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sldIdLst>
    <p:sldId id="256" r:id="rId2"/>
    <p:sldId id="308" r:id="rId3"/>
    <p:sldId id="290" r:id="rId4"/>
    <p:sldId id="309" r:id="rId5"/>
    <p:sldId id="294" r:id="rId6"/>
    <p:sldId id="314" r:id="rId7"/>
    <p:sldId id="313" r:id="rId8"/>
    <p:sldId id="312" r:id="rId9"/>
    <p:sldId id="311" r:id="rId10"/>
    <p:sldId id="297" r:id="rId11"/>
    <p:sldId id="316" r:id="rId12"/>
    <p:sldId id="317" r:id="rId13"/>
    <p:sldId id="298" r:id="rId14"/>
    <p:sldId id="310" r:id="rId15"/>
    <p:sldId id="315" r:id="rId16"/>
    <p:sldId id="319" r:id="rId17"/>
    <p:sldId id="318" r:id="rId18"/>
    <p:sldId id="320" r:id="rId19"/>
    <p:sldId id="321" r:id="rId20"/>
    <p:sldId id="301" r:id="rId21"/>
    <p:sldId id="276" r:id="rId2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E0B4"/>
    <a:srgbClr val="70AD47"/>
    <a:srgbClr val="CA4646"/>
    <a:srgbClr val="FFC000"/>
    <a:srgbClr val="EDEDED"/>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67" autoAdjust="0"/>
    <p:restoredTop sz="96387" autoAdjust="0"/>
  </p:normalViewPr>
  <p:slideViewPr>
    <p:cSldViewPr snapToGrid="0">
      <p:cViewPr varScale="1">
        <p:scale>
          <a:sx n="78" d="100"/>
          <a:sy n="78" d="100"/>
        </p:scale>
        <p:origin x="40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46DCD0-9306-4540-962C-FD79199317B7}" type="datetimeFigureOut">
              <a:rPr lang="fr-FR" smtClean="0"/>
              <a:t>21/04/2017</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86923C-A416-4FE2-8732-36EAE21607A6}" type="slidenum">
              <a:rPr lang="fr-FR" smtClean="0"/>
              <a:t>‹#›</a:t>
            </a:fld>
            <a:endParaRPr lang="fr-FR"/>
          </a:p>
        </p:txBody>
      </p:sp>
    </p:spTree>
    <p:extLst>
      <p:ext uri="{BB962C8B-B14F-4D97-AF65-F5344CB8AC3E}">
        <p14:creationId xmlns:p14="http://schemas.microsoft.com/office/powerpoint/2010/main" val="3273941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Avant notre première hypothèse était que </a:t>
            </a:r>
            <a:r>
              <a:rPr lang="fr-FR" sz="1200" b="0" i="0" u="none" strike="noStrike" kern="1200" baseline="0" dirty="0">
                <a:solidFill>
                  <a:schemeClr val="tx1"/>
                </a:solidFill>
                <a:latin typeface="+mn-lt"/>
                <a:ea typeface="+mn-ea"/>
                <a:cs typeface="+mn-cs"/>
              </a:rPr>
              <a:t>Nantes développe un mode de création et de gestion de parcs urbains remarquable par certains aspects. </a:t>
            </a:r>
            <a:r>
              <a:rPr lang="fr-FR"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Avant, notre deuxième H était </a:t>
            </a:r>
            <a:r>
              <a:rPr lang="fr-FR" sz="1200" b="0" i="0" u="none" strike="noStrike" kern="1200" baseline="0" dirty="0">
                <a:solidFill>
                  <a:schemeClr val="tx1"/>
                </a:solidFill>
                <a:latin typeface="+mn-lt"/>
                <a:ea typeface="+mn-ea"/>
                <a:cs typeface="+mn-cs"/>
              </a:rPr>
              <a:t>que puisque Nantes est remarquable, il est possible de créer et de gérer des parcs urbains ailleurs selon les mêmes critères qu’à Nantes: de faire circuler ce modèle. Or, il nous paraissait compliquer pour ce travail de PFE de savoir si d’autres villes se sont inspirées de Nantes (et si elles s’en sont inspirées dans quelle mesure)… </a:t>
            </a:r>
            <a:endParaRPr lang="fr-FR" dirty="0"/>
          </a:p>
          <a:p>
            <a:endParaRPr lang="fr-FR" dirty="0"/>
          </a:p>
        </p:txBody>
      </p:sp>
      <p:sp>
        <p:nvSpPr>
          <p:cNvPr id="4" name="Slide Number Placeholder 3"/>
          <p:cNvSpPr>
            <a:spLocks noGrp="1"/>
          </p:cNvSpPr>
          <p:nvPr>
            <p:ph type="sldNum" sz="quarter" idx="10"/>
          </p:nvPr>
        </p:nvSpPr>
        <p:spPr/>
        <p:txBody>
          <a:bodyPr/>
          <a:lstStyle/>
          <a:p>
            <a:fld id="{5286923C-A416-4FE2-8732-36EAE21607A6}" type="slidenum">
              <a:rPr lang="fr-FR" smtClean="0"/>
              <a:t>2</a:t>
            </a:fld>
            <a:endParaRPr lang="fr-FR"/>
          </a:p>
        </p:txBody>
      </p:sp>
    </p:spTree>
    <p:extLst>
      <p:ext uri="{BB962C8B-B14F-4D97-AF65-F5344CB8AC3E}">
        <p14:creationId xmlns:p14="http://schemas.microsoft.com/office/powerpoint/2010/main" val="2394301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Avant notre première hypothèse était que </a:t>
            </a:r>
            <a:r>
              <a:rPr lang="fr-FR" sz="1200" b="0" i="0" u="none" strike="noStrike" kern="1200" baseline="0" dirty="0">
                <a:solidFill>
                  <a:schemeClr val="tx1"/>
                </a:solidFill>
                <a:latin typeface="+mn-lt"/>
                <a:ea typeface="+mn-ea"/>
                <a:cs typeface="+mn-cs"/>
              </a:rPr>
              <a:t>Nantes développe un mode de création et de gestion de parcs urbains remarquable par certains aspects. </a:t>
            </a:r>
            <a:r>
              <a:rPr lang="fr-FR"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Avant, notre deuxième H était </a:t>
            </a:r>
            <a:r>
              <a:rPr lang="fr-FR" sz="1200" b="0" i="0" u="none" strike="noStrike" kern="1200" baseline="0" dirty="0">
                <a:solidFill>
                  <a:schemeClr val="tx1"/>
                </a:solidFill>
                <a:latin typeface="+mn-lt"/>
                <a:ea typeface="+mn-ea"/>
                <a:cs typeface="+mn-cs"/>
              </a:rPr>
              <a:t>que puisque Nantes est remarquable, il est possible de créer et de gérer des parcs urbains ailleurs selon les mêmes critères qu’à Nantes: de faire circuler ce modèle. Or, il nous paraissait compliquer pour ce travail de PFE de savoir si d’autres villes se sont inspirées de Nantes (et si elles s’en sont inspirées dans quelle mesure)… </a:t>
            </a:r>
            <a:endParaRPr lang="fr-FR" dirty="0"/>
          </a:p>
          <a:p>
            <a:endParaRPr lang="fr-FR" dirty="0"/>
          </a:p>
        </p:txBody>
      </p:sp>
      <p:sp>
        <p:nvSpPr>
          <p:cNvPr id="4" name="Slide Number Placeholder 3"/>
          <p:cNvSpPr>
            <a:spLocks noGrp="1"/>
          </p:cNvSpPr>
          <p:nvPr>
            <p:ph type="sldNum" sz="quarter" idx="10"/>
          </p:nvPr>
        </p:nvSpPr>
        <p:spPr/>
        <p:txBody>
          <a:bodyPr/>
          <a:lstStyle/>
          <a:p>
            <a:fld id="{5286923C-A416-4FE2-8732-36EAE21607A6}" type="slidenum">
              <a:rPr lang="fr-FR" smtClean="0"/>
              <a:t>3</a:t>
            </a:fld>
            <a:endParaRPr lang="fr-FR"/>
          </a:p>
        </p:txBody>
      </p:sp>
    </p:spTree>
    <p:extLst>
      <p:ext uri="{BB962C8B-B14F-4D97-AF65-F5344CB8AC3E}">
        <p14:creationId xmlns:p14="http://schemas.microsoft.com/office/powerpoint/2010/main" val="2484479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Avant notre première hypothèse était que </a:t>
            </a:r>
            <a:r>
              <a:rPr lang="fr-FR" sz="1200" b="0" i="0" u="none" strike="noStrike" kern="1200" baseline="0" dirty="0">
                <a:solidFill>
                  <a:schemeClr val="tx1"/>
                </a:solidFill>
                <a:latin typeface="+mn-lt"/>
                <a:ea typeface="+mn-ea"/>
                <a:cs typeface="+mn-cs"/>
              </a:rPr>
              <a:t>Nantes développe un mode de création et de gestion de parcs urbains remarquable par certains aspects. </a:t>
            </a:r>
            <a:r>
              <a:rPr lang="fr-FR"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Avant, notre deuxième H était </a:t>
            </a:r>
            <a:r>
              <a:rPr lang="fr-FR" sz="1200" b="0" i="0" u="none" strike="noStrike" kern="1200" baseline="0" dirty="0">
                <a:solidFill>
                  <a:schemeClr val="tx1"/>
                </a:solidFill>
                <a:latin typeface="+mn-lt"/>
                <a:ea typeface="+mn-ea"/>
                <a:cs typeface="+mn-cs"/>
              </a:rPr>
              <a:t>que puisque Nantes est remarquable, il est possible de créer et de gérer des parcs urbains ailleurs selon les mêmes critères qu’à Nantes: de faire circuler ce modèle. Or, il nous paraissait compliquer pour ce travail de PFE de savoir si d’autres villes se sont inspirées de Nantes (et si elles s’en sont inspirées dans quelle mesure)… </a:t>
            </a:r>
            <a:endParaRPr lang="fr-FR" dirty="0"/>
          </a:p>
          <a:p>
            <a:endParaRPr lang="fr-FR" dirty="0"/>
          </a:p>
        </p:txBody>
      </p:sp>
      <p:sp>
        <p:nvSpPr>
          <p:cNvPr id="4" name="Slide Number Placeholder 3"/>
          <p:cNvSpPr>
            <a:spLocks noGrp="1"/>
          </p:cNvSpPr>
          <p:nvPr>
            <p:ph type="sldNum" sz="quarter" idx="10"/>
          </p:nvPr>
        </p:nvSpPr>
        <p:spPr/>
        <p:txBody>
          <a:bodyPr/>
          <a:lstStyle/>
          <a:p>
            <a:fld id="{5286923C-A416-4FE2-8732-36EAE21607A6}" type="slidenum">
              <a:rPr lang="fr-FR" smtClean="0"/>
              <a:t>4</a:t>
            </a:fld>
            <a:endParaRPr lang="fr-FR"/>
          </a:p>
        </p:txBody>
      </p:sp>
    </p:spTree>
    <p:extLst>
      <p:ext uri="{BB962C8B-B14F-4D97-AF65-F5344CB8AC3E}">
        <p14:creationId xmlns:p14="http://schemas.microsoft.com/office/powerpoint/2010/main" val="3339795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C64E0EA7-B0F4-4CBE-8157-113F774173A2}" type="datetime1">
              <a:rPr lang="fr-FR" smtClean="0"/>
              <a:t>21/04/2017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4A17F1-0FE8-462F-A1DF-6066B6E5B413}" type="slidenum">
              <a:rPr lang="fr-FR" smtClean="0"/>
              <a:t>‹#›</a:t>
            </a:fld>
            <a:endParaRPr lang="fr-FR"/>
          </a:p>
        </p:txBody>
      </p:sp>
    </p:spTree>
    <p:extLst>
      <p:ext uri="{BB962C8B-B14F-4D97-AF65-F5344CB8AC3E}">
        <p14:creationId xmlns:p14="http://schemas.microsoft.com/office/powerpoint/2010/main" val="3910038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C248025-7FD7-48A5-B76F-410AE936752F}" type="datetime1">
              <a:rPr lang="fr-FR" smtClean="0"/>
              <a:t>21/04/2017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4A17F1-0FE8-462F-A1DF-6066B6E5B413}" type="slidenum">
              <a:rPr lang="fr-FR" smtClean="0"/>
              <a:t>‹#›</a:t>
            </a:fld>
            <a:endParaRPr lang="fr-FR"/>
          </a:p>
        </p:txBody>
      </p:sp>
    </p:spTree>
    <p:extLst>
      <p:ext uri="{BB962C8B-B14F-4D97-AF65-F5344CB8AC3E}">
        <p14:creationId xmlns:p14="http://schemas.microsoft.com/office/powerpoint/2010/main" val="274452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4B8A30B-9DD7-4859-B681-9ECFAEA47DFE}" type="datetime1">
              <a:rPr lang="fr-FR" smtClean="0"/>
              <a:t>21/04/2017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4A17F1-0FE8-462F-A1DF-6066B6E5B413}" type="slidenum">
              <a:rPr lang="fr-FR" smtClean="0"/>
              <a:t>‹#›</a:t>
            </a:fld>
            <a:endParaRPr lang="fr-FR"/>
          </a:p>
        </p:txBody>
      </p:sp>
    </p:spTree>
    <p:extLst>
      <p:ext uri="{BB962C8B-B14F-4D97-AF65-F5344CB8AC3E}">
        <p14:creationId xmlns:p14="http://schemas.microsoft.com/office/powerpoint/2010/main" val="2755689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0FCA1F1-DBF3-46FB-A088-FD8339B37EBD}" type="datetime1">
              <a:rPr lang="fr-FR" smtClean="0"/>
              <a:t>21/04/2017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4A17F1-0FE8-462F-A1DF-6066B6E5B413}" type="slidenum">
              <a:rPr lang="fr-FR" smtClean="0"/>
              <a:t>‹#›</a:t>
            </a:fld>
            <a:endParaRPr lang="fr-FR"/>
          </a:p>
        </p:txBody>
      </p:sp>
    </p:spTree>
    <p:extLst>
      <p:ext uri="{BB962C8B-B14F-4D97-AF65-F5344CB8AC3E}">
        <p14:creationId xmlns:p14="http://schemas.microsoft.com/office/powerpoint/2010/main" val="4192840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2661A529-38BA-46A2-BF9A-F7CF7304124F}" type="datetime1">
              <a:rPr lang="fr-FR" smtClean="0"/>
              <a:t>21/04/2017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4A17F1-0FE8-462F-A1DF-6066B6E5B413}" type="slidenum">
              <a:rPr lang="fr-FR" smtClean="0"/>
              <a:t>‹#›</a:t>
            </a:fld>
            <a:endParaRPr lang="fr-FR"/>
          </a:p>
        </p:txBody>
      </p:sp>
    </p:spTree>
    <p:extLst>
      <p:ext uri="{BB962C8B-B14F-4D97-AF65-F5344CB8AC3E}">
        <p14:creationId xmlns:p14="http://schemas.microsoft.com/office/powerpoint/2010/main" val="1836522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FAC37C16-5141-4910-B14C-8765AEEEEA49}" type="datetime1">
              <a:rPr lang="fr-FR" smtClean="0"/>
              <a:t>21/04/2017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A4A17F1-0FE8-462F-A1DF-6066B6E5B413}" type="slidenum">
              <a:rPr lang="fr-FR" smtClean="0"/>
              <a:t>‹#›</a:t>
            </a:fld>
            <a:endParaRPr lang="fr-FR"/>
          </a:p>
        </p:txBody>
      </p:sp>
    </p:spTree>
    <p:extLst>
      <p:ext uri="{BB962C8B-B14F-4D97-AF65-F5344CB8AC3E}">
        <p14:creationId xmlns:p14="http://schemas.microsoft.com/office/powerpoint/2010/main" val="960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34B0648A-3019-40C4-9B39-1D5989C884BD}" type="datetime1">
              <a:rPr lang="fr-FR" smtClean="0"/>
              <a:t>21/04/2017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A4A17F1-0FE8-462F-A1DF-6066B6E5B413}" type="slidenum">
              <a:rPr lang="fr-FR" smtClean="0"/>
              <a:t>‹#›</a:t>
            </a:fld>
            <a:endParaRPr lang="fr-FR"/>
          </a:p>
        </p:txBody>
      </p:sp>
    </p:spTree>
    <p:extLst>
      <p:ext uri="{BB962C8B-B14F-4D97-AF65-F5344CB8AC3E}">
        <p14:creationId xmlns:p14="http://schemas.microsoft.com/office/powerpoint/2010/main" val="3457377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5EDCBB36-CEF5-4313-B5CB-B1FA4ACE9CE3}" type="datetime1">
              <a:rPr lang="fr-FR" smtClean="0"/>
              <a:t>21/04/2017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A4A17F1-0FE8-462F-A1DF-6066B6E5B413}" type="slidenum">
              <a:rPr lang="fr-FR" smtClean="0"/>
              <a:t>‹#›</a:t>
            </a:fld>
            <a:endParaRPr lang="fr-FR"/>
          </a:p>
        </p:txBody>
      </p:sp>
    </p:spTree>
    <p:extLst>
      <p:ext uri="{BB962C8B-B14F-4D97-AF65-F5344CB8AC3E}">
        <p14:creationId xmlns:p14="http://schemas.microsoft.com/office/powerpoint/2010/main" val="2003102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0CBCE64-0A00-40B7-A9D0-60F758AEDE6E}" type="datetime1">
              <a:rPr lang="fr-FR" smtClean="0"/>
              <a:t>21/04/2017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A4A17F1-0FE8-462F-A1DF-6066B6E5B413}" type="slidenum">
              <a:rPr lang="fr-FR" smtClean="0"/>
              <a:t>‹#›</a:t>
            </a:fld>
            <a:endParaRPr lang="fr-FR"/>
          </a:p>
        </p:txBody>
      </p:sp>
    </p:spTree>
    <p:extLst>
      <p:ext uri="{BB962C8B-B14F-4D97-AF65-F5344CB8AC3E}">
        <p14:creationId xmlns:p14="http://schemas.microsoft.com/office/powerpoint/2010/main" val="707750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CBC04F30-17F9-4722-AD32-AEA381B20FBB}" type="datetime1">
              <a:rPr lang="fr-FR" smtClean="0"/>
              <a:t>21/04/2017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A4A17F1-0FE8-462F-A1DF-6066B6E5B413}" type="slidenum">
              <a:rPr lang="fr-FR" smtClean="0"/>
              <a:t>‹#›</a:t>
            </a:fld>
            <a:endParaRPr lang="fr-FR"/>
          </a:p>
        </p:txBody>
      </p:sp>
    </p:spTree>
    <p:extLst>
      <p:ext uri="{BB962C8B-B14F-4D97-AF65-F5344CB8AC3E}">
        <p14:creationId xmlns:p14="http://schemas.microsoft.com/office/powerpoint/2010/main" val="32325192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937E17EB-BFAC-4232-8E3B-942E7EE4F5BC}" type="datetime1">
              <a:rPr lang="fr-FR" smtClean="0"/>
              <a:t>21/04/2017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A4A17F1-0FE8-462F-A1DF-6066B6E5B413}" type="slidenum">
              <a:rPr lang="fr-FR" smtClean="0"/>
              <a:t>‹#›</a:t>
            </a:fld>
            <a:endParaRPr lang="fr-FR"/>
          </a:p>
        </p:txBody>
      </p:sp>
    </p:spTree>
    <p:extLst>
      <p:ext uri="{BB962C8B-B14F-4D97-AF65-F5344CB8AC3E}">
        <p14:creationId xmlns:p14="http://schemas.microsoft.com/office/powerpoint/2010/main" val="368747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03B1F6-66A7-4FEA-A31E-CA87CAE090BB}" type="datetime1">
              <a:rPr lang="fr-FR" smtClean="0"/>
              <a:t>21/04/2017</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4A17F1-0FE8-462F-A1DF-6066B6E5B413}" type="slidenum">
              <a:rPr lang="fr-FR" smtClean="0"/>
              <a:t>‹#›</a:t>
            </a:fld>
            <a:endParaRPr lang="fr-FR"/>
          </a:p>
        </p:txBody>
      </p:sp>
    </p:spTree>
    <p:extLst>
      <p:ext uri="{BB962C8B-B14F-4D97-AF65-F5344CB8AC3E}">
        <p14:creationId xmlns:p14="http://schemas.microsoft.com/office/powerpoint/2010/main" val="30892080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59392" y="95536"/>
            <a:ext cx="9366913" cy="903241"/>
          </a:xfrm>
        </p:spPr>
        <p:txBody>
          <a:bodyPr>
            <a:normAutofit fontScale="90000"/>
          </a:bodyPr>
          <a:lstStyle/>
          <a:p>
            <a:r>
              <a:rPr lang="fr-FR" dirty="0">
                <a:solidFill>
                  <a:schemeClr val="accent6">
                    <a:lumMod val="75000"/>
                  </a:schemeClr>
                </a:solidFill>
                <a:latin typeface="Agency FB" panose="020B0503020202020204" pitchFamily="34" charset="0"/>
              </a:rPr>
              <a:t>V</a:t>
            </a:r>
            <a:r>
              <a:rPr lang="fr-FR" dirty="0">
                <a:latin typeface="Agency FB" panose="020B0503020202020204" pitchFamily="34" charset="0"/>
              </a:rPr>
              <a:t>erdir une </a:t>
            </a:r>
            <a:r>
              <a:rPr lang="fr-FR" dirty="0">
                <a:solidFill>
                  <a:schemeClr val="accent6">
                    <a:lumMod val="75000"/>
                  </a:schemeClr>
                </a:solidFill>
                <a:latin typeface="Agency FB" panose="020B0503020202020204" pitchFamily="34" charset="0"/>
              </a:rPr>
              <a:t>V</a:t>
            </a:r>
            <a:r>
              <a:rPr lang="fr-FR" dirty="0">
                <a:latin typeface="Agency FB" panose="020B0503020202020204" pitchFamily="34" charset="0"/>
              </a:rPr>
              <a:t>ille en </a:t>
            </a:r>
            <a:r>
              <a:rPr lang="fr-FR" dirty="0">
                <a:solidFill>
                  <a:schemeClr val="accent6">
                    <a:lumMod val="75000"/>
                  </a:schemeClr>
                </a:solidFill>
                <a:latin typeface="Agency FB" panose="020B0503020202020204" pitchFamily="34" charset="0"/>
              </a:rPr>
              <a:t>C</a:t>
            </a:r>
            <a:r>
              <a:rPr lang="fr-FR" dirty="0">
                <a:latin typeface="Agency FB" panose="020B0503020202020204" pitchFamily="34" charset="0"/>
              </a:rPr>
              <a:t>roissance </a:t>
            </a:r>
            <a:r>
              <a:rPr lang="fr-FR" dirty="0">
                <a:solidFill>
                  <a:schemeClr val="accent6">
                    <a:lumMod val="75000"/>
                  </a:schemeClr>
                </a:solidFill>
                <a:latin typeface="Agency FB" panose="020B0503020202020204" pitchFamily="34" charset="0"/>
              </a:rPr>
              <a:t>R</a:t>
            </a:r>
            <a:r>
              <a:rPr lang="fr-FR" dirty="0">
                <a:latin typeface="Agency FB" panose="020B0503020202020204" pitchFamily="34" charset="0"/>
              </a:rPr>
              <a:t>apide</a:t>
            </a:r>
          </a:p>
        </p:txBody>
      </p:sp>
      <p:sp>
        <p:nvSpPr>
          <p:cNvPr id="4" name="ZoneTexte 3"/>
          <p:cNvSpPr txBox="1"/>
          <p:nvPr/>
        </p:nvSpPr>
        <p:spPr>
          <a:xfrm>
            <a:off x="7939649" y="6434076"/>
            <a:ext cx="4056845"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Tuteur : Christophe Demazière</a:t>
            </a:r>
          </a:p>
        </p:txBody>
      </p:sp>
      <p:sp>
        <p:nvSpPr>
          <p:cNvPr id="5" name="ZoneTexte 4"/>
          <p:cNvSpPr txBox="1"/>
          <p:nvPr/>
        </p:nvSpPr>
        <p:spPr>
          <a:xfrm>
            <a:off x="7939649" y="6132984"/>
            <a:ext cx="4056845"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Rachel Frétigné – Brice Mazallon</a:t>
            </a:r>
          </a:p>
        </p:txBody>
      </p:sp>
      <p:sp>
        <p:nvSpPr>
          <p:cNvPr id="6" name="Rectangle 5"/>
          <p:cNvSpPr/>
          <p:nvPr/>
        </p:nvSpPr>
        <p:spPr>
          <a:xfrm>
            <a:off x="219746" y="812474"/>
            <a:ext cx="4641014" cy="523220"/>
          </a:xfrm>
          <a:prstGeom prst="rect">
            <a:avLst/>
          </a:prstGeom>
        </p:spPr>
        <p:txBody>
          <a:bodyPr wrap="none">
            <a:spAutoFit/>
          </a:bodyPr>
          <a:lstStyle/>
          <a:p>
            <a:r>
              <a:rPr lang="fr-FR" sz="2800" dirty="0">
                <a:latin typeface="Agency FB" panose="020B0503020202020204" pitchFamily="34" charset="0"/>
              </a:rPr>
              <a:t>La politique des parcs urbains à Nantes</a:t>
            </a:r>
          </a:p>
        </p:txBody>
      </p:sp>
      <p:cxnSp>
        <p:nvCxnSpPr>
          <p:cNvPr id="9" name="Connecteur droit 8"/>
          <p:cNvCxnSpPr/>
          <p:nvPr/>
        </p:nvCxnSpPr>
        <p:spPr>
          <a:xfrm>
            <a:off x="219746" y="1335694"/>
            <a:ext cx="935476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Groupe 9"/>
          <p:cNvGrpSpPr/>
          <p:nvPr/>
        </p:nvGrpSpPr>
        <p:grpSpPr>
          <a:xfrm>
            <a:off x="3707790" y="2860255"/>
            <a:ext cx="1819275" cy="762000"/>
            <a:chOff x="0" y="0"/>
            <a:chExt cx="1819275" cy="762000"/>
          </a:xfrm>
        </p:grpSpPr>
        <p:cxnSp>
          <p:nvCxnSpPr>
            <p:cNvPr id="11" name="Connecteur droit 10"/>
            <p:cNvCxnSpPr/>
            <p:nvPr/>
          </p:nvCxnSpPr>
          <p:spPr>
            <a:xfrm>
              <a:off x="0" y="400050"/>
              <a:ext cx="1819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a:off x="1571625" y="0"/>
              <a:ext cx="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 name="ZoneTexte 12"/>
          <p:cNvSpPr txBox="1"/>
          <p:nvPr/>
        </p:nvSpPr>
        <p:spPr>
          <a:xfrm>
            <a:off x="2871354" y="2605968"/>
            <a:ext cx="4217158" cy="584775"/>
          </a:xfrm>
          <a:prstGeom prst="rect">
            <a:avLst/>
          </a:prstGeom>
          <a:noFill/>
        </p:spPr>
        <p:txBody>
          <a:bodyPr wrap="square" rtlCol="0">
            <a:spAutoFit/>
          </a:bodyPr>
          <a:lstStyle/>
          <a:p>
            <a:r>
              <a:rPr lang="fr-FR" sz="3200" b="1" dirty="0">
                <a:solidFill>
                  <a:schemeClr val="accent6">
                    <a:lumMod val="75000"/>
                  </a:schemeClr>
                </a:solidFill>
                <a:latin typeface="Agency FB" panose="020B0503020202020204" pitchFamily="34" charset="0"/>
              </a:rPr>
              <a:t>P</a:t>
            </a:r>
            <a:r>
              <a:rPr lang="fr-FR" sz="2400" dirty="0">
                <a:latin typeface="Agency FB" panose="020B0503020202020204" pitchFamily="34" charset="0"/>
              </a:rPr>
              <a:t>rojet de </a:t>
            </a:r>
            <a:r>
              <a:rPr lang="fr-FR" sz="3200" b="1" dirty="0">
                <a:solidFill>
                  <a:schemeClr val="accent6">
                    <a:lumMod val="75000"/>
                  </a:schemeClr>
                </a:solidFill>
                <a:latin typeface="Agency FB" panose="020B0503020202020204" pitchFamily="34" charset="0"/>
              </a:rPr>
              <a:t>F</a:t>
            </a:r>
            <a:r>
              <a:rPr lang="fr-FR" sz="2400" dirty="0">
                <a:latin typeface="Agency FB" panose="020B0503020202020204" pitchFamily="34" charset="0"/>
              </a:rPr>
              <a:t>in d’</a:t>
            </a:r>
            <a:r>
              <a:rPr lang="fr-FR" sz="3200" b="1" dirty="0">
                <a:solidFill>
                  <a:schemeClr val="accent6">
                    <a:lumMod val="75000"/>
                  </a:schemeClr>
                </a:solidFill>
                <a:latin typeface="Agency FB" panose="020B0503020202020204" pitchFamily="34" charset="0"/>
              </a:rPr>
              <a:t>É</a:t>
            </a:r>
            <a:r>
              <a:rPr lang="fr-FR" sz="2400" dirty="0">
                <a:latin typeface="Agency FB" panose="020B0503020202020204" pitchFamily="34" charset="0"/>
              </a:rPr>
              <a:t>tudes</a:t>
            </a:r>
          </a:p>
        </p:txBody>
      </p:sp>
      <p:pic>
        <p:nvPicPr>
          <p:cNvPr id="1026" name="Picture 2" descr="Afficher l'image d'origi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57018" y="1916972"/>
            <a:ext cx="5443182" cy="4082387"/>
          </a:xfrm>
          <a:prstGeom prst="rect">
            <a:avLst/>
          </a:prstGeom>
          <a:noFill/>
          <a:extLst>
            <a:ext uri="{909E8E84-426E-40DD-AFC4-6F175D3DCCD1}">
              <a14:hiddenFill xmlns:a14="http://schemas.microsoft.com/office/drawing/2010/main">
                <a:solidFill>
                  <a:srgbClr val="FFFFFF"/>
                </a:solidFill>
              </a14:hiddenFill>
            </a:ext>
          </a:extLst>
        </p:spPr>
      </p:pic>
      <p:sp>
        <p:nvSpPr>
          <p:cNvPr id="14" name="ZoneTexte 13"/>
          <p:cNvSpPr txBox="1"/>
          <p:nvPr/>
        </p:nvSpPr>
        <p:spPr>
          <a:xfrm rot="5400000">
            <a:off x="10482771" y="3486918"/>
            <a:ext cx="2565780" cy="461665"/>
          </a:xfrm>
          <a:prstGeom prst="rect">
            <a:avLst/>
          </a:prstGeom>
          <a:noFill/>
        </p:spPr>
        <p:txBody>
          <a:bodyPr wrap="square" rtlCol="0">
            <a:spAutoFit/>
          </a:bodyPr>
          <a:lstStyle/>
          <a:p>
            <a:pPr algn="ctr"/>
            <a:r>
              <a:rPr lang="fr-FR" sz="2400" dirty="0">
                <a:latin typeface="Agency FB" panose="020B0503020202020204" pitchFamily="34" charset="0"/>
              </a:rPr>
              <a:t>Mars 2017</a:t>
            </a:r>
          </a:p>
        </p:txBody>
      </p:sp>
      <p:pic>
        <p:nvPicPr>
          <p:cNvPr id="1030" name="Picture 6" descr="https://scontent.xx.fbcdn.net/v/t34.0-12/15493932_10207557968412056_1099039601_n.png?oh=6ed58f0faba8e1af28f25191c6146d33&amp;oe=584F3E3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392" y="3301249"/>
            <a:ext cx="3868290" cy="3868290"/>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p:cNvSpPr txBox="1"/>
          <p:nvPr/>
        </p:nvSpPr>
        <p:spPr>
          <a:xfrm>
            <a:off x="5673432" y="6056040"/>
            <a:ext cx="1842447" cy="261610"/>
          </a:xfrm>
          <a:prstGeom prst="rect">
            <a:avLst/>
          </a:prstGeom>
          <a:noFill/>
        </p:spPr>
        <p:txBody>
          <a:bodyPr wrap="square" rtlCol="0">
            <a:spAutoFit/>
          </a:bodyPr>
          <a:lstStyle/>
          <a:p>
            <a:r>
              <a:rPr lang="fr-FR" sz="1100" i="1" dirty="0">
                <a:solidFill>
                  <a:schemeClr val="bg2">
                    <a:lumMod val="50000"/>
                  </a:schemeClr>
                </a:solidFill>
                <a:latin typeface="Agency FB" panose="020B0503020202020204" pitchFamily="34" charset="0"/>
              </a:rPr>
              <a:t>Source:  http://www.citizenkid.com</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40872" y="107660"/>
            <a:ext cx="3251128" cy="1017502"/>
          </a:xfrm>
          <a:prstGeom prst="rect">
            <a:avLst/>
          </a:prstGeom>
        </p:spPr>
      </p:pic>
      <p:pic>
        <p:nvPicPr>
          <p:cNvPr id="17" name="Picture 16"/>
          <p:cNvPicPr>
            <a:picLocks noChangeAspect="1"/>
          </p:cNvPicPr>
          <p:nvPr/>
        </p:nvPicPr>
        <p:blipFill rotWithShape="1">
          <a:blip r:embed="rId5">
            <a:extLst>
              <a:ext uri="{28A0092B-C50C-407E-A947-70E740481C1C}">
                <a14:useLocalDpi xmlns:a14="http://schemas.microsoft.com/office/drawing/2010/main" val="0"/>
              </a:ext>
            </a:extLst>
          </a:blip>
          <a:srcRect l="73334" t="20783" r="16070" b="65773"/>
          <a:stretch/>
        </p:blipFill>
        <p:spPr>
          <a:xfrm>
            <a:off x="10900200" y="1118313"/>
            <a:ext cx="1291800" cy="921530"/>
          </a:xfrm>
          <a:prstGeom prst="rect">
            <a:avLst/>
          </a:prstGeom>
        </p:spPr>
      </p:pic>
    </p:spTree>
    <p:extLst>
      <p:ext uri="{BB962C8B-B14F-4D97-AF65-F5344CB8AC3E}">
        <p14:creationId xmlns:p14="http://schemas.microsoft.com/office/powerpoint/2010/main" val="42237321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4691464" y="159873"/>
            <a:ext cx="2149124" cy="767202"/>
          </a:xfrm>
          <a:prstGeom prst="roundRect">
            <a:avLst/>
          </a:prstGeom>
          <a:solidFill>
            <a:schemeClr val="accent2">
              <a:lumMod val="75000"/>
            </a:schemeClr>
          </a:solidFill>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dirty="0"/>
              <a:t>Elus</a:t>
            </a:r>
          </a:p>
        </p:txBody>
      </p:sp>
      <p:grpSp>
        <p:nvGrpSpPr>
          <p:cNvPr id="26" name="Group 25"/>
          <p:cNvGrpSpPr/>
          <p:nvPr/>
        </p:nvGrpSpPr>
        <p:grpSpPr>
          <a:xfrm>
            <a:off x="4327068" y="2481443"/>
            <a:ext cx="2946039" cy="807857"/>
            <a:chOff x="4276725" y="3684487"/>
            <a:chExt cx="2828925" cy="727856"/>
          </a:xfrm>
        </p:grpSpPr>
        <p:sp>
          <p:nvSpPr>
            <p:cNvPr id="11" name="Rounded Rectangle 10"/>
            <p:cNvSpPr/>
            <p:nvPr/>
          </p:nvSpPr>
          <p:spPr>
            <a:xfrm>
              <a:off x="4276725" y="3684487"/>
              <a:ext cx="2828925" cy="72785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dirty="0"/>
            </a:p>
          </p:txBody>
        </p:sp>
        <p:sp>
          <p:nvSpPr>
            <p:cNvPr id="22" name="TextBox 21"/>
            <p:cNvSpPr txBox="1"/>
            <p:nvPr/>
          </p:nvSpPr>
          <p:spPr>
            <a:xfrm>
              <a:off x="4531431" y="3734834"/>
              <a:ext cx="2319508" cy="416419"/>
            </a:xfrm>
            <a:prstGeom prst="rect">
              <a:avLst/>
            </a:prstGeom>
            <a:noFill/>
          </p:spPr>
          <p:txBody>
            <a:bodyPr wrap="none" rtlCol="0">
              <a:spAutoFit/>
            </a:bodyPr>
            <a:lstStyle/>
            <a:p>
              <a:pPr algn="ctr"/>
              <a:r>
                <a:rPr lang="fr-FR" sz="2000" dirty="0">
                  <a:solidFill>
                    <a:schemeClr val="bg1"/>
                  </a:solidFill>
                </a:rPr>
                <a:t>Dirigeants du service </a:t>
              </a:r>
            </a:p>
            <a:p>
              <a:pPr algn="ctr"/>
              <a:r>
                <a:rPr lang="fr-FR" sz="2000" dirty="0">
                  <a:solidFill>
                    <a:schemeClr val="bg1"/>
                  </a:solidFill>
                </a:rPr>
                <a:t>des espaces verts</a:t>
              </a:r>
            </a:p>
          </p:txBody>
        </p:sp>
      </p:grpSp>
      <p:grpSp>
        <p:nvGrpSpPr>
          <p:cNvPr id="5" name="Group 4"/>
          <p:cNvGrpSpPr/>
          <p:nvPr/>
        </p:nvGrpSpPr>
        <p:grpSpPr>
          <a:xfrm>
            <a:off x="523623" y="4126786"/>
            <a:ext cx="1862355" cy="680827"/>
            <a:chOff x="1098188" y="4131804"/>
            <a:chExt cx="1862355" cy="494974"/>
          </a:xfrm>
        </p:grpSpPr>
        <p:sp>
          <p:nvSpPr>
            <p:cNvPr id="13" name="Rounded Rectangle 12"/>
            <p:cNvSpPr/>
            <p:nvPr/>
          </p:nvSpPr>
          <p:spPr>
            <a:xfrm>
              <a:off x="1098188" y="4131804"/>
              <a:ext cx="1862355" cy="494974"/>
            </a:xfrm>
            <a:prstGeom prst="roundRec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u="sng" dirty="0"/>
            </a:p>
          </p:txBody>
        </p:sp>
        <p:sp>
          <p:nvSpPr>
            <p:cNvPr id="24" name="TextBox 23"/>
            <p:cNvSpPr txBox="1"/>
            <p:nvPr/>
          </p:nvSpPr>
          <p:spPr>
            <a:xfrm>
              <a:off x="1434843" y="4226668"/>
              <a:ext cx="1189044" cy="400110"/>
            </a:xfrm>
            <a:prstGeom prst="rect">
              <a:avLst/>
            </a:prstGeom>
            <a:noFill/>
            <a:ln>
              <a:noFill/>
            </a:ln>
          </p:spPr>
          <p:txBody>
            <a:bodyPr wrap="none" rtlCol="0">
              <a:spAutoFit/>
            </a:bodyPr>
            <a:lstStyle/>
            <a:p>
              <a:pPr algn="ctr"/>
              <a:r>
                <a:rPr lang="fr-FR" sz="2000" dirty="0">
                  <a:solidFill>
                    <a:schemeClr val="bg1"/>
                  </a:solidFill>
                </a:rPr>
                <a:t>Habitants</a:t>
              </a:r>
            </a:p>
          </p:txBody>
        </p:sp>
      </p:grpSp>
      <p:sp>
        <p:nvSpPr>
          <p:cNvPr id="3" name="Left-Right Arrow 2"/>
          <p:cNvSpPr/>
          <p:nvPr/>
        </p:nvSpPr>
        <p:spPr>
          <a:xfrm rot="16200000">
            <a:off x="5027423" y="1601302"/>
            <a:ext cx="1545328" cy="214953"/>
          </a:xfrm>
          <a:prstGeom prst="leftRightArrow">
            <a:avLst>
              <a:gd name="adj1" fmla="val 50000"/>
              <a:gd name="adj2" fmla="val 11203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Left-Right Arrow 27"/>
          <p:cNvSpPr/>
          <p:nvPr/>
        </p:nvSpPr>
        <p:spPr>
          <a:xfrm rot="12637082">
            <a:off x="7088439" y="3436040"/>
            <a:ext cx="2707826" cy="214953"/>
          </a:xfrm>
          <a:prstGeom prst="leftRightArrow">
            <a:avLst>
              <a:gd name="adj1" fmla="val 50000"/>
              <a:gd name="adj2" fmla="val 126008"/>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Left-Right Arrow 30"/>
          <p:cNvSpPr/>
          <p:nvPr/>
        </p:nvSpPr>
        <p:spPr>
          <a:xfrm rot="9240678">
            <a:off x="1458884" y="3344264"/>
            <a:ext cx="3024656" cy="214953"/>
          </a:xfrm>
          <a:prstGeom prst="leftRightArrow">
            <a:avLst>
              <a:gd name="adj1" fmla="val 40139"/>
              <a:gd name="adj2" fmla="val 118895"/>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ight Arrow 5"/>
          <p:cNvSpPr/>
          <p:nvPr/>
        </p:nvSpPr>
        <p:spPr>
          <a:xfrm rot="5400000">
            <a:off x="5316543" y="5238317"/>
            <a:ext cx="804966" cy="215299"/>
          </a:xfrm>
          <a:prstGeom prst="rightArrow">
            <a:avLst>
              <a:gd name="adj1" fmla="val 50000"/>
              <a:gd name="adj2" fmla="val 129633"/>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ounded Rectangle 11"/>
          <p:cNvSpPr/>
          <p:nvPr/>
        </p:nvSpPr>
        <p:spPr>
          <a:xfrm>
            <a:off x="4484913" y="4374274"/>
            <a:ext cx="2562225" cy="731449"/>
          </a:xfrm>
          <a:prstGeom prst="round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Associations</a:t>
            </a:r>
          </a:p>
        </p:txBody>
      </p:sp>
      <p:sp>
        <p:nvSpPr>
          <p:cNvPr id="32" name="Right Arrow 31"/>
          <p:cNvSpPr/>
          <p:nvPr/>
        </p:nvSpPr>
        <p:spPr>
          <a:xfrm rot="9341883">
            <a:off x="6761328" y="5237276"/>
            <a:ext cx="3214197" cy="215299"/>
          </a:xfrm>
          <a:prstGeom prst="rightArrow">
            <a:avLst>
              <a:gd name="adj1" fmla="val 50000"/>
              <a:gd name="adj2" fmla="val 16536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ounded Rectangle 9"/>
          <p:cNvSpPr/>
          <p:nvPr/>
        </p:nvSpPr>
        <p:spPr>
          <a:xfrm>
            <a:off x="9632884" y="4058175"/>
            <a:ext cx="2413000" cy="731449"/>
          </a:xfrm>
          <a:prstGeom prst="roundRect">
            <a:avLst/>
          </a:prstGeom>
          <a:solidFill>
            <a:schemeClr val="accent6">
              <a:lumMod val="7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t>Techniciens / jardiniers</a:t>
            </a:r>
          </a:p>
        </p:txBody>
      </p:sp>
      <p:sp>
        <p:nvSpPr>
          <p:cNvPr id="33" name="Right Arrow 32"/>
          <p:cNvSpPr/>
          <p:nvPr/>
        </p:nvSpPr>
        <p:spPr>
          <a:xfrm rot="12510989">
            <a:off x="1801466" y="5441370"/>
            <a:ext cx="2990098" cy="215299"/>
          </a:xfrm>
          <a:prstGeom prst="rightArrow">
            <a:avLst>
              <a:gd name="adj1" fmla="val 50000"/>
              <a:gd name="adj2" fmla="val 121320"/>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ight Arrow 33"/>
          <p:cNvSpPr/>
          <p:nvPr/>
        </p:nvSpPr>
        <p:spPr>
          <a:xfrm rot="5400000">
            <a:off x="965781" y="5113372"/>
            <a:ext cx="804966" cy="215299"/>
          </a:xfrm>
          <a:prstGeom prst="rightArrow">
            <a:avLst>
              <a:gd name="adj1" fmla="val 50000"/>
              <a:gd name="adj2" fmla="val 129632"/>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 1"/>
          <p:cNvGrpSpPr/>
          <p:nvPr/>
        </p:nvGrpSpPr>
        <p:grpSpPr>
          <a:xfrm>
            <a:off x="9480217" y="5223712"/>
            <a:ext cx="2718334" cy="1592580"/>
            <a:chOff x="95633" y="145963"/>
            <a:chExt cx="2718334" cy="1592580"/>
          </a:xfrm>
        </p:grpSpPr>
        <p:sp>
          <p:nvSpPr>
            <p:cNvPr id="16" name="Rectangle 15"/>
            <p:cNvSpPr/>
            <p:nvPr/>
          </p:nvSpPr>
          <p:spPr>
            <a:xfrm>
              <a:off x="95633" y="145963"/>
              <a:ext cx="2718334" cy="15925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ight Arrow 34"/>
            <p:cNvSpPr/>
            <p:nvPr/>
          </p:nvSpPr>
          <p:spPr>
            <a:xfrm>
              <a:off x="247235" y="538479"/>
              <a:ext cx="972098" cy="215299"/>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ounded Rectangle 35"/>
            <p:cNvSpPr/>
            <p:nvPr/>
          </p:nvSpPr>
          <p:spPr>
            <a:xfrm>
              <a:off x="247234" y="1145269"/>
              <a:ext cx="972098" cy="315916"/>
            </a:xfrm>
            <a:prstGeom prst="roundRect">
              <a:avLst/>
            </a:prstGeom>
            <a:solidFill>
              <a:schemeClr val="accent2">
                <a:lumMod val="75000"/>
              </a:schemeClr>
            </a:solidFill>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100" dirty="0"/>
                <a:t>Elus</a:t>
              </a:r>
            </a:p>
          </p:txBody>
        </p:sp>
        <p:sp>
          <p:nvSpPr>
            <p:cNvPr id="19" name="TextBox 18"/>
            <p:cNvSpPr txBox="1"/>
            <p:nvPr/>
          </p:nvSpPr>
          <p:spPr>
            <a:xfrm>
              <a:off x="185858" y="157555"/>
              <a:ext cx="1094852" cy="369332"/>
            </a:xfrm>
            <a:prstGeom prst="rect">
              <a:avLst/>
            </a:prstGeom>
            <a:noFill/>
          </p:spPr>
          <p:txBody>
            <a:bodyPr wrap="none" rtlCol="0">
              <a:spAutoFit/>
            </a:bodyPr>
            <a:lstStyle/>
            <a:p>
              <a:r>
                <a:rPr lang="fr-FR" u="sng" dirty="0"/>
                <a:t>Légende :</a:t>
              </a:r>
            </a:p>
          </p:txBody>
        </p:sp>
        <p:sp>
          <p:nvSpPr>
            <p:cNvPr id="23" name="TextBox 22"/>
            <p:cNvSpPr txBox="1"/>
            <p:nvPr/>
          </p:nvSpPr>
          <p:spPr>
            <a:xfrm>
              <a:off x="1366420" y="566782"/>
              <a:ext cx="1351909" cy="369332"/>
            </a:xfrm>
            <a:prstGeom prst="rect">
              <a:avLst/>
            </a:prstGeom>
            <a:noFill/>
          </p:spPr>
          <p:txBody>
            <a:bodyPr wrap="none" rtlCol="0">
              <a:spAutoFit/>
            </a:bodyPr>
            <a:lstStyle/>
            <a:p>
              <a:r>
                <a:rPr lang="fr-FR" dirty="0"/>
                <a:t>Interactions </a:t>
              </a:r>
            </a:p>
          </p:txBody>
        </p:sp>
        <p:sp>
          <p:nvSpPr>
            <p:cNvPr id="37" name="TextBox 36"/>
            <p:cNvSpPr txBox="1"/>
            <p:nvPr/>
          </p:nvSpPr>
          <p:spPr>
            <a:xfrm>
              <a:off x="1366420" y="1108692"/>
              <a:ext cx="893130" cy="369332"/>
            </a:xfrm>
            <a:prstGeom prst="rect">
              <a:avLst/>
            </a:prstGeom>
            <a:noFill/>
          </p:spPr>
          <p:txBody>
            <a:bodyPr wrap="none" rtlCol="0">
              <a:spAutoFit/>
            </a:bodyPr>
            <a:lstStyle/>
            <a:p>
              <a:r>
                <a:rPr lang="fr-FR" dirty="0"/>
                <a:t>Acteurs</a:t>
              </a:r>
            </a:p>
          </p:txBody>
        </p:sp>
        <p:sp>
          <p:nvSpPr>
            <p:cNvPr id="38" name="Left-Right Arrow 37"/>
            <p:cNvSpPr/>
            <p:nvPr/>
          </p:nvSpPr>
          <p:spPr>
            <a:xfrm rot="10800000">
              <a:off x="247234" y="757598"/>
              <a:ext cx="972098" cy="214953"/>
            </a:xfrm>
            <a:prstGeom prst="lef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0" name="TextBox 29"/>
          <p:cNvSpPr txBox="1"/>
          <p:nvPr/>
        </p:nvSpPr>
        <p:spPr>
          <a:xfrm>
            <a:off x="7660610" y="3390256"/>
            <a:ext cx="1664365" cy="369332"/>
          </a:xfrm>
          <a:prstGeom prst="rect">
            <a:avLst/>
          </a:prstGeom>
          <a:solidFill>
            <a:srgbClr val="EDEDED"/>
          </a:solidFill>
          <a:ln>
            <a:solidFill>
              <a:schemeClr val="tx1"/>
            </a:solidFill>
          </a:ln>
        </p:spPr>
        <p:txBody>
          <a:bodyPr wrap="square" rtlCol="0">
            <a:spAutoFit/>
          </a:bodyPr>
          <a:lstStyle/>
          <a:p>
            <a:r>
              <a:rPr lang="fr-FR" b="1" u="sng" dirty="0"/>
              <a:t>Type de gestion</a:t>
            </a:r>
          </a:p>
        </p:txBody>
      </p:sp>
      <p:sp>
        <p:nvSpPr>
          <p:cNvPr id="39" name="TextBox 38"/>
          <p:cNvSpPr txBox="1"/>
          <p:nvPr/>
        </p:nvSpPr>
        <p:spPr>
          <a:xfrm>
            <a:off x="4727675" y="1525118"/>
            <a:ext cx="2359778" cy="369332"/>
          </a:xfrm>
          <a:prstGeom prst="rect">
            <a:avLst/>
          </a:prstGeom>
          <a:solidFill>
            <a:srgbClr val="EDEDED"/>
          </a:solidFill>
          <a:ln>
            <a:solidFill>
              <a:schemeClr val="tx1"/>
            </a:solidFill>
          </a:ln>
        </p:spPr>
        <p:txBody>
          <a:bodyPr wrap="square" rtlCol="0">
            <a:spAutoFit/>
          </a:bodyPr>
          <a:lstStyle/>
          <a:p>
            <a:r>
              <a:rPr lang="fr-FR" b="1" u="sng" dirty="0"/>
              <a:t>Orientations politiques</a:t>
            </a:r>
          </a:p>
        </p:txBody>
      </p:sp>
      <p:sp>
        <p:nvSpPr>
          <p:cNvPr id="40" name="TextBox 39"/>
          <p:cNvSpPr txBox="1"/>
          <p:nvPr/>
        </p:nvSpPr>
        <p:spPr>
          <a:xfrm>
            <a:off x="4539137" y="5781265"/>
            <a:ext cx="2359778" cy="646331"/>
          </a:xfrm>
          <a:prstGeom prst="rect">
            <a:avLst/>
          </a:prstGeom>
          <a:solidFill>
            <a:srgbClr val="EDEDED"/>
          </a:solidFill>
          <a:ln>
            <a:solidFill>
              <a:schemeClr val="tx1"/>
            </a:solidFill>
          </a:ln>
        </p:spPr>
        <p:txBody>
          <a:bodyPr wrap="square" rtlCol="0">
            <a:spAutoFit/>
          </a:bodyPr>
          <a:lstStyle/>
          <a:p>
            <a:pPr algn="ctr"/>
            <a:r>
              <a:rPr lang="fr-FR" b="1" u="sng" dirty="0"/>
              <a:t>Accueil du public et sensibilisation</a:t>
            </a:r>
          </a:p>
        </p:txBody>
      </p:sp>
      <p:sp>
        <p:nvSpPr>
          <p:cNvPr id="41" name="TextBox 40"/>
          <p:cNvSpPr txBox="1"/>
          <p:nvPr/>
        </p:nvSpPr>
        <p:spPr>
          <a:xfrm>
            <a:off x="2164160" y="3267074"/>
            <a:ext cx="1588123" cy="369332"/>
          </a:xfrm>
          <a:prstGeom prst="rect">
            <a:avLst/>
          </a:prstGeom>
          <a:solidFill>
            <a:srgbClr val="EDEDED"/>
          </a:solidFill>
          <a:ln>
            <a:solidFill>
              <a:schemeClr val="tx1"/>
            </a:solidFill>
          </a:ln>
        </p:spPr>
        <p:txBody>
          <a:bodyPr wrap="square" rtlCol="0">
            <a:spAutoFit/>
          </a:bodyPr>
          <a:lstStyle/>
          <a:p>
            <a:pPr algn="ctr"/>
            <a:r>
              <a:rPr lang="fr-FR" b="1" u="sng" dirty="0"/>
              <a:t>Concertation</a:t>
            </a:r>
          </a:p>
        </p:txBody>
      </p:sp>
      <p:sp>
        <p:nvSpPr>
          <p:cNvPr id="42" name="TextBox 41"/>
          <p:cNvSpPr txBox="1"/>
          <p:nvPr/>
        </p:nvSpPr>
        <p:spPr>
          <a:xfrm>
            <a:off x="108686" y="5666741"/>
            <a:ext cx="2359778" cy="646331"/>
          </a:xfrm>
          <a:prstGeom prst="rect">
            <a:avLst/>
          </a:prstGeom>
          <a:solidFill>
            <a:srgbClr val="EDEDED"/>
          </a:solidFill>
          <a:ln>
            <a:solidFill>
              <a:schemeClr val="tx1"/>
            </a:solidFill>
          </a:ln>
        </p:spPr>
        <p:txBody>
          <a:bodyPr wrap="square" rtlCol="0">
            <a:spAutoFit/>
          </a:bodyPr>
          <a:lstStyle/>
          <a:p>
            <a:pPr algn="ctr"/>
            <a:r>
              <a:rPr lang="fr-FR" b="1" u="sng" dirty="0"/>
              <a:t>m² d’espace vert par habitant</a:t>
            </a:r>
          </a:p>
        </p:txBody>
      </p:sp>
      <p:sp>
        <p:nvSpPr>
          <p:cNvPr id="43" name="Left-Right Arrow 42"/>
          <p:cNvSpPr/>
          <p:nvPr/>
        </p:nvSpPr>
        <p:spPr>
          <a:xfrm rot="13106594">
            <a:off x="2916384" y="4083596"/>
            <a:ext cx="1753159" cy="214953"/>
          </a:xfrm>
          <a:prstGeom prst="leftRightArrow">
            <a:avLst>
              <a:gd name="adj1" fmla="val 40139"/>
              <a:gd name="adj2" fmla="val 118895"/>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TextBox 43"/>
          <p:cNvSpPr txBox="1"/>
          <p:nvPr/>
        </p:nvSpPr>
        <p:spPr>
          <a:xfrm>
            <a:off x="6948374" y="82146"/>
            <a:ext cx="4989880" cy="984885"/>
          </a:xfrm>
          <a:prstGeom prst="rect">
            <a:avLst/>
          </a:prstGeom>
          <a:solidFill>
            <a:schemeClr val="bg1"/>
          </a:solidFill>
        </p:spPr>
        <p:txBody>
          <a:bodyPr wrap="square" rtlCol="0" anchor="b">
            <a:spAutoFit/>
          </a:bodyPr>
          <a:lstStyle/>
          <a:p>
            <a:pPr algn="r"/>
            <a:r>
              <a:rPr lang="fr-FR" sz="4000" dirty="0">
                <a:solidFill>
                  <a:schemeClr val="accent6">
                    <a:lumMod val="75000"/>
                  </a:schemeClr>
                </a:solidFill>
                <a:latin typeface="Agency FB" panose="020B0503020202020204" pitchFamily="34" charset="0"/>
              </a:rPr>
              <a:t>O</a:t>
            </a:r>
            <a:r>
              <a:rPr lang="fr-FR" sz="4000" dirty="0">
                <a:latin typeface="Agency FB" panose="020B0503020202020204" pitchFamily="34" charset="0"/>
              </a:rPr>
              <a:t>rganisation </a:t>
            </a:r>
            <a:r>
              <a:rPr lang="fr-FR" sz="4000" dirty="0">
                <a:solidFill>
                  <a:schemeClr val="accent6">
                    <a:lumMod val="75000"/>
                  </a:schemeClr>
                </a:solidFill>
                <a:latin typeface="Agency FB" panose="020B0503020202020204" pitchFamily="34" charset="0"/>
              </a:rPr>
              <a:t>G</a:t>
            </a:r>
            <a:r>
              <a:rPr lang="fr-FR" sz="4000" dirty="0">
                <a:latin typeface="Agency FB" panose="020B0503020202020204" pitchFamily="34" charset="0"/>
              </a:rPr>
              <a:t>énérale</a:t>
            </a:r>
          </a:p>
          <a:p>
            <a:pPr algn="r"/>
            <a:endParaRPr lang="fr-FR" dirty="0">
              <a:latin typeface="Agency FB" panose="020B0503020202020204" pitchFamily="34" charset="0"/>
            </a:endParaRPr>
          </a:p>
        </p:txBody>
      </p:sp>
      <p:sp>
        <p:nvSpPr>
          <p:cNvPr id="45" name="ZoneTexte 4"/>
          <p:cNvSpPr txBox="1"/>
          <p:nvPr/>
        </p:nvSpPr>
        <p:spPr>
          <a:xfrm rot="16200000">
            <a:off x="-2659352" y="3873509"/>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Rachel Frétigné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(mars 2017)</a:t>
            </a:r>
          </a:p>
        </p:txBody>
      </p:sp>
      <p:grpSp>
        <p:nvGrpSpPr>
          <p:cNvPr id="46" name="Groupe 21"/>
          <p:cNvGrpSpPr/>
          <p:nvPr/>
        </p:nvGrpSpPr>
        <p:grpSpPr>
          <a:xfrm rot="10800000">
            <a:off x="7392355" y="443710"/>
            <a:ext cx="5377218" cy="762000"/>
            <a:chOff x="0" y="0"/>
            <a:chExt cx="1819275" cy="762000"/>
          </a:xfrm>
        </p:grpSpPr>
        <p:cxnSp>
          <p:nvCxnSpPr>
            <p:cNvPr id="47" name="Connecteur droit 22"/>
            <p:cNvCxnSpPr/>
            <p:nvPr/>
          </p:nvCxnSpPr>
          <p:spPr>
            <a:xfrm>
              <a:off x="0" y="400050"/>
              <a:ext cx="1819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23"/>
            <p:cNvCxnSpPr/>
            <p:nvPr/>
          </p:nvCxnSpPr>
          <p:spPr>
            <a:xfrm>
              <a:off x="1571625" y="0"/>
              <a:ext cx="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9" name="Left-Right Arrow 2"/>
          <p:cNvSpPr/>
          <p:nvPr/>
        </p:nvSpPr>
        <p:spPr>
          <a:xfrm rot="18817794">
            <a:off x="2034508" y="1927034"/>
            <a:ext cx="3509720" cy="192518"/>
          </a:xfrm>
          <a:prstGeom prst="leftRightArrow">
            <a:avLst>
              <a:gd name="adj1" fmla="val 50000"/>
              <a:gd name="adj2" fmla="val 11203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TextBox 50"/>
          <p:cNvSpPr txBox="1"/>
          <p:nvPr/>
        </p:nvSpPr>
        <p:spPr>
          <a:xfrm>
            <a:off x="11098022" y="6538934"/>
            <a:ext cx="328936" cy="261610"/>
          </a:xfrm>
          <a:prstGeom prst="rect">
            <a:avLst/>
          </a:prstGeom>
          <a:noFill/>
        </p:spPr>
        <p:txBody>
          <a:bodyPr wrap="none" rtlCol="0">
            <a:spAutoFit/>
          </a:bodyPr>
          <a:lstStyle/>
          <a:p>
            <a:r>
              <a:rPr lang="fr-FR" sz="1100" dirty="0">
                <a:solidFill>
                  <a:schemeClr val="bg1">
                    <a:lumMod val="50000"/>
                  </a:schemeClr>
                </a:solidFill>
              </a:rPr>
              <a:t>10</a:t>
            </a:r>
          </a:p>
        </p:txBody>
      </p:sp>
    </p:spTree>
    <p:extLst>
      <p:ext uri="{BB962C8B-B14F-4D97-AF65-F5344CB8AC3E}">
        <p14:creationId xmlns:p14="http://schemas.microsoft.com/office/powerpoint/2010/main" val="5291621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4721815" y="1083290"/>
            <a:ext cx="2149124" cy="767202"/>
          </a:xfrm>
          <a:prstGeom prst="roundRect">
            <a:avLst/>
          </a:prstGeom>
          <a:solidFill>
            <a:schemeClr val="accent2">
              <a:lumMod val="75000"/>
            </a:schemeClr>
          </a:solidFill>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dirty="0"/>
              <a:t>Elus</a:t>
            </a:r>
          </a:p>
        </p:txBody>
      </p:sp>
      <p:grpSp>
        <p:nvGrpSpPr>
          <p:cNvPr id="26" name="Group 25"/>
          <p:cNvGrpSpPr/>
          <p:nvPr/>
        </p:nvGrpSpPr>
        <p:grpSpPr>
          <a:xfrm>
            <a:off x="4357420" y="2875143"/>
            <a:ext cx="2946039" cy="807857"/>
            <a:chOff x="4276725" y="3684487"/>
            <a:chExt cx="2828925" cy="727856"/>
          </a:xfrm>
        </p:grpSpPr>
        <p:sp>
          <p:nvSpPr>
            <p:cNvPr id="11" name="Rounded Rectangle 10"/>
            <p:cNvSpPr/>
            <p:nvPr/>
          </p:nvSpPr>
          <p:spPr>
            <a:xfrm>
              <a:off x="4276725" y="3684487"/>
              <a:ext cx="2828925" cy="72785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dirty="0"/>
            </a:p>
          </p:txBody>
        </p:sp>
        <p:sp>
          <p:nvSpPr>
            <p:cNvPr id="22" name="TextBox 21"/>
            <p:cNvSpPr txBox="1"/>
            <p:nvPr/>
          </p:nvSpPr>
          <p:spPr>
            <a:xfrm>
              <a:off x="4531431" y="3734834"/>
              <a:ext cx="2319508" cy="416419"/>
            </a:xfrm>
            <a:prstGeom prst="rect">
              <a:avLst/>
            </a:prstGeom>
            <a:noFill/>
          </p:spPr>
          <p:txBody>
            <a:bodyPr wrap="none" rtlCol="0">
              <a:spAutoFit/>
            </a:bodyPr>
            <a:lstStyle/>
            <a:p>
              <a:pPr algn="ctr"/>
              <a:r>
                <a:rPr lang="fr-FR" sz="2000" dirty="0">
                  <a:solidFill>
                    <a:schemeClr val="bg1"/>
                  </a:solidFill>
                </a:rPr>
                <a:t>Dirigeants du service </a:t>
              </a:r>
            </a:p>
            <a:p>
              <a:pPr algn="ctr"/>
              <a:r>
                <a:rPr lang="fr-FR" sz="2000" dirty="0">
                  <a:solidFill>
                    <a:schemeClr val="bg1"/>
                  </a:solidFill>
                </a:rPr>
                <a:t>des espaces verts</a:t>
              </a:r>
            </a:p>
          </p:txBody>
        </p:sp>
      </p:grpSp>
      <p:grpSp>
        <p:nvGrpSpPr>
          <p:cNvPr id="5" name="Group 4"/>
          <p:cNvGrpSpPr/>
          <p:nvPr/>
        </p:nvGrpSpPr>
        <p:grpSpPr>
          <a:xfrm>
            <a:off x="553975" y="4520486"/>
            <a:ext cx="1862355" cy="680827"/>
            <a:chOff x="1098188" y="4131804"/>
            <a:chExt cx="1862355" cy="494974"/>
          </a:xfrm>
        </p:grpSpPr>
        <p:sp>
          <p:nvSpPr>
            <p:cNvPr id="13" name="Rounded Rectangle 12"/>
            <p:cNvSpPr/>
            <p:nvPr/>
          </p:nvSpPr>
          <p:spPr>
            <a:xfrm>
              <a:off x="1098188" y="4131804"/>
              <a:ext cx="1862355" cy="494974"/>
            </a:xfrm>
            <a:prstGeom prst="roundRec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u="sng" dirty="0"/>
            </a:p>
          </p:txBody>
        </p:sp>
        <p:sp>
          <p:nvSpPr>
            <p:cNvPr id="24" name="TextBox 23"/>
            <p:cNvSpPr txBox="1"/>
            <p:nvPr/>
          </p:nvSpPr>
          <p:spPr>
            <a:xfrm>
              <a:off x="1434843" y="4226668"/>
              <a:ext cx="1189044" cy="400110"/>
            </a:xfrm>
            <a:prstGeom prst="rect">
              <a:avLst/>
            </a:prstGeom>
            <a:noFill/>
            <a:ln>
              <a:noFill/>
            </a:ln>
          </p:spPr>
          <p:txBody>
            <a:bodyPr wrap="none" rtlCol="0">
              <a:spAutoFit/>
            </a:bodyPr>
            <a:lstStyle/>
            <a:p>
              <a:pPr algn="ctr"/>
              <a:r>
                <a:rPr lang="fr-FR" sz="2000" dirty="0">
                  <a:solidFill>
                    <a:schemeClr val="bg1"/>
                  </a:solidFill>
                </a:rPr>
                <a:t>Habitants</a:t>
              </a:r>
            </a:p>
          </p:txBody>
        </p:sp>
      </p:grpSp>
      <p:sp>
        <p:nvSpPr>
          <p:cNvPr id="3" name="Left-Right Arrow 2"/>
          <p:cNvSpPr/>
          <p:nvPr/>
        </p:nvSpPr>
        <p:spPr>
          <a:xfrm rot="16200000">
            <a:off x="5326318" y="2263544"/>
            <a:ext cx="1008243" cy="214953"/>
          </a:xfrm>
          <a:prstGeom prst="leftRightArrow">
            <a:avLst>
              <a:gd name="adj1" fmla="val 50000"/>
              <a:gd name="adj2" fmla="val 11203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Left-Right Arrow 27"/>
          <p:cNvSpPr/>
          <p:nvPr/>
        </p:nvSpPr>
        <p:spPr>
          <a:xfrm rot="12637082">
            <a:off x="7118791" y="3829740"/>
            <a:ext cx="2707826" cy="214953"/>
          </a:xfrm>
          <a:prstGeom prst="leftRightArrow">
            <a:avLst>
              <a:gd name="adj1" fmla="val 50000"/>
              <a:gd name="adj2" fmla="val 126008"/>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Left-Right Arrow 30"/>
          <p:cNvSpPr/>
          <p:nvPr/>
        </p:nvSpPr>
        <p:spPr>
          <a:xfrm rot="9240678">
            <a:off x="1489236" y="3737964"/>
            <a:ext cx="3024656" cy="214953"/>
          </a:xfrm>
          <a:prstGeom prst="leftRightArrow">
            <a:avLst>
              <a:gd name="adj1" fmla="val 40139"/>
              <a:gd name="adj2" fmla="val 118895"/>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ight Arrow 5"/>
          <p:cNvSpPr/>
          <p:nvPr/>
        </p:nvSpPr>
        <p:spPr>
          <a:xfrm rot="5400000">
            <a:off x="5346895" y="5632017"/>
            <a:ext cx="804966" cy="215299"/>
          </a:xfrm>
          <a:prstGeom prst="rightArrow">
            <a:avLst>
              <a:gd name="adj1" fmla="val 50000"/>
              <a:gd name="adj2" fmla="val 129633"/>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ounded Rectangle 11"/>
          <p:cNvSpPr/>
          <p:nvPr/>
        </p:nvSpPr>
        <p:spPr>
          <a:xfrm>
            <a:off x="4515265" y="4767974"/>
            <a:ext cx="2562225" cy="731449"/>
          </a:xfrm>
          <a:prstGeom prst="round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Associations</a:t>
            </a:r>
          </a:p>
        </p:txBody>
      </p:sp>
      <p:sp>
        <p:nvSpPr>
          <p:cNvPr id="32" name="Right Arrow 31"/>
          <p:cNvSpPr/>
          <p:nvPr/>
        </p:nvSpPr>
        <p:spPr>
          <a:xfrm rot="9341883">
            <a:off x="6791680" y="5630976"/>
            <a:ext cx="3214197" cy="215299"/>
          </a:xfrm>
          <a:prstGeom prst="rightArrow">
            <a:avLst>
              <a:gd name="adj1" fmla="val 50000"/>
              <a:gd name="adj2" fmla="val 16536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ounded Rectangle 9"/>
          <p:cNvSpPr/>
          <p:nvPr/>
        </p:nvSpPr>
        <p:spPr>
          <a:xfrm>
            <a:off x="9663236" y="4451875"/>
            <a:ext cx="2413000" cy="731449"/>
          </a:xfrm>
          <a:prstGeom prst="roundRect">
            <a:avLst/>
          </a:prstGeom>
          <a:solidFill>
            <a:schemeClr val="accent6">
              <a:lumMod val="7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t>Techniciens / jardiniers</a:t>
            </a:r>
          </a:p>
        </p:txBody>
      </p:sp>
      <p:sp>
        <p:nvSpPr>
          <p:cNvPr id="33" name="Right Arrow 32"/>
          <p:cNvSpPr/>
          <p:nvPr/>
        </p:nvSpPr>
        <p:spPr>
          <a:xfrm rot="12510989">
            <a:off x="1831818" y="5835070"/>
            <a:ext cx="2990098" cy="215299"/>
          </a:xfrm>
          <a:prstGeom prst="rightArrow">
            <a:avLst>
              <a:gd name="adj1" fmla="val 50000"/>
              <a:gd name="adj2" fmla="val 121320"/>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ight Arrow 33"/>
          <p:cNvSpPr/>
          <p:nvPr/>
        </p:nvSpPr>
        <p:spPr>
          <a:xfrm rot="5400000">
            <a:off x="996133" y="5507072"/>
            <a:ext cx="804966" cy="215299"/>
          </a:xfrm>
          <a:prstGeom prst="rightArrow">
            <a:avLst>
              <a:gd name="adj1" fmla="val 50000"/>
              <a:gd name="adj2" fmla="val 129632"/>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 1"/>
          <p:cNvGrpSpPr/>
          <p:nvPr/>
        </p:nvGrpSpPr>
        <p:grpSpPr>
          <a:xfrm>
            <a:off x="9473666" y="5255971"/>
            <a:ext cx="2718334" cy="1592580"/>
            <a:chOff x="95633" y="145963"/>
            <a:chExt cx="2718334" cy="1592580"/>
          </a:xfrm>
        </p:grpSpPr>
        <p:sp>
          <p:nvSpPr>
            <p:cNvPr id="16" name="Rectangle 15"/>
            <p:cNvSpPr/>
            <p:nvPr/>
          </p:nvSpPr>
          <p:spPr>
            <a:xfrm>
              <a:off x="95633" y="145963"/>
              <a:ext cx="2718334" cy="15925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ight Arrow 34"/>
            <p:cNvSpPr/>
            <p:nvPr/>
          </p:nvSpPr>
          <p:spPr>
            <a:xfrm>
              <a:off x="247235" y="538479"/>
              <a:ext cx="972098" cy="215299"/>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ounded Rectangle 35"/>
            <p:cNvSpPr/>
            <p:nvPr/>
          </p:nvSpPr>
          <p:spPr>
            <a:xfrm>
              <a:off x="247234" y="1145269"/>
              <a:ext cx="972098" cy="315916"/>
            </a:xfrm>
            <a:prstGeom prst="roundRect">
              <a:avLst/>
            </a:prstGeom>
            <a:solidFill>
              <a:schemeClr val="accent2">
                <a:lumMod val="75000"/>
              </a:schemeClr>
            </a:solidFill>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100" dirty="0"/>
                <a:t>Elus</a:t>
              </a:r>
            </a:p>
          </p:txBody>
        </p:sp>
        <p:sp>
          <p:nvSpPr>
            <p:cNvPr id="19" name="TextBox 18"/>
            <p:cNvSpPr txBox="1"/>
            <p:nvPr/>
          </p:nvSpPr>
          <p:spPr>
            <a:xfrm>
              <a:off x="185858" y="157555"/>
              <a:ext cx="1094852" cy="369332"/>
            </a:xfrm>
            <a:prstGeom prst="rect">
              <a:avLst/>
            </a:prstGeom>
            <a:noFill/>
          </p:spPr>
          <p:txBody>
            <a:bodyPr wrap="none" rtlCol="0">
              <a:spAutoFit/>
            </a:bodyPr>
            <a:lstStyle/>
            <a:p>
              <a:r>
                <a:rPr lang="fr-FR" u="sng" dirty="0"/>
                <a:t>Légende :</a:t>
              </a:r>
            </a:p>
          </p:txBody>
        </p:sp>
        <p:sp>
          <p:nvSpPr>
            <p:cNvPr id="23" name="TextBox 22"/>
            <p:cNvSpPr txBox="1"/>
            <p:nvPr/>
          </p:nvSpPr>
          <p:spPr>
            <a:xfrm>
              <a:off x="1366420" y="566782"/>
              <a:ext cx="1351909" cy="369332"/>
            </a:xfrm>
            <a:prstGeom prst="rect">
              <a:avLst/>
            </a:prstGeom>
            <a:noFill/>
          </p:spPr>
          <p:txBody>
            <a:bodyPr wrap="none" rtlCol="0">
              <a:spAutoFit/>
            </a:bodyPr>
            <a:lstStyle/>
            <a:p>
              <a:r>
                <a:rPr lang="fr-FR" dirty="0"/>
                <a:t>Interactions </a:t>
              </a:r>
            </a:p>
          </p:txBody>
        </p:sp>
        <p:sp>
          <p:nvSpPr>
            <p:cNvPr id="37" name="TextBox 36"/>
            <p:cNvSpPr txBox="1"/>
            <p:nvPr/>
          </p:nvSpPr>
          <p:spPr>
            <a:xfrm>
              <a:off x="1366420" y="1108692"/>
              <a:ext cx="893130" cy="369332"/>
            </a:xfrm>
            <a:prstGeom prst="rect">
              <a:avLst/>
            </a:prstGeom>
            <a:noFill/>
          </p:spPr>
          <p:txBody>
            <a:bodyPr wrap="none" rtlCol="0">
              <a:spAutoFit/>
            </a:bodyPr>
            <a:lstStyle/>
            <a:p>
              <a:r>
                <a:rPr lang="fr-FR" dirty="0"/>
                <a:t>Acteurs</a:t>
              </a:r>
            </a:p>
          </p:txBody>
        </p:sp>
        <p:sp>
          <p:nvSpPr>
            <p:cNvPr id="38" name="Left-Right Arrow 37"/>
            <p:cNvSpPr/>
            <p:nvPr/>
          </p:nvSpPr>
          <p:spPr>
            <a:xfrm rot="10800000">
              <a:off x="247234" y="757598"/>
              <a:ext cx="972098" cy="214953"/>
            </a:xfrm>
            <a:prstGeom prst="lef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0" name="TextBox 29"/>
          <p:cNvSpPr txBox="1"/>
          <p:nvPr/>
        </p:nvSpPr>
        <p:spPr>
          <a:xfrm>
            <a:off x="7690962" y="3783956"/>
            <a:ext cx="1664365" cy="369332"/>
          </a:xfrm>
          <a:prstGeom prst="rect">
            <a:avLst/>
          </a:prstGeom>
          <a:solidFill>
            <a:srgbClr val="EDEDED"/>
          </a:solidFill>
          <a:ln>
            <a:solidFill>
              <a:schemeClr val="tx1"/>
            </a:solidFill>
          </a:ln>
        </p:spPr>
        <p:txBody>
          <a:bodyPr wrap="square" rtlCol="0">
            <a:spAutoFit/>
          </a:bodyPr>
          <a:lstStyle/>
          <a:p>
            <a:r>
              <a:rPr lang="fr-FR" b="1" u="sng" dirty="0"/>
              <a:t>Type de gestion</a:t>
            </a:r>
          </a:p>
        </p:txBody>
      </p:sp>
      <p:sp>
        <p:nvSpPr>
          <p:cNvPr id="39" name="TextBox 38"/>
          <p:cNvSpPr txBox="1"/>
          <p:nvPr/>
        </p:nvSpPr>
        <p:spPr>
          <a:xfrm>
            <a:off x="4717712" y="2165873"/>
            <a:ext cx="2359778" cy="369332"/>
          </a:xfrm>
          <a:prstGeom prst="rect">
            <a:avLst/>
          </a:prstGeom>
          <a:solidFill>
            <a:srgbClr val="EDEDED"/>
          </a:solidFill>
          <a:ln>
            <a:solidFill>
              <a:schemeClr val="tx1"/>
            </a:solidFill>
          </a:ln>
        </p:spPr>
        <p:txBody>
          <a:bodyPr wrap="square" rtlCol="0">
            <a:spAutoFit/>
          </a:bodyPr>
          <a:lstStyle/>
          <a:p>
            <a:r>
              <a:rPr lang="fr-FR" b="1" u="sng" dirty="0"/>
              <a:t>Orientations politiques</a:t>
            </a:r>
          </a:p>
        </p:txBody>
      </p:sp>
      <p:sp>
        <p:nvSpPr>
          <p:cNvPr id="40" name="TextBox 39"/>
          <p:cNvSpPr txBox="1"/>
          <p:nvPr/>
        </p:nvSpPr>
        <p:spPr>
          <a:xfrm>
            <a:off x="4569489" y="6174965"/>
            <a:ext cx="2359778" cy="646331"/>
          </a:xfrm>
          <a:prstGeom prst="rect">
            <a:avLst/>
          </a:prstGeom>
          <a:solidFill>
            <a:srgbClr val="EDEDED"/>
          </a:solidFill>
          <a:ln>
            <a:solidFill>
              <a:schemeClr val="tx1"/>
            </a:solidFill>
          </a:ln>
        </p:spPr>
        <p:txBody>
          <a:bodyPr wrap="square" rtlCol="0">
            <a:spAutoFit/>
          </a:bodyPr>
          <a:lstStyle/>
          <a:p>
            <a:pPr algn="ctr"/>
            <a:r>
              <a:rPr lang="fr-FR" b="1" u="sng" dirty="0"/>
              <a:t>Accueil du public et sensibilisation</a:t>
            </a:r>
          </a:p>
        </p:txBody>
      </p:sp>
      <p:sp>
        <p:nvSpPr>
          <p:cNvPr id="41" name="TextBox 40"/>
          <p:cNvSpPr txBox="1"/>
          <p:nvPr/>
        </p:nvSpPr>
        <p:spPr>
          <a:xfrm>
            <a:off x="2194512" y="3660774"/>
            <a:ext cx="1588123" cy="369332"/>
          </a:xfrm>
          <a:prstGeom prst="rect">
            <a:avLst/>
          </a:prstGeom>
          <a:solidFill>
            <a:srgbClr val="EDEDED"/>
          </a:solidFill>
          <a:ln>
            <a:solidFill>
              <a:schemeClr val="tx1"/>
            </a:solidFill>
          </a:ln>
        </p:spPr>
        <p:txBody>
          <a:bodyPr wrap="square" rtlCol="0">
            <a:spAutoFit/>
          </a:bodyPr>
          <a:lstStyle/>
          <a:p>
            <a:pPr algn="ctr"/>
            <a:r>
              <a:rPr lang="fr-FR" b="1" u="sng" dirty="0"/>
              <a:t>Concertation</a:t>
            </a:r>
          </a:p>
        </p:txBody>
      </p:sp>
      <p:sp>
        <p:nvSpPr>
          <p:cNvPr id="42" name="TextBox 41"/>
          <p:cNvSpPr txBox="1"/>
          <p:nvPr/>
        </p:nvSpPr>
        <p:spPr>
          <a:xfrm>
            <a:off x="139038" y="6060441"/>
            <a:ext cx="2359778" cy="646331"/>
          </a:xfrm>
          <a:prstGeom prst="rect">
            <a:avLst/>
          </a:prstGeom>
          <a:solidFill>
            <a:srgbClr val="EDEDED"/>
          </a:solidFill>
          <a:ln>
            <a:solidFill>
              <a:schemeClr val="tx1"/>
            </a:solidFill>
          </a:ln>
        </p:spPr>
        <p:txBody>
          <a:bodyPr wrap="square" rtlCol="0">
            <a:spAutoFit/>
          </a:bodyPr>
          <a:lstStyle/>
          <a:p>
            <a:pPr algn="ctr"/>
            <a:r>
              <a:rPr lang="fr-FR" b="1" u="sng" dirty="0"/>
              <a:t>m² d’espace vert par habitant</a:t>
            </a:r>
          </a:p>
        </p:txBody>
      </p:sp>
      <p:sp>
        <p:nvSpPr>
          <p:cNvPr id="43" name="Left-Right Arrow 42"/>
          <p:cNvSpPr/>
          <p:nvPr/>
        </p:nvSpPr>
        <p:spPr>
          <a:xfrm rot="13106594">
            <a:off x="2946736" y="4477296"/>
            <a:ext cx="1753159" cy="214953"/>
          </a:xfrm>
          <a:prstGeom prst="leftRightArrow">
            <a:avLst>
              <a:gd name="adj1" fmla="val 40139"/>
              <a:gd name="adj2" fmla="val 118895"/>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Rectangle 44"/>
          <p:cNvSpPr/>
          <p:nvPr/>
        </p:nvSpPr>
        <p:spPr>
          <a:xfrm>
            <a:off x="1" y="0"/>
            <a:ext cx="2654300" cy="1013627"/>
          </a:xfrm>
          <a:prstGeom prst="rect">
            <a:avLst/>
          </a:prstGeom>
          <a:solidFill>
            <a:srgbClr val="70AD47"/>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Surface en m² par habitant</a:t>
            </a:r>
          </a:p>
        </p:txBody>
      </p:sp>
      <p:sp>
        <p:nvSpPr>
          <p:cNvPr id="46" name="Rectangle 45"/>
          <p:cNvSpPr/>
          <p:nvPr/>
        </p:nvSpPr>
        <p:spPr>
          <a:xfrm>
            <a:off x="2654302" y="1"/>
            <a:ext cx="2498724" cy="833690"/>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Orientations politiques</a:t>
            </a:r>
          </a:p>
        </p:txBody>
      </p:sp>
      <p:sp>
        <p:nvSpPr>
          <p:cNvPr id="47" name="Rectangle 46"/>
          <p:cNvSpPr/>
          <p:nvPr/>
        </p:nvSpPr>
        <p:spPr>
          <a:xfrm>
            <a:off x="5153027" y="0"/>
            <a:ext cx="1854824"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Type de gestion</a:t>
            </a:r>
          </a:p>
        </p:txBody>
      </p:sp>
      <p:sp>
        <p:nvSpPr>
          <p:cNvPr id="48" name="Rectangle 47"/>
          <p:cNvSpPr/>
          <p:nvPr/>
        </p:nvSpPr>
        <p:spPr>
          <a:xfrm>
            <a:off x="7007851" y="0"/>
            <a:ext cx="2562591"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Niveau de concertation</a:t>
            </a:r>
          </a:p>
        </p:txBody>
      </p:sp>
      <p:sp>
        <p:nvSpPr>
          <p:cNvPr id="49" name="Rectangle 48"/>
          <p:cNvSpPr/>
          <p:nvPr/>
        </p:nvSpPr>
        <p:spPr>
          <a:xfrm>
            <a:off x="9570442" y="0"/>
            <a:ext cx="2621558"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Accueil et sensibilisation du public</a:t>
            </a:r>
          </a:p>
        </p:txBody>
      </p:sp>
      <p:sp>
        <p:nvSpPr>
          <p:cNvPr id="4" name="Rectangle 3"/>
          <p:cNvSpPr/>
          <p:nvPr/>
        </p:nvSpPr>
        <p:spPr>
          <a:xfrm>
            <a:off x="61809" y="4254500"/>
            <a:ext cx="2592492" cy="2528696"/>
          </a:xfrm>
          <a:prstGeom prst="rect">
            <a:avLst/>
          </a:pr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ZoneTexte 4"/>
          <p:cNvSpPr txBox="1"/>
          <p:nvPr/>
        </p:nvSpPr>
        <p:spPr>
          <a:xfrm rot="16200000">
            <a:off x="-2659352" y="3873509"/>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Rachel Frétigné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(mars 2017)</a:t>
            </a:r>
          </a:p>
        </p:txBody>
      </p:sp>
      <p:sp>
        <p:nvSpPr>
          <p:cNvPr id="44" name="Left-Right Arrow 2"/>
          <p:cNvSpPr/>
          <p:nvPr/>
        </p:nvSpPr>
        <p:spPr>
          <a:xfrm rot="19001405">
            <a:off x="2300818" y="2568014"/>
            <a:ext cx="2983751" cy="203791"/>
          </a:xfrm>
          <a:prstGeom prst="leftRightArrow">
            <a:avLst>
              <a:gd name="adj1" fmla="val 50000"/>
              <a:gd name="adj2" fmla="val 11203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TextBox 50"/>
          <p:cNvSpPr txBox="1"/>
          <p:nvPr/>
        </p:nvSpPr>
        <p:spPr>
          <a:xfrm>
            <a:off x="11098022" y="6538934"/>
            <a:ext cx="328936" cy="261610"/>
          </a:xfrm>
          <a:prstGeom prst="rect">
            <a:avLst/>
          </a:prstGeom>
          <a:noFill/>
        </p:spPr>
        <p:txBody>
          <a:bodyPr wrap="none" rtlCol="0">
            <a:spAutoFit/>
          </a:bodyPr>
          <a:lstStyle/>
          <a:p>
            <a:r>
              <a:rPr lang="fr-FR" sz="1100" dirty="0">
                <a:solidFill>
                  <a:schemeClr val="bg1">
                    <a:lumMod val="50000"/>
                  </a:schemeClr>
                </a:solidFill>
              </a:rPr>
              <a:t>11</a:t>
            </a:r>
          </a:p>
        </p:txBody>
      </p:sp>
    </p:spTree>
    <p:extLst>
      <p:ext uri="{BB962C8B-B14F-4D97-AF65-F5344CB8AC3E}">
        <p14:creationId xmlns:p14="http://schemas.microsoft.com/office/powerpoint/2010/main" val="3886054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4721815" y="1083290"/>
            <a:ext cx="2149124" cy="767202"/>
          </a:xfrm>
          <a:prstGeom prst="roundRect">
            <a:avLst/>
          </a:prstGeom>
          <a:solidFill>
            <a:schemeClr val="accent2">
              <a:lumMod val="75000"/>
            </a:schemeClr>
          </a:solidFill>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dirty="0"/>
              <a:t>Elus</a:t>
            </a:r>
          </a:p>
        </p:txBody>
      </p:sp>
      <p:grpSp>
        <p:nvGrpSpPr>
          <p:cNvPr id="26" name="Group 25"/>
          <p:cNvGrpSpPr/>
          <p:nvPr/>
        </p:nvGrpSpPr>
        <p:grpSpPr>
          <a:xfrm>
            <a:off x="4357420" y="2875143"/>
            <a:ext cx="2946039" cy="807857"/>
            <a:chOff x="4276725" y="3684487"/>
            <a:chExt cx="2828925" cy="727856"/>
          </a:xfrm>
        </p:grpSpPr>
        <p:sp>
          <p:nvSpPr>
            <p:cNvPr id="11" name="Rounded Rectangle 10"/>
            <p:cNvSpPr/>
            <p:nvPr/>
          </p:nvSpPr>
          <p:spPr>
            <a:xfrm>
              <a:off x="4276725" y="3684487"/>
              <a:ext cx="2828925" cy="72785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dirty="0"/>
            </a:p>
          </p:txBody>
        </p:sp>
        <p:sp>
          <p:nvSpPr>
            <p:cNvPr id="22" name="TextBox 21"/>
            <p:cNvSpPr txBox="1"/>
            <p:nvPr/>
          </p:nvSpPr>
          <p:spPr>
            <a:xfrm>
              <a:off x="4531431" y="3734834"/>
              <a:ext cx="2319508" cy="416419"/>
            </a:xfrm>
            <a:prstGeom prst="rect">
              <a:avLst/>
            </a:prstGeom>
            <a:noFill/>
          </p:spPr>
          <p:txBody>
            <a:bodyPr wrap="none" rtlCol="0">
              <a:spAutoFit/>
            </a:bodyPr>
            <a:lstStyle/>
            <a:p>
              <a:pPr algn="ctr"/>
              <a:r>
                <a:rPr lang="fr-FR" sz="2000" dirty="0">
                  <a:solidFill>
                    <a:schemeClr val="bg1"/>
                  </a:solidFill>
                </a:rPr>
                <a:t>Dirigeants du service </a:t>
              </a:r>
            </a:p>
            <a:p>
              <a:pPr algn="ctr"/>
              <a:r>
                <a:rPr lang="fr-FR" sz="2000" dirty="0">
                  <a:solidFill>
                    <a:schemeClr val="bg1"/>
                  </a:solidFill>
                </a:rPr>
                <a:t>des espaces verts</a:t>
              </a:r>
            </a:p>
          </p:txBody>
        </p:sp>
      </p:grpSp>
      <p:grpSp>
        <p:nvGrpSpPr>
          <p:cNvPr id="5" name="Group 4"/>
          <p:cNvGrpSpPr/>
          <p:nvPr/>
        </p:nvGrpSpPr>
        <p:grpSpPr>
          <a:xfrm>
            <a:off x="553975" y="4520486"/>
            <a:ext cx="1862355" cy="680827"/>
            <a:chOff x="1098188" y="4131804"/>
            <a:chExt cx="1862355" cy="494974"/>
          </a:xfrm>
        </p:grpSpPr>
        <p:sp>
          <p:nvSpPr>
            <p:cNvPr id="13" name="Rounded Rectangle 12"/>
            <p:cNvSpPr/>
            <p:nvPr/>
          </p:nvSpPr>
          <p:spPr>
            <a:xfrm>
              <a:off x="1098188" y="4131804"/>
              <a:ext cx="1862355" cy="494974"/>
            </a:xfrm>
            <a:prstGeom prst="roundRec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u="sng" dirty="0"/>
            </a:p>
          </p:txBody>
        </p:sp>
        <p:sp>
          <p:nvSpPr>
            <p:cNvPr id="24" name="TextBox 23"/>
            <p:cNvSpPr txBox="1"/>
            <p:nvPr/>
          </p:nvSpPr>
          <p:spPr>
            <a:xfrm>
              <a:off x="1434843" y="4226668"/>
              <a:ext cx="1189044" cy="400110"/>
            </a:xfrm>
            <a:prstGeom prst="rect">
              <a:avLst/>
            </a:prstGeom>
            <a:noFill/>
            <a:ln>
              <a:noFill/>
            </a:ln>
          </p:spPr>
          <p:txBody>
            <a:bodyPr wrap="none" rtlCol="0">
              <a:spAutoFit/>
            </a:bodyPr>
            <a:lstStyle/>
            <a:p>
              <a:pPr algn="ctr"/>
              <a:r>
                <a:rPr lang="fr-FR" sz="2000" dirty="0">
                  <a:solidFill>
                    <a:schemeClr val="bg1"/>
                  </a:solidFill>
                </a:rPr>
                <a:t>Habitants</a:t>
              </a:r>
            </a:p>
          </p:txBody>
        </p:sp>
      </p:grpSp>
      <p:sp>
        <p:nvSpPr>
          <p:cNvPr id="3" name="Left-Right Arrow 2"/>
          <p:cNvSpPr/>
          <p:nvPr/>
        </p:nvSpPr>
        <p:spPr>
          <a:xfrm rot="16200000">
            <a:off x="5326318" y="2263544"/>
            <a:ext cx="1008243" cy="214953"/>
          </a:xfrm>
          <a:prstGeom prst="leftRightArrow">
            <a:avLst>
              <a:gd name="adj1" fmla="val 50000"/>
              <a:gd name="adj2" fmla="val 11203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Left-Right Arrow 27"/>
          <p:cNvSpPr/>
          <p:nvPr/>
        </p:nvSpPr>
        <p:spPr>
          <a:xfrm rot="12637082">
            <a:off x="7118791" y="3829740"/>
            <a:ext cx="2707826" cy="214953"/>
          </a:xfrm>
          <a:prstGeom prst="leftRightArrow">
            <a:avLst>
              <a:gd name="adj1" fmla="val 50000"/>
              <a:gd name="adj2" fmla="val 126008"/>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Left-Right Arrow 30"/>
          <p:cNvSpPr/>
          <p:nvPr/>
        </p:nvSpPr>
        <p:spPr>
          <a:xfrm rot="9240678">
            <a:off x="1489236" y="3737964"/>
            <a:ext cx="3024656" cy="214953"/>
          </a:xfrm>
          <a:prstGeom prst="leftRightArrow">
            <a:avLst>
              <a:gd name="adj1" fmla="val 40139"/>
              <a:gd name="adj2" fmla="val 118895"/>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ight Arrow 5"/>
          <p:cNvSpPr/>
          <p:nvPr/>
        </p:nvSpPr>
        <p:spPr>
          <a:xfrm rot="5400000">
            <a:off x="5346895" y="5632017"/>
            <a:ext cx="804966" cy="215299"/>
          </a:xfrm>
          <a:prstGeom prst="rightArrow">
            <a:avLst>
              <a:gd name="adj1" fmla="val 50000"/>
              <a:gd name="adj2" fmla="val 129633"/>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ounded Rectangle 11"/>
          <p:cNvSpPr/>
          <p:nvPr/>
        </p:nvSpPr>
        <p:spPr>
          <a:xfrm>
            <a:off x="4515265" y="4767974"/>
            <a:ext cx="2562225" cy="731449"/>
          </a:xfrm>
          <a:prstGeom prst="round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Associations</a:t>
            </a:r>
          </a:p>
        </p:txBody>
      </p:sp>
      <p:sp>
        <p:nvSpPr>
          <p:cNvPr id="32" name="Right Arrow 31"/>
          <p:cNvSpPr/>
          <p:nvPr/>
        </p:nvSpPr>
        <p:spPr>
          <a:xfrm rot="9341883">
            <a:off x="6791680" y="5630976"/>
            <a:ext cx="3214197" cy="215299"/>
          </a:xfrm>
          <a:prstGeom prst="rightArrow">
            <a:avLst>
              <a:gd name="adj1" fmla="val 50000"/>
              <a:gd name="adj2" fmla="val 16536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ounded Rectangle 9"/>
          <p:cNvSpPr/>
          <p:nvPr/>
        </p:nvSpPr>
        <p:spPr>
          <a:xfrm>
            <a:off x="9663236" y="4451875"/>
            <a:ext cx="2413000" cy="731449"/>
          </a:xfrm>
          <a:prstGeom prst="roundRect">
            <a:avLst/>
          </a:prstGeom>
          <a:solidFill>
            <a:schemeClr val="accent6">
              <a:lumMod val="7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t>Techniciens / jardiniers</a:t>
            </a:r>
          </a:p>
        </p:txBody>
      </p:sp>
      <p:sp>
        <p:nvSpPr>
          <p:cNvPr id="33" name="Right Arrow 32"/>
          <p:cNvSpPr/>
          <p:nvPr/>
        </p:nvSpPr>
        <p:spPr>
          <a:xfrm rot="12510989">
            <a:off x="1831818" y="5835070"/>
            <a:ext cx="2990098" cy="215299"/>
          </a:xfrm>
          <a:prstGeom prst="rightArrow">
            <a:avLst>
              <a:gd name="adj1" fmla="val 50000"/>
              <a:gd name="adj2" fmla="val 121320"/>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ight Arrow 33"/>
          <p:cNvSpPr/>
          <p:nvPr/>
        </p:nvSpPr>
        <p:spPr>
          <a:xfrm rot="5400000">
            <a:off x="996133" y="5507072"/>
            <a:ext cx="804966" cy="215299"/>
          </a:xfrm>
          <a:prstGeom prst="rightArrow">
            <a:avLst>
              <a:gd name="adj1" fmla="val 50000"/>
              <a:gd name="adj2" fmla="val 129632"/>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 1"/>
          <p:cNvGrpSpPr/>
          <p:nvPr/>
        </p:nvGrpSpPr>
        <p:grpSpPr>
          <a:xfrm>
            <a:off x="9473666" y="5255971"/>
            <a:ext cx="2718334" cy="1592580"/>
            <a:chOff x="95633" y="145963"/>
            <a:chExt cx="2718334" cy="1592580"/>
          </a:xfrm>
        </p:grpSpPr>
        <p:sp>
          <p:nvSpPr>
            <p:cNvPr id="16" name="Rectangle 15"/>
            <p:cNvSpPr/>
            <p:nvPr/>
          </p:nvSpPr>
          <p:spPr>
            <a:xfrm>
              <a:off x="95633" y="145963"/>
              <a:ext cx="2718334" cy="15925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ight Arrow 34"/>
            <p:cNvSpPr/>
            <p:nvPr/>
          </p:nvSpPr>
          <p:spPr>
            <a:xfrm>
              <a:off x="247235" y="538479"/>
              <a:ext cx="972098" cy="215299"/>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ounded Rectangle 35"/>
            <p:cNvSpPr/>
            <p:nvPr/>
          </p:nvSpPr>
          <p:spPr>
            <a:xfrm>
              <a:off x="247234" y="1145269"/>
              <a:ext cx="972098" cy="315916"/>
            </a:xfrm>
            <a:prstGeom prst="roundRect">
              <a:avLst/>
            </a:prstGeom>
            <a:solidFill>
              <a:schemeClr val="accent2">
                <a:lumMod val="75000"/>
              </a:schemeClr>
            </a:solidFill>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100" dirty="0"/>
                <a:t>Elus</a:t>
              </a:r>
            </a:p>
          </p:txBody>
        </p:sp>
        <p:sp>
          <p:nvSpPr>
            <p:cNvPr id="19" name="TextBox 18"/>
            <p:cNvSpPr txBox="1"/>
            <p:nvPr/>
          </p:nvSpPr>
          <p:spPr>
            <a:xfrm>
              <a:off x="185858" y="157555"/>
              <a:ext cx="1094852" cy="369332"/>
            </a:xfrm>
            <a:prstGeom prst="rect">
              <a:avLst/>
            </a:prstGeom>
            <a:noFill/>
          </p:spPr>
          <p:txBody>
            <a:bodyPr wrap="none" rtlCol="0">
              <a:spAutoFit/>
            </a:bodyPr>
            <a:lstStyle/>
            <a:p>
              <a:r>
                <a:rPr lang="fr-FR" u="sng" dirty="0"/>
                <a:t>Légende :</a:t>
              </a:r>
            </a:p>
          </p:txBody>
        </p:sp>
        <p:sp>
          <p:nvSpPr>
            <p:cNvPr id="23" name="TextBox 22"/>
            <p:cNvSpPr txBox="1"/>
            <p:nvPr/>
          </p:nvSpPr>
          <p:spPr>
            <a:xfrm>
              <a:off x="1366420" y="566782"/>
              <a:ext cx="1351909" cy="369332"/>
            </a:xfrm>
            <a:prstGeom prst="rect">
              <a:avLst/>
            </a:prstGeom>
            <a:noFill/>
          </p:spPr>
          <p:txBody>
            <a:bodyPr wrap="none" rtlCol="0">
              <a:spAutoFit/>
            </a:bodyPr>
            <a:lstStyle/>
            <a:p>
              <a:r>
                <a:rPr lang="fr-FR" dirty="0"/>
                <a:t>Interactions </a:t>
              </a:r>
            </a:p>
          </p:txBody>
        </p:sp>
        <p:sp>
          <p:nvSpPr>
            <p:cNvPr id="37" name="TextBox 36"/>
            <p:cNvSpPr txBox="1"/>
            <p:nvPr/>
          </p:nvSpPr>
          <p:spPr>
            <a:xfrm>
              <a:off x="1366420" y="1108692"/>
              <a:ext cx="893130" cy="369332"/>
            </a:xfrm>
            <a:prstGeom prst="rect">
              <a:avLst/>
            </a:prstGeom>
            <a:noFill/>
          </p:spPr>
          <p:txBody>
            <a:bodyPr wrap="none" rtlCol="0">
              <a:spAutoFit/>
            </a:bodyPr>
            <a:lstStyle/>
            <a:p>
              <a:r>
                <a:rPr lang="fr-FR" dirty="0"/>
                <a:t>Acteurs</a:t>
              </a:r>
            </a:p>
          </p:txBody>
        </p:sp>
        <p:sp>
          <p:nvSpPr>
            <p:cNvPr id="38" name="Left-Right Arrow 37"/>
            <p:cNvSpPr/>
            <p:nvPr/>
          </p:nvSpPr>
          <p:spPr>
            <a:xfrm rot="10800000">
              <a:off x="247234" y="757598"/>
              <a:ext cx="972098" cy="214953"/>
            </a:xfrm>
            <a:prstGeom prst="lef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0" name="TextBox 29"/>
          <p:cNvSpPr txBox="1"/>
          <p:nvPr/>
        </p:nvSpPr>
        <p:spPr>
          <a:xfrm>
            <a:off x="7690962" y="3783956"/>
            <a:ext cx="1664365" cy="369332"/>
          </a:xfrm>
          <a:prstGeom prst="rect">
            <a:avLst/>
          </a:prstGeom>
          <a:solidFill>
            <a:srgbClr val="EDEDED"/>
          </a:solidFill>
          <a:ln>
            <a:solidFill>
              <a:schemeClr val="tx1"/>
            </a:solidFill>
          </a:ln>
        </p:spPr>
        <p:txBody>
          <a:bodyPr wrap="square" rtlCol="0">
            <a:spAutoFit/>
          </a:bodyPr>
          <a:lstStyle/>
          <a:p>
            <a:r>
              <a:rPr lang="fr-FR" b="1" u="sng" dirty="0"/>
              <a:t>Type de gestion</a:t>
            </a:r>
          </a:p>
        </p:txBody>
      </p:sp>
      <p:sp>
        <p:nvSpPr>
          <p:cNvPr id="39" name="TextBox 38"/>
          <p:cNvSpPr txBox="1"/>
          <p:nvPr/>
        </p:nvSpPr>
        <p:spPr>
          <a:xfrm>
            <a:off x="4717712" y="2165873"/>
            <a:ext cx="2359778" cy="369332"/>
          </a:xfrm>
          <a:prstGeom prst="rect">
            <a:avLst/>
          </a:prstGeom>
          <a:solidFill>
            <a:srgbClr val="EDEDED"/>
          </a:solidFill>
          <a:ln>
            <a:solidFill>
              <a:schemeClr val="tx1"/>
            </a:solidFill>
          </a:ln>
        </p:spPr>
        <p:txBody>
          <a:bodyPr wrap="square" rtlCol="0">
            <a:spAutoFit/>
          </a:bodyPr>
          <a:lstStyle/>
          <a:p>
            <a:r>
              <a:rPr lang="fr-FR" b="1" u="sng" dirty="0"/>
              <a:t>Orientations politiques</a:t>
            </a:r>
          </a:p>
        </p:txBody>
      </p:sp>
      <p:sp>
        <p:nvSpPr>
          <p:cNvPr id="40" name="TextBox 39"/>
          <p:cNvSpPr txBox="1"/>
          <p:nvPr/>
        </p:nvSpPr>
        <p:spPr>
          <a:xfrm>
            <a:off x="4569489" y="6174965"/>
            <a:ext cx="2359778" cy="646331"/>
          </a:xfrm>
          <a:prstGeom prst="rect">
            <a:avLst/>
          </a:prstGeom>
          <a:solidFill>
            <a:srgbClr val="EDEDED"/>
          </a:solidFill>
          <a:ln>
            <a:solidFill>
              <a:schemeClr val="tx1"/>
            </a:solidFill>
          </a:ln>
        </p:spPr>
        <p:txBody>
          <a:bodyPr wrap="square" rtlCol="0">
            <a:spAutoFit/>
          </a:bodyPr>
          <a:lstStyle/>
          <a:p>
            <a:pPr algn="ctr"/>
            <a:r>
              <a:rPr lang="fr-FR" b="1" u="sng" dirty="0"/>
              <a:t>Accueil du public et sensibilisation</a:t>
            </a:r>
          </a:p>
        </p:txBody>
      </p:sp>
      <p:sp>
        <p:nvSpPr>
          <p:cNvPr id="41" name="TextBox 40"/>
          <p:cNvSpPr txBox="1"/>
          <p:nvPr/>
        </p:nvSpPr>
        <p:spPr>
          <a:xfrm>
            <a:off x="2194512" y="3660774"/>
            <a:ext cx="1588123" cy="369332"/>
          </a:xfrm>
          <a:prstGeom prst="rect">
            <a:avLst/>
          </a:prstGeom>
          <a:solidFill>
            <a:srgbClr val="EDEDED"/>
          </a:solidFill>
          <a:ln>
            <a:solidFill>
              <a:schemeClr val="tx1"/>
            </a:solidFill>
          </a:ln>
        </p:spPr>
        <p:txBody>
          <a:bodyPr wrap="square" rtlCol="0">
            <a:spAutoFit/>
          </a:bodyPr>
          <a:lstStyle/>
          <a:p>
            <a:pPr algn="ctr"/>
            <a:r>
              <a:rPr lang="fr-FR" b="1" u="sng" dirty="0"/>
              <a:t>Concertation</a:t>
            </a:r>
          </a:p>
        </p:txBody>
      </p:sp>
      <p:sp>
        <p:nvSpPr>
          <p:cNvPr id="42" name="TextBox 41"/>
          <p:cNvSpPr txBox="1"/>
          <p:nvPr/>
        </p:nvSpPr>
        <p:spPr>
          <a:xfrm>
            <a:off x="139038" y="6060441"/>
            <a:ext cx="2359778" cy="646331"/>
          </a:xfrm>
          <a:prstGeom prst="rect">
            <a:avLst/>
          </a:prstGeom>
          <a:solidFill>
            <a:srgbClr val="EDEDED"/>
          </a:solidFill>
          <a:ln>
            <a:solidFill>
              <a:schemeClr val="tx1"/>
            </a:solidFill>
          </a:ln>
        </p:spPr>
        <p:txBody>
          <a:bodyPr wrap="square" rtlCol="0">
            <a:spAutoFit/>
          </a:bodyPr>
          <a:lstStyle/>
          <a:p>
            <a:pPr algn="ctr"/>
            <a:r>
              <a:rPr lang="fr-FR" b="1" u="sng" dirty="0"/>
              <a:t>m² d’espace vert par habitant</a:t>
            </a:r>
          </a:p>
        </p:txBody>
      </p:sp>
      <p:sp>
        <p:nvSpPr>
          <p:cNvPr id="43" name="Left-Right Arrow 42"/>
          <p:cNvSpPr/>
          <p:nvPr/>
        </p:nvSpPr>
        <p:spPr>
          <a:xfrm rot="13106594">
            <a:off x="2946736" y="4477296"/>
            <a:ext cx="1753159" cy="214953"/>
          </a:xfrm>
          <a:prstGeom prst="leftRightArrow">
            <a:avLst>
              <a:gd name="adj1" fmla="val 40139"/>
              <a:gd name="adj2" fmla="val 118895"/>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4152907" y="1067934"/>
            <a:ext cx="3347644" cy="2814594"/>
          </a:xfrm>
          <a:prstGeom prst="rect">
            <a:avLst/>
          </a:pr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ZoneTexte 4"/>
          <p:cNvSpPr txBox="1"/>
          <p:nvPr/>
        </p:nvSpPr>
        <p:spPr>
          <a:xfrm rot="16200000">
            <a:off x="-2659352" y="3873509"/>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Rachel Frétigné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(mars 2017)</a:t>
            </a:r>
          </a:p>
        </p:txBody>
      </p:sp>
      <p:sp>
        <p:nvSpPr>
          <p:cNvPr id="44" name="Rectangle 43"/>
          <p:cNvSpPr/>
          <p:nvPr/>
        </p:nvSpPr>
        <p:spPr>
          <a:xfrm>
            <a:off x="1" y="0"/>
            <a:ext cx="2654300"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Surface en m² par habitant</a:t>
            </a:r>
          </a:p>
        </p:txBody>
      </p:sp>
      <p:sp>
        <p:nvSpPr>
          <p:cNvPr id="51" name="Rectangle 50"/>
          <p:cNvSpPr/>
          <p:nvPr/>
        </p:nvSpPr>
        <p:spPr>
          <a:xfrm>
            <a:off x="2654302" y="1"/>
            <a:ext cx="2498724" cy="1013626"/>
          </a:xfrm>
          <a:prstGeom prst="rect">
            <a:avLst/>
          </a:prstGeom>
          <a:solidFill>
            <a:srgbClr val="70AD47"/>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Orientations politiques</a:t>
            </a:r>
          </a:p>
        </p:txBody>
      </p:sp>
      <p:sp>
        <p:nvSpPr>
          <p:cNvPr id="52" name="Rectangle 51"/>
          <p:cNvSpPr/>
          <p:nvPr/>
        </p:nvSpPr>
        <p:spPr>
          <a:xfrm>
            <a:off x="5153027" y="0"/>
            <a:ext cx="1854824"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Type de gestion</a:t>
            </a:r>
          </a:p>
        </p:txBody>
      </p:sp>
      <p:sp>
        <p:nvSpPr>
          <p:cNvPr id="53" name="Rectangle 52"/>
          <p:cNvSpPr/>
          <p:nvPr/>
        </p:nvSpPr>
        <p:spPr>
          <a:xfrm>
            <a:off x="7007851" y="0"/>
            <a:ext cx="2562591"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Niveau de concertation</a:t>
            </a:r>
          </a:p>
        </p:txBody>
      </p:sp>
      <p:sp>
        <p:nvSpPr>
          <p:cNvPr id="54" name="Rectangle 53"/>
          <p:cNvSpPr/>
          <p:nvPr/>
        </p:nvSpPr>
        <p:spPr>
          <a:xfrm>
            <a:off x="9570442" y="0"/>
            <a:ext cx="2621558"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Accueil et sensibilisation du public</a:t>
            </a:r>
          </a:p>
        </p:txBody>
      </p:sp>
      <p:sp>
        <p:nvSpPr>
          <p:cNvPr id="45" name="Left-Right Arrow 2"/>
          <p:cNvSpPr/>
          <p:nvPr/>
        </p:nvSpPr>
        <p:spPr>
          <a:xfrm rot="19001405">
            <a:off x="2300818" y="2568014"/>
            <a:ext cx="2983751" cy="203791"/>
          </a:xfrm>
          <a:prstGeom prst="leftRightArrow">
            <a:avLst>
              <a:gd name="adj1" fmla="val 50000"/>
              <a:gd name="adj2" fmla="val 11203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TextBox 45"/>
          <p:cNvSpPr txBox="1"/>
          <p:nvPr/>
        </p:nvSpPr>
        <p:spPr>
          <a:xfrm>
            <a:off x="11098022" y="6538934"/>
            <a:ext cx="328936" cy="261610"/>
          </a:xfrm>
          <a:prstGeom prst="rect">
            <a:avLst/>
          </a:prstGeom>
          <a:noFill/>
        </p:spPr>
        <p:txBody>
          <a:bodyPr wrap="none" rtlCol="0">
            <a:spAutoFit/>
          </a:bodyPr>
          <a:lstStyle/>
          <a:p>
            <a:r>
              <a:rPr lang="fr-FR" sz="1100" dirty="0">
                <a:solidFill>
                  <a:schemeClr val="bg1">
                    <a:lumMod val="50000"/>
                  </a:schemeClr>
                </a:solidFill>
              </a:rPr>
              <a:t>12</a:t>
            </a:r>
          </a:p>
        </p:txBody>
      </p:sp>
    </p:spTree>
    <p:extLst>
      <p:ext uri="{BB962C8B-B14F-4D97-AF65-F5344CB8AC3E}">
        <p14:creationId xmlns:p14="http://schemas.microsoft.com/office/powerpoint/2010/main" val="34583558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16178" y="1104092"/>
            <a:ext cx="5539717" cy="5584649"/>
            <a:chOff x="401494" y="854251"/>
            <a:chExt cx="5539717" cy="5584649"/>
          </a:xfrm>
        </p:grpSpPr>
        <p:sp>
          <p:nvSpPr>
            <p:cNvPr id="40" name="Rectangle 39"/>
            <p:cNvSpPr/>
            <p:nvPr/>
          </p:nvSpPr>
          <p:spPr>
            <a:xfrm rot="16200000">
              <a:off x="1020478" y="3653619"/>
              <a:ext cx="104775" cy="1237967"/>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Left-Right Arrow 32"/>
            <p:cNvSpPr/>
            <p:nvPr/>
          </p:nvSpPr>
          <p:spPr>
            <a:xfrm rot="16200000">
              <a:off x="2780358" y="3770758"/>
              <a:ext cx="2722504" cy="214953"/>
            </a:xfrm>
            <a:prstGeom prst="leftRightArrow">
              <a:avLst>
                <a:gd name="adj1" fmla="val 50000"/>
                <a:gd name="adj2" fmla="val 125331"/>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Curved Right Arrow 33"/>
            <p:cNvSpPr/>
            <p:nvPr/>
          </p:nvSpPr>
          <p:spPr>
            <a:xfrm rot="10800000">
              <a:off x="4686038" y="1950719"/>
              <a:ext cx="550112" cy="3743471"/>
            </a:xfrm>
            <a:prstGeom prst="curvedRightArrow">
              <a:avLst>
                <a:gd name="adj1" fmla="val 25000"/>
                <a:gd name="adj2" fmla="val 59223"/>
                <a:gd name="adj3" fmla="val 25000"/>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9" name="Rounded Rectangle 28"/>
            <p:cNvSpPr/>
            <p:nvPr/>
          </p:nvSpPr>
          <p:spPr>
            <a:xfrm>
              <a:off x="2257944" y="1749781"/>
              <a:ext cx="2428093" cy="767202"/>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dirty="0"/>
                <a:t>Elus</a:t>
              </a:r>
            </a:p>
          </p:txBody>
        </p:sp>
        <p:sp>
          <p:nvSpPr>
            <p:cNvPr id="35" name="Rectangle 34"/>
            <p:cNvSpPr/>
            <p:nvPr/>
          </p:nvSpPr>
          <p:spPr>
            <a:xfrm>
              <a:off x="723472" y="2868658"/>
              <a:ext cx="3646879" cy="1641049"/>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u="sng" dirty="0">
                  <a:solidFill>
                    <a:schemeClr val="tx1"/>
                  </a:solidFill>
                </a:rPr>
                <a:t>Orientations :</a:t>
              </a:r>
            </a:p>
            <a:p>
              <a:pPr marL="285750" indent="-285750">
                <a:lnSpc>
                  <a:spcPct val="150000"/>
                </a:lnSpc>
                <a:buFont typeface="Arial" panose="020B0604020202020204" pitchFamily="34" charset="0"/>
                <a:buChar char="•"/>
              </a:pPr>
              <a:r>
                <a:rPr lang="fr-FR" dirty="0">
                  <a:solidFill>
                    <a:schemeClr val="tx1"/>
                  </a:solidFill>
                </a:rPr>
                <a:t>PLU</a:t>
              </a:r>
            </a:p>
            <a:p>
              <a:pPr marL="285750" indent="-285750">
                <a:lnSpc>
                  <a:spcPct val="150000"/>
                </a:lnSpc>
                <a:buFont typeface="Arial" panose="020B0604020202020204" pitchFamily="34" charset="0"/>
                <a:buChar char="•"/>
              </a:pPr>
              <a:r>
                <a:rPr lang="fr-FR" dirty="0">
                  <a:solidFill>
                    <a:schemeClr val="tx1"/>
                  </a:solidFill>
                </a:rPr>
                <a:t>Accord avec le Parti Ecologiste</a:t>
              </a:r>
            </a:p>
            <a:p>
              <a:pPr marL="285750" indent="-285750">
                <a:lnSpc>
                  <a:spcPct val="150000"/>
                </a:lnSpc>
                <a:buFont typeface="Arial" panose="020B0604020202020204" pitchFamily="34" charset="0"/>
                <a:buChar char="•"/>
              </a:pPr>
              <a:r>
                <a:rPr lang="fr-FR" dirty="0">
                  <a:solidFill>
                    <a:schemeClr val="tx1"/>
                  </a:solidFill>
                </a:rPr>
                <a:t>Labels (EGC, </a:t>
              </a:r>
              <a:r>
                <a:rPr lang="fr-FR" dirty="0" err="1">
                  <a:solidFill>
                    <a:schemeClr val="tx1"/>
                  </a:solidFill>
                </a:rPr>
                <a:t>EcoJardin</a:t>
              </a:r>
              <a:r>
                <a:rPr lang="fr-FR" dirty="0">
                  <a:solidFill>
                    <a:schemeClr val="tx1"/>
                  </a:solidFill>
                </a:rPr>
                <a:t>)</a:t>
              </a:r>
            </a:p>
          </p:txBody>
        </p:sp>
        <p:sp>
          <p:nvSpPr>
            <p:cNvPr id="39" name="Rectangle 38"/>
            <p:cNvSpPr/>
            <p:nvPr/>
          </p:nvSpPr>
          <p:spPr>
            <a:xfrm>
              <a:off x="401495" y="4220215"/>
              <a:ext cx="104775" cy="2011516"/>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Rounded Rectangle 42"/>
            <p:cNvSpPr/>
            <p:nvPr/>
          </p:nvSpPr>
          <p:spPr>
            <a:xfrm>
              <a:off x="2245293" y="5239487"/>
              <a:ext cx="2511265" cy="119941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dirty="0"/>
            </a:p>
          </p:txBody>
        </p:sp>
        <p:sp>
          <p:nvSpPr>
            <p:cNvPr id="44" name="TextBox 43"/>
            <p:cNvSpPr txBox="1"/>
            <p:nvPr/>
          </p:nvSpPr>
          <p:spPr>
            <a:xfrm>
              <a:off x="2444264" y="5435925"/>
              <a:ext cx="2139048" cy="400110"/>
            </a:xfrm>
            <a:prstGeom prst="rect">
              <a:avLst/>
            </a:prstGeom>
            <a:noFill/>
          </p:spPr>
          <p:txBody>
            <a:bodyPr wrap="none" rtlCol="0">
              <a:spAutoFit/>
            </a:bodyPr>
            <a:lstStyle/>
            <a:p>
              <a:pPr algn="ctr"/>
              <a:r>
                <a:rPr lang="fr-FR" sz="2000" dirty="0">
                  <a:solidFill>
                    <a:schemeClr val="bg1"/>
                  </a:solidFill>
                </a:rPr>
                <a:t>Dirigeants du SEVE</a:t>
              </a:r>
            </a:p>
          </p:txBody>
        </p:sp>
        <p:sp>
          <p:nvSpPr>
            <p:cNvPr id="48" name="TextBox 47"/>
            <p:cNvSpPr txBox="1"/>
            <p:nvPr/>
          </p:nvSpPr>
          <p:spPr>
            <a:xfrm>
              <a:off x="4910160" y="5374701"/>
              <a:ext cx="1031051" cy="369332"/>
            </a:xfrm>
            <a:prstGeom prst="rect">
              <a:avLst/>
            </a:prstGeom>
            <a:noFill/>
          </p:spPr>
          <p:txBody>
            <a:bodyPr wrap="none" rtlCol="0">
              <a:spAutoFit/>
            </a:bodyPr>
            <a:lstStyle/>
            <a:p>
              <a:r>
                <a:rPr lang="fr-FR" dirty="0"/>
                <a:t>Conseille</a:t>
              </a:r>
            </a:p>
          </p:txBody>
        </p:sp>
        <p:sp>
          <p:nvSpPr>
            <p:cNvPr id="36" name="Rectangle 35"/>
            <p:cNvSpPr/>
            <p:nvPr/>
          </p:nvSpPr>
          <p:spPr>
            <a:xfrm>
              <a:off x="694060" y="4071554"/>
              <a:ext cx="2651858" cy="387083"/>
            </a:xfrm>
            <a:prstGeom prst="rect">
              <a:avLst/>
            </a:prstGeom>
            <a:solidFill>
              <a:srgbClr val="70AD47">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Rectangle 49"/>
            <p:cNvSpPr/>
            <p:nvPr/>
          </p:nvSpPr>
          <p:spPr>
            <a:xfrm>
              <a:off x="2601067" y="5970671"/>
              <a:ext cx="1822231" cy="387083"/>
            </a:xfrm>
            <a:prstGeom prst="rect">
              <a:avLst/>
            </a:prstGeom>
            <a:solidFill>
              <a:schemeClr val="accent6">
                <a:lumMod val="40000"/>
                <a:lumOff val="60000"/>
                <a:alpha val="47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1" name="TextBox 50"/>
            <p:cNvSpPr txBox="1"/>
            <p:nvPr/>
          </p:nvSpPr>
          <p:spPr>
            <a:xfrm>
              <a:off x="2666790" y="5991565"/>
              <a:ext cx="1614866" cy="369332"/>
            </a:xfrm>
            <a:prstGeom prst="rect">
              <a:avLst/>
            </a:prstGeom>
            <a:noFill/>
          </p:spPr>
          <p:txBody>
            <a:bodyPr wrap="none" rtlCol="0">
              <a:spAutoFit/>
            </a:bodyPr>
            <a:lstStyle/>
            <a:p>
              <a:r>
                <a:rPr lang="fr-FR" dirty="0">
                  <a:solidFill>
                    <a:schemeClr val="bg2">
                      <a:lumMod val="25000"/>
                    </a:schemeClr>
                  </a:solidFill>
                </a:rPr>
                <a:t>Plan de gestion</a:t>
              </a:r>
            </a:p>
          </p:txBody>
        </p:sp>
        <p:sp>
          <p:nvSpPr>
            <p:cNvPr id="38" name="Right Arrow 37"/>
            <p:cNvSpPr/>
            <p:nvPr/>
          </p:nvSpPr>
          <p:spPr>
            <a:xfrm>
              <a:off x="401494" y="6079385"/>
              <a:ext cx="2241177" cy="215299"/>
            </a:xfrm>
            <a:prstGeom prst="rightArrow">
              <a:avLst>
                <a:gd name="adj1" fmla="val 50000"/>
                <a:gd name="adj2" fmla="val 118573"/>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TextBox 51"/>
            <p:cNvSpPr txBox="1"/>
            <p:nvPr/>
          </p:nvSpPr>
          <p:spPr>
            <a:xfrm>
              <a:off x="2072256" y="854251"/>
              <a:ext cx="1775614" cy="584775"/>
            </a:xfrm>
            <a:prstGeom prst="rect">
              <a:avLst/>
            </a:prstGeom>
            <a:noFill/>
          </p:spPr>
          <p:txBody>
            <a:bodyPr wrap="none" rtlCol="0">
              <a:spAutoFit/>
            </a:bodyPr>
            <a:lstStyle/>
            <a:p>
              <a:r>
                <a:rPr lang="fr-FR" sz="3200" b="1" u="sng" dirty="0"/>
                <a:t>NANTES :</a:t>
              </a:r>
            </a:p>
          </p:txBody>
        </p:sp>
        <p:sp>
          <p:nvSpPr>
            <p:cNvPr id="68" name="TextBox 67"/>
            <p:cNvSpPr txBox="1"/>
            <p:nvPr/>
          </p:nvSpPr>
          <p:spPr>
            <a:xfrm>
              <a:off x="829108" y="5806899"/>
              <a:ext cx="1013419" cy="369332"/>
            </a:xfrm>
            <a:prstGeom prst="rect">
              <a:avLst/>
            </a:prstGeom>
            <a:noFill/>
          </p:spPr>
          <p:txBody>
            <a:bodyPr wrap="none" rtlCol="0">
              <a:spAutoFit/>
            </a:bodyPr>
            <a:lstStyle/>
            <a:p>
              <a:r>
                <a:rPr lang="fr-FR" dirty="0"/>
                <a:t>Implique</a:t>
              </a:r>
            </a:p>
          </p:txBody>
        </p:sp>
      </p:grpSp>
      <p:grpSp>
        <p:nvGrpSpPr>
          <p:cNvPr id="2" name="Group 1"/>
          <p:cNvGrpSpPr/>
          <p:nvPr/>
        </p:nvGrpSpPr>
        <p:grpSpPr>
          <a:xfrm>
            <a:off x="6484531" y="1104091"/>
            <a:ext cx="5590651" cy="5584650"/>
            <a:chOff x="6420555" y="854250"/>
            <a:chExt cx="5590651" cy="5584650"/>
          </a:xfrm>
        </p:grpSpPr>
        <p:sp>
          <p:nvSpPr>
            <p:cNvPr id="54" name="TextBox 53"/>
            <p:cNvSpPr txBox="1"/>
            <p:nvPr/>
          </p:nvSpPr>
          <p:spPr>
            <a:xfrm>
              <a:off x="8426673" y="854250"/>
              <a:ext cx="1549783" cy="584775"/>
            </a:xfrm>
            <a:prstGeom prst="rect">
              <a:avLst/>
            </a:prstGeom>
            <a:noFill/>
          </p:spPr>
          <p:txBody>
            <a:bodyPr wrap="none" rtlCol="0">
              <a:spAutoFit/>
            </a:bodyPr>
            <a:lstStyle/>
            <a:p>
              <a:r>
                <a:rPr lang="fr-FR" sz="3200" b="1" u="sng" dirty="0"/>
                <a:t>TOURS :</a:t>
              </a:r>
            </a:p>
          </p:txBody>
        </p:sp>
        <p:sp>
          <p:nvSpPr>
            <p:cNvPr id="55" name="Rectangle 54"/>
            <p:cNvSpPr/>
            <p:nvPr/>
          </p:nvSpPr>
          <p:spPr>
            <a:xfrm rot="16200000">
              <a:off x="6584794" y="4630101"/>
              <a:ext cx="104775" cy="393608"/>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Left-Right Arrow 55"/>
            <p:cNvSpPr/>
            <p:nvPr/>
          </p:nvSpPr>
          <p:spPr>
            <a:xfrm rot="16200000">
              <a:off x="8799419" y="3770758"/>
              <a:ext cx="2722503" cy="214953"/>
            </a:xfrm>
            <a:prstGeom prst="leftRightArrow">
              <a:avLst>
                <a:gd name="adj1" fmla="val 50000"/>
                <a:gd name="adj2" fmla="val 110560"/>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Curved Right Arrow 56"/>
            <p:cNvSpPr/>
            <p:nvPr/>
          </p:nvSpPr>
          <p:spPr>
            <a:xfrm rot="10800000">
              <a:off x="10705099" y="1950720"/>
              <a:ext cx="550112" cy="3743470"/>
            </a:xfrm>
            <a:prstGeom prst="curvedRightArrow">
              <a:avLst>
                <a:gd name="adj1" fmla="val 25000"/>
                <a:gd name="adj2" fmla="val 59223"/>
                <a:gd name="adj3" fmla="val 25000"/>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58" name="Rounded Rectangle 57"/>
            <p:cNvSpPr/>
            <p:nvPr/>
          </p:nvSpPr>
          <p:spPr>
            <a:xfrm>
              <a:off x="8264354" y="1749782"/>
              <a:ext cx="2428093" cy="767202"/>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dirty="0"/>
                <a:t>Elus</a:t>
              </a:r>
            </a:p>
          </p:txBody>
        </p:sp>
        <p:sp>
          <p:nvSpPr>
            <p:cNvPr id="59" name="Rectangle 58"/>
            <p:cNvSpPr/>
            <p:nvPr/>
          </p:nvSpPr>
          <p:spPr>
            <a:xfrm>
              <a:off x="6743606" y="2822084"/>
              <a:ext cx="3646879" cy="1641050"/>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u="sng" dirty="0">
                  <a:solidFill>
                    <a:schemeClr val="tx1"/>
                  </a:solidFill>
                </a:rPr>
                <a:t>Orientations :</a:t>
              </a:r>
            </a:p>
            <a:p>
              <a:pPr marL="285750" indent="-285750">
                <a:lnSpc>
                  <a:spcPct val="150000"/>
                </a:lnSpc>
                <a:buFont typeface="Arial" panose="020B0604020202020204" pitchFamily="34" charset="0"/>
                <a:buChar char="•"/>
              </a:pPr>
              <a:r>
                <a:rPr lang="fr-FR" dirty="0">
                  <a:solidFill>
                    <a:schemeClr val="tx1"/>
                  </a:solidFill>
                </a:rPr>
                <a:t>PLU</a:t>
              </a:r>
            </a:p>
            <a:p>
              <a:pPr marL="285750" indent="-285750">
                <a:lnSpc>
                  <a:spcPct val="150000"/>
                </a:lnSpc>
                <a:buFont typeface="Arial" panose="020B0604020202020204" pitchFamily="34" charset="0"/>
                <a:buChar char="•"/>
              </a:pPr>
              <a:r>
                <a:rPr lang="fr-FR" dirty="0">
                  <a:solidFill>
                    <a:schemeClr val="tx1"/>
                  </a:solidFill>
                </a:rPr>
                <a:t>Participation des habitants</a:t>
              </a:r>
            </a:p>
            <a:p>
              <a:pPr marL="285750" indent="-285750">
                <a:lnSpc>
                  <a:spcPct val="150000"/>
                </a:lnSpc>
                <a:buFont typeface="Arial" panose="020B0604020202020204" pitchFamily="34" charset="0"/>
                <a:buChar char="•"/>
              </a:pPr>
              <a:r>
                <a:rPr lang="fr-FR" dirty="0">
                  <a:solidFill>
                    <a:schemeClr val="tx1"/>
                  </a:solidFill>
                </a:rPr>
                <a:t>Labels (Villes et Villages fleuris)</a:t>
              </a:r>
            </a:p>
          </p:txBody>
        </p:sp>
        <p:sp>
          <p:nvSpPr>
            <p:cNvPr id="60" name="Rectangle 59"/>
            <p:cNvSpPr/>
            <p:nvPr/>
          </p:nvSpPr>
          <p:spPr>
            <a:xfrm>
              <a:off x="6420556" y="4774517"/>
              <a:ext cx="104775" cy="1457214"/>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Rounded Rectangle 60"/>
            <p:cNvSpPr/>
            <p:nvPr/>
          </p:nvSpPr>
          <p:spPr>
            <a:xfrm>
              <a:off x="8264354" y="5239487"/>
              <a:ext cx="2511265" cy="119941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dirty="0"/>
            </a:p>
          </p:txBody>
        </p:sp>
        <p:sp>
          <p:nvSpPr>
            <p:cNvPr id="62" name="TextBox 61"/>
            <p:cNvSpPr txBox="1"/>
            <p:nvPr/>
          </p:nvSpPr>
          <p:spPr>
            <a:xfrm>
              <a:off x="8365082" y="5309347"/>
              <a:ext cx="2415534" cy="707886"/>
            </a:xfrm>
            <a:prstGeom prst="rect">
              <a:avLst/>
            </a:prstGeom>
            <a:noFill/>
          </p:spPr>
          <p:txBody>
            <a:bodyPr wrap="none" rtlCol="0">
              <a:spAutoFit/>
            </a:bodyPr>
            <a:lstStyle/>
            <a:p>
              <a:pPr algn="ctr"/>
              <a:r>
                <a:rPr lang="fr-FR" sz="2000" dirty="0">
                  <a:solidFill>
                    <a:schemeClr val="bg1"/>
                  </a:solidFill>
                </a:rPr>
                <a:t>Dirigeants du service </a:t>
              </a:r>
            </a:p>
            <a:p>
              <a:pPr algn="ctr"/>
              <a:r>
                <a:rPr lang="fr-FR" sz="2000" dirty="0">
                  <a:solidFill>
                    <a:schemeClr val="bg1"/>
                  </a:solidFill>
                </a:rPr>
                <a:t>Parcs et Jardins</a:t>
              </a:r>
            </a:p>
          </p:txBody>
        </p:sp>
        <p:sp>
          <p:nvSpPr>
            <p:cNvPr id="63" name="TextBox 62"/>
            <p:cNvSpPr txBox="1"/>
            <p:nvPr/>
          </p:nvSpPr>
          <p:spPr>
            <a:xfrm>
              <a:off x="10980155" y="5407606"/>
              <a:ext cx="1031051" cy="369332"/>
            </a:xfrm>
            <a:prstGeom prst="rect">
              <a:avLst/>
            </a:prstGeom>
            <a:noFill/>
          </p:spPr>
          <p:txBody>
            <a:bodyPr wrap="none" rtlCol="0">
              <a:spAutoFit/>
            </a:bodyPr>
            <a:lstStyle/>
            <a:p>
              <a:r>
                <a:rPr lang="fr-FR" dirty="0"/>
                <a:t>Conseille</a:t>
              </a:r>
            </a:p>
          </p:txBody>
        </p:sp>
        <p:sp>
          <p:nvSpPr>
            <p:cNvPr id="64" name="Rectangle 63"/>
            <p:cNvSpPr/>
            <p:nvPr/>
          </p:nvSpPr>
          <p:spPr>
            <a:xfrm>
              <a:off x="6833985" y="4623933"/>
              <a:ext cx="2590573" cy="387083"/>
            </a:xfrm>
            <a:prstGeom prst="rect">
              <a:avLst/>
            </a:prstGeom>
            <a:solidFill>
              <a:srgbClr val="70AD47">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bg2">
                      <a:lumMod val="25000"/>
                    </a:schemeClr>
                  </a:solidFill>
                </a:rPr>
                <a:t>Secteur sauvegardé</a:t>
              </a:r>
            </a:p>
          </p:txBody>
        </p:sp>
        <p:sp>
          <p:nvSpPr>
            <p:cNvPr id="65" name="Rectangle 64"/>
            <p:cNvSpPr/>
            <p:nvPr/>
          </p:nvSpPr>
          <p:spPr>
            <a:xfrm>
              <a:off x="8620128" y="5970671"/>
              <a:ext cx="1822231" cy="387083"/>
            </a:xfrm>
            <a:prstGeom prst="rect">
              <a:avLst/>
            </a:prstGeom>
            <a:solidFill>
              <a:schemeClr val="accent6">
                <a:lumMod val="40000"/>
                <a:lumOff val="60000"/>
                <a:alpha val="47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6" name="TextBox 65"/>
            <p:cNvSpPr txBox="1"/>
            <p:nvPr/>
          </p:nvSpPr>
          <p:spPr>
            <a:xfrm>
              <a:off x="8685851" y="5991565"/>
              <a:ext cx="1614866" cy="369332"/>
            </a:xfrm>
            <a:prstGeom prst="rect">
              <a:avLst/>
            </a:prstGeom>
            <a:noFill/>
          </p:spPr>
          <p:txBody>
            <a:bodyPr wrap="none" rtlCol="0">
              <a:spAutoFit/>
            </a:bodyPr>
            <a:lstStyle/>
            <a:p>
              <a:r>
                <a:rPr lang="fr-FR" dirty="0">
                  <a:solidFill>
                    <a:schemeClr val="bg2">
                      <a:lumMod val="25000"/>
                    </a:schemeClr>
                  </a:solidFill>
                </a:rPr>
                <a:t>Plan de gestion</a:t>
              </a:r>
            </a:p>
          </p:txBody>
        </p:sp>
        <p:sp>
          <p:nvSpPr>
            <p:cNvPr id="67" name="Right Arrow 66"/>
            <p:cNvSpPr/>
            <p:nvPr/>
          </p:nvSpPr>
          <p:spPr>
            <a:xfrm>
              <a:off x="6420555" y="6079385"/>
              <a:ext cx="2241177" cy="215299"/>
            </a:xfrm>
            <a:prstGeom prst="rightArrow">
              <a:avLst>
                <a:gd name="adj1" fmla="val 50000"/>
                <a:gd name="adj2" fmla="val 118573"/>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TextBox 68"/>
            <p:cNvSpPr txBox="1"/>
            <p:nvPr/>
          </p:nvSpPr>
          <p:spPr>
            <a:xfrm>
              <a:off x="6879317" y="5801172"/>
              <a:ext cx="1013419" cy="369332"/>
            </a:xfrm>
            <a:prstGeom prst="rect">
              <a:avLst/>
            </a:prstGeom>
            <a:noFill/>
          </p:spPr>
          <p:txBody>
            <a:bodyPr wrap="none" rtlCol="0">
              <a:spAutoFit/>
            </a:bodyPr>
            <a:lstStyle/>
            <a:p>
              <a:r>
                <a:rPr lang="fr-FR" dirty="0"/>
                <a:t>Implique</a:t>
              </a:r>
            </a:p>
          </p:txBody>
        </p:sp>
      </p:grpSp>
      <p:sp>
        <p:nvSpPr>
          <p:cNvPr id="37" name="Rectangle 36"/>
          <p:cNvSpPr/>
          <p:nvPr/>
        </p:nvSpPr>
        <p:spPr>
          <a:xfrm>
            <a:off x="1" y="0"/>
            <a:ext cx="2654300"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Surface en m² par habitant</a:t>
            </a:r>
          </a:p>
        </p:txBody>
      </p:sp>
      <p:sp>
        <p:nvSpPr>
          <p:cNvPr id="41" name="Rectangle 40"/>
          <p:cNvSpPr/>
          <p:nvPr/>
        </p:nvSpPr>
        <p:spPr>
          <a:xfrm>
            <a:off x="2654302" y="1"/>
            <a:ext cx="2498724" cy="1013626"/>
          </a:xfrm>
          <a:prstGeom prst="rect">
            <a:avLst/>
          </a:prstGeom>
          <a:solidFill>
            <a:srgbClr val="70AD47"/>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Orientations politiques</a:t>
            </a:r>
          </a:p>
        </p:txBody>
      </p:sp>
      <p:sp>
        <p:nvSpPr>
          <p:cNvPr id="42" name="Rectangle 41"/>
          <p:cNvSpPr/>
          <p:nvPr/>
        </p:nvSpPr>
        <p:spPr>
          <a:xfrm>
            <a:off x="5153027" y="0"/>
            <a:ext cx="1854824"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Type de gestion</a:t>
            </a:r>
          </a:p>
        </p:txBody>
      </p:sp>
      <p:sp>
        <p:nvSpPr>
          <p:cNvPr id="45" name="Rectangle 44"/>
          <p:cNvSpPr/>
          <p:nvPr/>
        </p:nvSpPr>
        <p:spPr>
          <a:xfrm>
            <a:off x="7007851" y="0"/>
            <a:ext cx="2562591"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Niveau de concertation</a:t>
            </a:r>
          </a:p>
        </p:txBody>
      </p:sp>
      <p:sp>
        <p:nvSpPr>
          <p:cNvPr id="46" name="Rectangle 45"/>
          <p:cNvSpPr/>
          <p:nvPr/>
        </p:nvSpPr>
        <p:spPr>
          <a:xfrm>
            <a:off x="9570442" y="0"/>
            <a:ext cx="2621558"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Accueil et sensibilisation du public</a:t>
            </a:r>
          </a:p>
        </p:txBody>
      </p:sp>
      <p:sp>
        <p:nvSpPr>
          <p:cNvPr id="47" name="ZoneTexte 4"/>
          <p:cNvSpPr txBox="1"/>
          <p:nvPr/>
        </p:nvSpPr>
        <p:spPr>
          <a:xfrm rot="16200000">
            <a:off x="-2706449" y="3887629"/>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Rachel Frétigné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(mars 2017)</a:t>
            </a:r>
          </a:p>
        </p:txBody>
      </p:sp>
      <p:sp>
        <p:nvSpPr>
          <p:cNvPr id="4" name="Slide Number Placeholder 3"/>
          <p:cNvSpPr>
            <a:spLocks noGrp="1"/>
          </p:cNvSpPr>
          <p:nvPr>
            <p:ph type="sldNum" sz="quarter" idx="12"/>
          </p:nvPr>
        </p:nvSpPr>
        <p:spPr/>
        <p:txBody>
          <a:bodyPr/>
          <a:lstStyle/>
          <a:p>
            <a:fld id="{7A4A17F1-0FE8-462F-A1DF-6066B6E5B413}" type="slidenum">
              <a:rPr lang="fr-FR" smtClean="0"/>
              <a:t>13</a:t>
            </a:fld>
            <a:endParaRPr lang="fr-FR"/>
          </a:p>
        </p:txBody>
      </p:sp>
    </p:spTree>
    <p:extLst>
      <p:ext uri="{BB962C8B-B14F-4D97-AF65-F5344CB8AC3E}">
        <p14:creationId xmlns:p14="http://schemas.microsoft.com/office/powerpoint/2010/main" val="23374916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4721815" y="1083290"/>
            <a:ext cx="2149124" cy="767202"/>
          </a:xfrm>
          <a:prstGeom prst="roundRect">
            <a:avLst/>
          </a:prstGeom>
          <a:solidFill>
            <a:schemeClr val="accent2">
              <a:lumMod val="75000"/>
            </a:schemeClr>
          </a:solidFill>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dirty="0"/>
              <a:t>Elus</a:t>
            </a:r>
          </a:p>
        </p:txBody>
      </p:sp>
      <p:grpSp>
        <p:nvGrpSpPr>
          <p:cNvPr id="26" name="Group 25"/>
          <p:cNvGrpSpPr/>
          <p:nvPr/>
        </p:nvGrpSpPr>
        <p:grpSpPr>
          <a:xfrm>
            <a:off x="4357420" y="2875143"/>
            <a:ext cx="2946039" cy="807857"/>
            <a:chOff x="4276725" y="3684487"/>
            <a:chExt cx="2828925" cy="727856"/>
          </a:xfrm>
        </p:grpSpPr>
        <p:sp>
          <p:nvSpPr>
            <p:cNvPr id="11" name="Rounded Rectangle 10"/>
            <p:cNvSpPr/>
            <p:nvPr/>
          </p:nvSpPr>
          <p:spPr>
            <a:xfrm>
              <a:off x="4276725" y="3684487"/>
              <a:ext cx="2828925" cy="72785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dirty="0"/>
            </a:p>
          </p:txBody>
        </p:sp>
        <p:sp>
          <p:nvSpPr>
            <p:cNvPr id="22" name="TextBox 21"/>
            <p:cNvSpPr txBox="1"/>
            <p:nvPr/>
          </p:nvSpPr>
          <p:spPr>
            <a:xfrm>
              <a:off x="4531431" y="3734834"/>
              <a:ext cx="2319508" cy="416419"/>
            </a:xfrm>
            <a:prstGeom prst="rect">
              <a:avLst/>
            </a:prstGeom>
            <a:noFill/>
          </p:spPr>
          <p:txBody>
            <a:bodyPr wrap="none" rtlCol="0">
              <a:spAutoFit/>
            </a:bodyPr>
            <a:lstStyle/>
            <a:p>
              <a:pPr algn="ctr"/>
              <a:r>
                <a:rPr lang="fr-FR" sz="2000" dirty="0">
                  <a:solidFill>
                    <a:schemeClr val="bg1"/>
                  </a:solidFill>
                </a:rPr>
                <a:t>Dirigeants du service </a:t>
              </a:r>
            </a:p>
            <a:p>
              <a:pPr algn="ctr"/>
              <a:r>
                <a:rPr lang="fr-FR" sz="2000" dirty="0">
                  <a:solidFill>
                    <a:schemeClr val="bg1"/>
                  </a:solidFill>
                </a:rPr>
                <a:t>des espaces verts</a:t>
              </a:r>
            </a:p>
          </p:txBody>
        </p:sp>
      </p:grpSp>
      <p:grpSp>
        <p:nvGrpSpPr>
          <p:cNvPr id="5" name="Group 4"/>
          <p:cNvGrpSpPr/>
          <p:nvPr/>
        </p:nvGrpSpPr>
        <p:grpSpPr>
          <a:xfrm>
            <a:off x="553975" y="4520486"/>
            <a:ext cx="1862355" cy="680827"/>
            <a:chOff x="1098188" y="4131804"/>
            <a:chExt cx="1862355" cy="494974"/>
          </a:xfrm>
        </p:grpSpPr>
        <p:sp>
          <p:nvSpPr>
            <p:cNvPr id="13" name="Rounded Rectangle 12"/>
            <p:cNvSpPr/>
            <p:nvPr/>
          </p:nvSpPr>
          <p:spPr>
            <a:xfrm>
              <a:off x="1098188" y="4131804"/>
              <a:ext cx="1862355" cy="494974"/>
            </a:xfrm>
            <a:prstGeom prst="roundRec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u="sng" dirty="0"/>
            </a:p>
          </p:txBody>
        </p:sp>
        <p:sp>
          <p:nvSpPr>
            <p:cNvPr id="24" name="TextBox 23"/>
            <p:cNvSpPr txBox="1"/>
            <p:nvPr/>
          </p:nvSpPr>
          <p:spPr>
            <a:xfrm>
              <a:off x="1434843" y="4226668"/>
              <a:ext cx="1189044" cy="400110"/>
            </a:xfrm>
            <a:prstGeom prst="rect">
              <a:avLst/>
            </a:prstGeom>
            <a:noFill/>
            <a:ln>
              <a:noFill/>
            </a:ln>
          </p:spPr>
          <p:txBody>
            <a:bodyPr wrap="none" rtlCol="0">
              <a:spAutoFit/>
            </a:bodyPr>
            <a:lstStyle/>
            <a:p>
              <a:pPr algn="ctr"/>
              <a:r>
                <a:rPr lang="fr-FR" sz="2000" dirty="0">
                  <a:solidFill>
                    <a:schemeClr val="bg1"/>
                  </a:solidFill>
                </a:rPr>
                <a:t>Habitants</a:t>
              </a:r>
            </a:p>
          </p:txBody>
        </p:sp>
      </p:grpSp>
      <p:sp>
        <p:nvSpPr>
          <p:cNvPr id="3" name="Left-Right Arrow 2"/>
          <p:cNvSpPr/>
          <p:nvPr/>
        </p:nvSpPr>
        <p:spPr>
          <a:xfrm rot="16200000">
            <a:off x="5326318" y="2263544"/>
            <a:ext cx="1008243" cy="214953"/>
          </a:xfrm>
          <a:prstGeom prst="leftRightArrow">
            <a:avLst>
              <a:gd name="adj1" fmla="val 50000"/>
              <a:gd name="adj2" fmla="val 11203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Left-Right Arrow 27"/>
          <p:cNvSpPr/>
          <p:nvPr/>
        </p:nvSpPr>
        <p:spPr>
          <a:xfrm rot="12637082">
            <a:off x="7118791" y="3829740"/>
            <a:ext cx="2707826" cy="214953"/>
          </a:xfrm>
          <a:prstGeom prst="leftRightArrow">
            <a:avLst>
              <a:gd name="adj1" fmla="val 50000"/>
              <a:gd name="adj2" fmla="val 126008"/>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Left-Right Arrow 30"/>
          <p:cNvSpPr/>
          <p:nvPr/>
        </p:nvSpPr>
        <p:spPr>
          <a:xfrm rot="9240678">
            <a:off x="1489236" y="3737964"/>
            <a:ext cx="3024656" cy="214953"/>
          </a:xfrm>
          <a:prstGeom prst="leftRightArrow">
            <a:avLst>
              <a:gd name="adj1" fmla="val 40139"/>
              <a:gd name="adj2" fmla="val 118895"/>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ight Arrow 5"/>
          <p:cNvSpPr/>
          <p:nvPr/>
        </p:nvSpPr>
        <p:spPr>
          <a:xfrm rot="5400000">
            <a:off x="5346895" y="5632017"/>
            <a:ext cx="804966" cy="215299"/>
          </a:xfrm>
          <a:prstGeom prst="rightArrow">
            <a:avLst>
              <a:gd name="adj1" fmla="val 50000"/>
              <a:gd name="adj2" fmla="val 129633"/>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ounded Rectangle 11"/>
          <p:cNvSpPr/>
          <p:nvPr/>
        </p:nvSpPr>
        <p:spPr>
          <a:xfrm>
            <a:off x="4515265" y="4767974"/>
            <a:ext cx="2562225" cy="731449"/>
          </a:xfrm>
          <a:prstGeom prst="round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Associations</a:t>
            </a:r>
          </a:p>
        </p:txBody>
      </p:sp>
      <p:sp>
        <p:nvSpPr>
          <p:cNvPr id="32" name="Right Arrow 31"/>
          <p:cNvSpPr/>
          <p:nvPr/>
        </p:nvSpPr>
        <p:spPr>
          <a:xfrm rot="9341883">
            <a:off x="6791680" y="5630976"/>
            <a:ext cx="3214197" cy="215299"/>
          </a:xfrm>
          <a:prstGeom prst="rightArrow">
            <a:avLst>
              <a:gd name="adj1" fmla="val 50000"/>
              <a:gd name="adj2" fmla="val 16536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ounded Rectangle 9"/>
          <p:cNvSpPr/>
          <p:nvPr/>
        </p:nvSpPr>
        <p:spPr>
          <a:xfrm>
            <a:off x="9663236" y="4451875"/>
            <a:ext cx="2413000" cy="731449"/>
          </a:xfrm>
          <a:prstGeom prst="roundRect">
            <a:avLst/>
          </a:prstGeom>
          <a:solidFill>
            <a:schemeClr val="accent6">
              <a:lumMod val="7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t>Techniciens / jardiniers</a:t>
            </a:r>
          </a:p>
        </p:txBody>
      </p:sp>
      <p:sp>
        <p:nvSpPr>
          <p:cNvPr id="33" name="Right Arrow 32"/>
          <p:cNvSpPr/>
          <p:nvPr/>
        </p:nvSpPr>
        <p:spPr>
          <a:xfrm rot="12510989">
            <a:off x="1831818" y="5835070"/>
            <a:ext cx="2990098" cy="215299"/>
          </a:xfrm>
          <a:prstGeom prst="rightArrow">
            <a:avLst>
              <a:gd name="adj1" fmla="val 50000"/>
              <a:gd name="adj2" fmla="val 121320"/>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ight Arrow 33"/>
          <p:cNvSpPr/>
          <p:nvPr/>
        </p:nvSpPr>
        <p:spPr>
          <a:xfrm rot="5400000">
            <a:off x="996133" y="5507072"/>
            <a:ext cx="804966" cy="215299"/>
          </a:xfrm>
          <a:prstGeom prst="rightArrow">
            <a:avLst>
              <a:gd name="adj1" fmla="val 50000"/>
              <a:gd name="adj2" fmla="val 129632"/>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 1"/>
          <p:cNvGrpSpPr/>
          <p:nvPr/>
        </p:nvGrpSpPr>
        <p:grpSpPr>
          <a:xfrm>
            <a:off x="9473666" y="5255971"/>
            <a:ext cx="2718334" cy="1592580"/>
            <a:chOff x="95633" y="145963"/>
            <a:chExt cx="2718334" cy="1592580"/>
          </a:xfrm>
        </p:grpSpPr>
        <p:sp>
          <p:nvSpPr>
            <p:cNvPr id="16" name="Rectangle 15"/>
            <p:cNvSpPr/>
            <p:nvPr/>
          </p:nvSpPr>
          <p:spPr>
            <a:xfrm>
              <a:off x="95633" y="145963"/>
              <a:ext cx="2718334" cy="15925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ight Arrow 34"/>
            <p:cNvSpPr/>
            <p:nvPr/>
          </p:nvSpPr>
          <p:spPr>
            <a:xfrm>
              <a:off x="247235" y="538479"/>
              <a:ext cx="972098" cy="215299"/>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ounded Rectangle 35"/>
            <p:cNvSpPr/>
            <p:nvPr/>
          </p:nvSpPr>
          <p:spPr>
            <a:xfrm>
              <a:off x="247234" y="1145269"/>
              <a:ext cx="972098" cy="315916"/>
            </a:xfrm>
            <a:prstGeom prst="roundRect">
              <a:avLst/>
            </a:prstGeom>
            <a:solidFill>
              <a:schemeClr val="accent2">
                <a:lumMod val="75000"/>
              </a:schemeClr>
            </a:solidFill>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100" dirty="0"/>
                <a:t>Elus</a:t>
              </a:r>
            </a:p>
          </p:txBody>
        </p:sp>
        <p:sp>
          <p:nvSpPr>
            <p:cNvPr id="19" name="TextBox 18"/>
            <p:cNvSpPr txBox="1"/>
            <p:nvPr/>
          </p:nvSpPr>
          <p:spPr>
            <a:xfrm>
              <a:off x="185858" y="157555"/>
              <a:ext cx="1094852" cy="369332"/>
            </a:xfrm>
            <a:prstGeom prst="rect">
              <a:avLst/>
            </a:prstGeom>
            <a:noFill/>
          </p:spPr>
          <p:txBody>
            <a:bodyPr wrap="none" rtlCol="0">
              <a:spAutoFit/>
            </a:bodyPr>
            <a:lstStyle/>
            <a:p>
              <a:r>
                <a:rPr lang="fr-FR" u="sng" dirty="0"/>
                <a:t>Légende :</a:t>
              </a:r>
            </a:p>
          </p:txBody>
        </p:sp>
        <p:sp>
          <p:nvSpPr>
            <p:cNvPr id="23" name="TextBox 22"/>
            <p:cNvSpPr txBox="1"/>
            <p:nvPr/>
          </p:nvSpPr>
          <p:spPr>
            <a:xfrm>
              <a:off x="1366420" y="566782"/>
              <a:ext cx="1351909" cy="369332"/>
            </a:xfrm>
            <a:prstGeom prst="rect">
              <a:avLst/>
            </a:prstGeom>
            <a:noFill/>
          </p:spPr>
          <p:txBody>
            <a:bodyPr wrap="none" rtlCol="0">
              <a:spAutoFit/>
            </a:bodyPr>
            <a:lstStyle/>
            <a:p>
              <a:r>
                <a:rPr lang="fr-FR" dirty="0"/>
                <a:t>Interactions </a:t>
              </a:r>
            </a:p>
          </p:txBody>
        </p:sp>
        <p:sp>
          <p:nvSpPr>
            <p:cNvPr id="37" name="TextBox 36"/>
            <p:cNvSpPr txBox="1"/>
            <p:nvPr/>
          </p:nvSpPr>
          <p:spPr>
            <a:xfrm>
              <a:off x="1366420" y="1108692"/>
              <a:ext cx="893130" cy="369332"/>
            </a:xfrm>
            <a:prstGeom prst="rect">
              <a:avLst/>
            </a:prstGeom>
            <a:noFill/>
          </p:spPr>
          <p:txBody>
            <a:bodyPr wrap="none" rtlCol="0">
              <a:spAutoFit/>
            </a:bodyPr>
            <a:lstStyle/>
            <a:p>
              <a:r>
                <a:rPr lang="fr-FR" dirty="0"/>
                <a:t>Acteurs</a:t>
              </a:r>
            </a:p>
          </p:txBody>
        </p:sp>
        <p:sp>
          <p:nvSpPr>
            <p:cNvPr id="38" name="Left-Right Arrow 37"/>
            <p:cNvSpPr/>
            <p:nvPr/>
          </p:nvSpPr>
          <p:spPr>
            <a:xfrm rot="10800000">
              <a:off x="247234" y="757598"/>
              <a:ext cx="972098" cy="214953"/>
            </a:xfrm>
            <a:prstGeom prst="lef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0" name="TextBox 29"/>
          <p:cNvSpPr txBox="1"/>
          <p:nvPr/>
        </p:nvSpPr>
        <p:spPr>
          <a:xfrm>
            <a:off x="7690962" y="3783956"/>
            <a:ext cx="1664365" cy="369332"/>
          </a:xfrm>
          <a:prstGeom prst="rect">
            <a:avLst/>
          </a:prstGeom>
          <a:solidFill>
            <a:srgbClr val="EDEDED"/>
          </a:solidFill>
          <a:ln>
            <a:solidFill>
              <a:schemeClr val="tx1"/>
            </a:solidFill>
          </a:ln>
        </p:spPr>
        <p:txBody>
          <a:bodyPr wrap="square" rtlCol="0">
            <a:spAutoFit/>
          </a:bodyPr>
          <a:lstStyle/>
          <a:p>
            <a:r>
              <a:rPr lang="fr-FR" b="1" u="sng" dirty="0"/>
              <a:t>Type de gestion</a:t>
            </a:r>
          </a:p>
        </p:txBody>
      </p:sp>
      <p:sp>
        <p:nvSpPr>
          <p:cNvPr id="39" name="TextBox 38"/>
          <p:cNvSpPr txBox="1"/>
          <p:nvPr/>
        </p:nvSpPr>
        <p:spPr>
          <a:xfrm>
            <a:off x="4717712" y="2165873"/>
            <a:ext cx="2359778" cy="369332"/>
          </a:xfrm>
          <a:prstGeom prst="rect">
            <a:avLst/>
          </a:prstGeom>
          <a:solidFill>
            <a:srgbClr val="EDEDED"/>
          </a:solidFill>
          <a:ln>
            <a:solidFill>
              <a:schemeClr val="tx1"/>
            </a:solidFill>
          </a:ln>
        </p:spPr>
        <p:txBody>
          <a:bodyPr wrap="square" rtlCol="0">
            <a:spAutoFit/>
          </a:bodyPr>
          <a:lstStyle/>
          <a:p>
            <a:r>
              <a:rPr lang="fr-FR" b="1" u="sng" dirty="0"/>
              <a:t>Orientations politiques</a:t>
            </a:r>
          </a:p>
        </p:txBody>
      </p:sp>
      <p:sp>
        <p:nvSpPr>
          <p:cNvPr id="40" name="TextBox 39"/>
          <p:cNvSpPr txBox="1"/>
          <p:nvPr/>
        </p:nvSpPr>
        <p:spPr>
          <a:xfrm>
            <a:off x="4569489" y="6174965"/>
            <a:ext cx="2359778" cy="646331"/>
          </a:xfrm>
          <a:prstGeom prst="rect">
            <a:avLst/>
          </a:prstGeom>
          <a:solidFill>
            <a:srgbClr val="EDEDED"/>
          </a:solidFill>
          <a:ln>
            <a:solidFill>
              <a:schemeClr val="tx1"/>
            </a:solidFill>
          </a:ln>
        </p:spPr>
        <p:txBody>
          <a:bodyPr wrap="square" rtlCol="0">
            <a:spAutoFit/>
          </a:bodyPr>
          <a:lstStyle/>
          <a:p>
            <a:pPr algn="ctr"/>
            <a:r>
              <a:rPr lang="fr-FR" b="1" u="sng" dirty="0"/>
              <a:t>Accueil du public et sensibilisation</a:t>
            </a:r>
          </a:p>
        </p:txBody>
      </p:sp>
      <p:sp>
        <p:nvSpPr>
          <p:cNvPr id="41" name="TextBox 40"/>
          <p:cNvSpPr txBox="1"/>
          <p:nvPr/>
        </p:nvSpPr>
        <p:spPr>
          <a:xfrm>
            <a:off x="2194512" y="3660774"/>
            <a:ext cx="1588123" cy="369332"/>
          </a:xfrm>
          <a:prstGeom prst="rect">
            <a:avLst/>
          </a:prstGeom>
          <a:solidFill>
            <a:srgbClr val="EDEDED"/>
          </a:solidFill>
          <a:ln>
            <a:solidFill>
              <a:schemeClr val="tx1"/>
            </a:solidFill>
          </a:ln>
        </p:spPr>
        <p:txBody>
          <a:bodyPr wrap="square" rtlCol="0">
            <a:spAutoFit/>
          </a:bodyPr>
          <a:lstStyle/>
          <a:p>
            <a:pPr algn="ctr"/>
            <a:r>
              <a:rPr lang="fr-FR" b="1" u="sng" dirty="0"/>
              <a:t>Concertation</a:t>
            </a:r>
          </a:p>
        </p:txBody>
      </p:sp>
      <p:sp>
        <p:nvSpPr>
          <p:cNvPr id="42" name="TextBox 41"/>
          <p:cNvSpPr txBox="1"/>
          <p:nvPr/>
        </p:nvSpPr>
        <p:spPr>
          <a:xfrm>
            <a:off x="139038" y="6060441"/>
            <a:ext cx="2359778" cy="646331"/>
          </a:xfrm>
          <a:prstGeom prst="rect">
            <a:avLst/>
          </a:prstGeom>
          <a:solidFill>
            <a:srgbClr val="EDEDED"/>
          </a:solidFill>
          <a:ln>
            <a:solidFill>
              <a:schemeClr val="tx1"/>
            </a:solidFill>
          </a:ln>
        </p:spPr>
        <p:txBody>
          <a:bodyPr wrap="square" rtlCol="0">
            <a:spAutoFit/>
          </a:bodyPr>
          <a:lstStyle/>
          <a:p>
            <a:pPr algn="ctr"/>
            <a:r>
              <a:rPr lang="fr-FR" b="1" u="sng" dirty="0"/>
              <a:t>m² d’espace vert par habitant</a:t>
            </a:r>
          </a:p>
        </p:txBody>
      </p:sp>
      <p:sp>
        <p:nvSpPr>
          <p:cNvPr id="43" name="Left-Right Arrow 42"/>
          <p:cNvSpPr/>
          <p:nvPr/>
        </p:nvSpPr>
        <p:spPr>
          <a:xfrm rot="13106594">
            <a:off x="2946736" y="4477296"/>
            <a:ext cx="1753159" cy="214953"/>
          </a:xfrm>
          <a:prstGeom prst="leftRightArrow">
            <a:avLst>
              <a:gd name="adj1" fmla="val 40139"/>
              <a:gd name="adj2" fmla="val 118895"/>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ZoneTexte 4"/>
          <p:cNvSpPr txBox="1"/>
          <p:nvPr/>
        </p:nvSpPr>
        <p:spPr>
          <a:xfrm rot="16200000">
            <a:off x="-2659352" y="3873509"/>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Rachel Frétigné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(mars 2017)</a:t>
            </a:r>
          </a:p>
        </p:txBody>
      </p:sp>
      <p:sp>
        <p:nvSpPr>
          <p:cNvPr id="8" name="Freeform: Shape 7"/>
          <p:cNvSpPr/>
          <p:nvPr/>
        </p:nvSpPr>
        <p:spPr>
          <a:xfrm>
            <a:off x="4250724" y="2730843"/>
            <a:ext cx="7883611" cy="2520779"/>
          </a:xfrm>
          <a:custGeom>
            <a:avLst/>
            <a:gdLst>
              <a:gd name="connsiteX0" fmla="*/ 3150973 w 7883611"/>
              <a:gd name="connsiteY0" fmla="*/ 0 h 2520779"/>
              <a:gd name="connsiteX1" fmla="*/ 0 w 7883611"/>
              <a:gd name="connsiteY1" fmla="*/ 24714 h 2520779"/>
              <a:gd name="connsiteX2" fmla="*/ 61784 w 7883611"/>
              <a:gd name="connsiteY2" fmla="*/ 1272746 h 2520779"/>
              <a:gd name="connsiteX3" fmla="*/ 5436973 w 7883611"/>
              <a:gd name="connsiteY3" fmla="*/ 2520779 h 2520779"/>
              <a:gd name="connsiteX4" fmla="*/ 7883611 w 7883611"/>
              <a:gd name="connsiteY4" fmla="*/ 2496065 h 2520779"/>
              <a:gd name="connsiteX5" fmla="*/ 7858898 w 7883611"/>
              <a:gd name="connsiteY5" fmla="*/ 1618735 h 2520779"/>
              <a:gd name="connsiteX6" fmla="*/ 3150973 w 7883611"/>
              <a:gd name="connsiteY6" fmla="*/ 0 h 2520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83611" h="2520779">
                <a:moveTo>
                  <a:pt x="3150973" y="0"/>
                </a:moveTo>
                <a:lnTo>
                  <a:pt x="0" y="24714"/>
                </a:lnTo>
                <a:lnTo>
                  <a:pt x="61784" y="1272746"/>
                </a:lnTo>
                <a:lnTo>
                  <a:pt x="5436973" y="2520779"/>
                </a:lnTo>
                <a:lnTo>
                  <a:pt x="7883611" y="2496065"/>
                </a:lnTo>
                <a:lnTo>
                  <a:pt x="7858898" y="1618735"/>
                </a:lnTo>
                <a:lnTo>
                  <a:pt x="3150973" y="0"/>
                </a:ln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Rectangle 50"/>
          <p:cNvSpPr/>
          <p:nvPr/>
        </p:nvSpPr>
        <p:spPr>
          <a:xfrm>
            <a:off x="1" y="1"/>
            <a:ext cx="2654300" cy="824404"/>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Surface en m² par habitant</a:t>
            </a:r>
          </a:p>
        </p:txBody>
      </p:sp>
      <p:sp>
        <p:nvSpPr>
          <p:cNvPr id="52" name="Rectangle 51"/>
          <p:cNvSpPr/>
          <p:nvPr/>
        </p:nvSpPr>
        <p:spPr>
          <a:xfrm>
            <a:off x="2654302" y="1"/>
            <a:ext cx="2498724" cy="824403"/>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Orientations politiques</a:t>
            </a:r>
          </a:p>
        </p:txBody>
      </p:sp>
      <p:sp>
        <p:nvSpPr>
          <p:cNvPr id="53" name="Rectangle 52"/>
          <p:cNvSpPr/>
          <p:nvPr/>
        </p:nvSpPr>
        <p:spPr>
          <a:xfrm>
            <a:off x="5153027" y="0"/>
            <a:ext cx="1854824" cy="1013627"/>
          </a:xfrm>
          <a:prstGeom prst="rect">
            <a:avLst/>
          </a:prstGeom>
          <a:solidFill>
            <a:srgbClr val="70AD47"/>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Type de gestion</a:t>
            </a:r>
          </a:p>
        </p:txBody>
      </p:sp>
      <p:sp>
        <p:nvSpPr>
          <p:cNvPr id="54" name="Rectangle 53"/>
          <p:cNvSpPr/>
          <p:nvPr/>
        </p:nvSpPr>
        <p:spPr>
          <a:xfrm>
            <a:off x="7007851" y="0"/>
            <a:ext cx="2562591"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Niveau de concertation</a:t>
            </a:r>
          </a:p>
        </p:txBody>
      </p:sp>
      <p:sp>
        <p:nvSpPr>
          <p:cNvPr id="55" name="Rectangle 54"/>
          <p:cNvSpPr/>
          <p:nvPr/>
        </p:nvSpPr>
        <p:spPr>
          <a:xfrm>
            <a:off x="9570442" y="0"/>
            <a:ext cx="2621558"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Accueil et sensibilisation du public</a:t>
            </a:r>
          </a:p>
        </p:txBody>
      </p:sp>
      <p:sp>
        <p:nvSpPr>
          <p:cNvPr id="44" name="Left-Right Arrow 2"/>
          <p:cNvSpPr/>
          <p:nvPr/>
        </p:nvSpPr>
        <p:spPr>
          <a:xfrm rot="19001405">
            <a:off x="2300818" y="2568014"/>
            <a:ext cx="2983751" cy="203791"/>
          </a:xfrm>
          <a:prstGeom prst="leftRightArrow">
            <a:avLst>
              <a:gd name="adj1" fmla="val 50000"/>
              <a:gd name="adj2" fmla="val 11203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TextBox 44"/>
          <p:cNvSpPr txBox="1"/>
          <p:nvPr/>
        </p:nvSpPr>
        <p:spPr>
          <a:xfrm>
            <a:off x="11098022" y="6538934"/>
            <a:ext cx="328936" cy="261610"/>
          </a:xfrm>
          <a:prstGeom prst="rect">
            <a:avLst/>
          </a:prstGeom>
          <a:noFill/>
        </p:spPr>
        <p:txBody>
          <a:bodyPr wrap="none" rtlCol="0">
            <a:spAutoFit/>
          </a:bodyPr>
          <a:lstStyle/>
          <a:p>
            <a:r>
              <a:rPr lang="fr-FR" sz="1100" dirty="0">
                <a:solidFill>
                  <a:schemeClr val="bg1">
                    <a:lumMod val="50000"/>
                  </a:schemeClr>
                </a:solidFill>
              </a:rPr>
              <a:t>14</a:t>
            </a:r>
          </a:p>
        </p:txBody>
      </p:sp>
    </p:spTree>
    <p:extLst>
      <p:ext uri="{BB962C8B-B14F-4D97-AF65-F5344CB8AC3E}">
        <p14:creationId xmlns:p14="http://schemas.microsoft.com/office/powerpoint/2010/main" val="17189225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Left-Right Arrow 27"/>
          <p:cNvSpPr/>
          <p:nvPr/>
        </p:nvSpPr>
        <p:spPr>
          <a:xfrm rot="12637082">
            <a:off x="7118791" y="3829740"/>
            <a:ext cx="2707826" cy="214953"/>
          </a:xfrm>
          <a:prstGeom prst="leftRightArrow">
            <a:avLst>
              <a:gd name="adj1" fmla="val 50000"/>
              <a:gd name="adj2" fmla="val 126008"/>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ounded Rectangle 9"/>
          <p:cNvSpPr/>
          <p:nvPr/>
        </p:nvSpPr>
        <p:spPr>
          <a:xfrm>
            <a:off x="9663236" y="4451875"/>
            <a:ext cx="2413000" cy="731449"/>
          </a:xfrm>
          <a:prstGeom prst="roundRect">
            <a:avLst/>
          </a:prstGeom>
          <a:solidFill>
            <a:schemeClr val="accent6">
              <a:lumMod val="7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t>Techniciens / jardiniers</a:t>
            </a:r>
          </a:p>
        </p:txBody>
      </p:sp>
      <p:sp>
        <p:nvSpPr>
          <p:cNvPr id="50" name="ZoneTexte 4"/>
          <p:cNvSpPr txBox="1"/>
          <p:nvPr/>
        </p:nvSpPr>
        <p:spPr>
          <a:xfrm rot="16200000">
            <a:off x="-2659352" y="3873509"/>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Rachel Frétigné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(mars 2017)</a:t>
            </a:r>
          </a:p>
        </p:txBody>
      </p:sp>
      <p:sp>
        <p:nvSpPr>
          <p:cNvPr id="44" name="TextBox 43"/>
          <p:cNvSpPr txBox="1"/>
          <p:nvPr/>
        </p:nvSpPr>
        <p:spPr>
          <a:xfrm>
            <a:off x="7846491" y="3263831"/>
            <a:ext cx="3447901" cy="923330"/>
          </a:xfrm>
          <a:prstGeom prst="rect">
            <a:avLst/>
          </a:prstGeom>
          <a:solidFill>
            <a:schemeClr val="bg1">
              <a:lumMod val="95000"/>
            </a:schemeClr>
          </a:solidFill>
          <a:ln>
            <a:solidFill>
              <a:schemeClr val="tx1"/>
            </a:solidFill>
          </a:ln>
        </p:spPr>
        <p:txBody>
          <a:bodyPr wrap="square" rtlCol="0">
            <a:spAutoFit/>
          </a:bodyPr>
          <a:lstStyle/>
          <a:p>
            <a:r>
              <a:rPr lang="fr-FR" b="1" u="sng" dirty="0"/>
              <a:t>Type de gestion</a:t>
            </a:r>
          </a:p>
          <a:p>
            <a:pPr marL="285750" indent="-285750">
              <a:buFont typeface="Arial" panose="020B0604020202020204" pitchFamily="34" charset="0"/>
              <a:buChar char="•"/>
            </a:pPr>
            <a:r>
              <a:rPr lang="fr-FR" dirty="0"/>
              <a:t>Classification des Espaces Verts</a:t>
            </a:r>
          </a:p>
          <a:p>
            <a:pPr marL="285750" indent="-285750">
              <a:buFont typeface="Arial" panose="020B0604020202020204" pitchFamily="34" charset="0"/>
              <a:buChar char="•"/>
            </a:pPr>
            <a:r>
              <a:rPr lang="fr-FR" dirty="0"/>
              <a:t>Les objectifs par parc</a:t>
            </a:r>
          </a:p>
        </p:txBody>
      </p:sp>
      <p:pic>
        <p:nvPicPr>
          <p:cNvPr id="51" name="Picture 2" descr="Résultat de recherche d'images pour &quot;parc urbain dessin&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73896" y="4984637"/>
            <a:ext cx="2473496" cy="1791046"/>
          </a:xfrm>
          <a:prstGeom prst="rect">
            <a:avLst/>
          </a:prstGeom>
          <a:noFill/>
          <a:extLst>
            <a:ext uri="{909E8E84-426E-40DD-AFC4-6F175D3DCCD1}">
              <a14:hiddenFill xmlns:a14="http://schemas.microsoft.com/office/drawing/2010/main">
                <a:solidFill>
                  <a:srgbClr val="FFFFFF"/>
                </a:solidFill>
              </a14:hiddenFill>
            </a:ext>
          </a:extLst>
        </p:spPr>
      </p:pic>
      <p:sp>
        <p:nvSpPr>
          <p:cNvPr id="54" name="TextBox 53"/>
          <p:cNvSpPr txBox="1"/>
          <p:nvPr/>
        </p:nvSpPr>
        <p:spPr>
          <a:xfrm>
            <a:off x="8779707" y="4942523"/>
            <a:ext cx="1514076" cy="375404"/>
          </a:xfrm>
          <a:prstGeom prst="rect">
            <a:avLst/>
          </a:prstGeom>
          <a:noFill/>
        </p:spPr>
        <p:txBody>
          <a:bodyPr wrap="square" rtlCol="0">
            <a:spAutoFit/>
          </a:bodyPr>
          <a:lstStyle/>
          <a:p>
            <a:r>
              <a:rPr lang="fr-FR" dirty="0">
                <a:solidFill>
                  <a:srgbClr val="FF0000"/>
                </a:solidFill>
              </a:rPr>
              <a:t>Agissent</a:t>
            </a:r>
          </a:p>
        </p:txBody>
      </p:sp>
      <p:sp>
        <p:nvSpPr>
          <p:cNvPr id="9" name="Arrow: Bent 8"/>
          <p:cNvSpPr/>
          <p:nvPr/>
        </p:nvSpPr>
        <p:spPr>
          <a:xfrm rot="16200000" flipH="1">
            <a:off x="6789410" y="3087155"/>
            <a:ext cx="1264349" cy="4537113"/>
          </a:xfrm>
          <a:prstGeom prst="bentArrow">
            <a:avLst>
              <a:gd name="adj1" fmla="val 11548"/>
              <a:gd name="adj2" fmla="val 19747"/>
              <a:gd name="adj3" fmla="val 16246"/>
              <a:gd name="adj4" fmla="val 4111"/>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4" name="Rectangle 13"/>
          <p:cNvSpPr/>
          <p:nvPr/>
        </p:nvSpPr>
        <p:spPr>
          <a:xfrm>
            <a:off x="6524367" y="2631446"/>
            <a:ext cx="130023" cy="350501"/>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TextBox 52"/>
          <p:cNvSpPr txBox="1"/>
          <p:nvPr/>
        </p:nvSpPr>
        <p:spPr>
          <a:xfrm>
            <a:off x="4357420" y="4581954"/>
            <a:ext cx="3093120" cy="646331"/>
          </a:xfrm>
          <a:prstGeom prst="rect">
            <a:avLst/>
          </a:prstGeom>
          <a:solidFill>
            <a:srgbClr val="EDEDED"/>
          </a:solidFill>
          <a:ln>
            <a:solidFill>
              <a:schemeClr val="tx1"/>
            </a:solidFill>
          </a:ln>
        </p:spPr>
        <p:txBody>
          <a:bodyPr wrap="square" rtlCol="0">
            <a:spAutoFit/>
          </a:bodyPr>
          <a:lstStyle/>
          <a:p>
            <a:pPr marL="285750" indent="-285750">
              <a:buFont typeface="Arial" panose="020B0604020202020204" pitchFamily="34" charset="0"/>
              <a:buChar char="•"/>
            </a:pPr>
            <a:r>
              <a:rPr lang="fr-FR" dirty="0"/>
              <a:t>Gestion différenciée</a:t>
            </a:r>
          </a:p>
          <a:p>
            <a:pPr marL="285750" indent="-285750">
              <a:buFont typeface="Arial" panose="020B0604020202020204" pitchFamily="34" charset="0"/>
              <a:buChar char="•"/>
            </a:pPr>
            <a:r>
              <a:rPr lang="fr-FR" dirty="0"/>
              <a:t>Baisse des produits phyto</a:t>
            </a:r>
          </a:p>
        </p:txBody>
      </p:sp>
      <p:grpSp>
        <p:nvGrpSpPr>
          <p:cNvPr id="55" name="Group 54"/>
          <p:cNvGrpSpPr/>
          <p:nvPr/>
        </p:nvGrpSpPr>
        <p:grpSpPr>
          <a:xfrm>
            <a:off x="8433772" y="5627135"/>
            <a:ext cx="3720021" cy="885289"/>
            <a:chOff x="5230958" y="5646690"/>
            <a:chExt cx="6472584" cy="1130348"/>
          </a:xfrm>
        </p:grpSpPr>
        <p:sp>
          <p:nvSpPr>
            <p:cNvPr id="56" name="Rectangle 55"/>
            <p:cNvSpPr/>
            <p:nvPr/>
          </p:nvSpPr>
          <p:spPr>
            <a:xfrm>
              <a:off x="5273276" y="5665465"/>
              <a:ext cx="6430266" cy="1111573"/>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7" name="Group 56"/>
            <p:cNvGrpSpPr/>
            <p:nvPr/>
          </p:nvGrpSpPr>
          <p:grpSpPr>
            <a:xfrm>
              <a:off x="5230958" y="5646690"/>
              <a:ext cx="5354016" cy="944108"/>
              <a:chOff x="4105649" y="5664555"/>
              <a:chExt cx="5354016" cy="944108"/>
            </a:xfrm>
          </p:grpSpPr>
          <p:sp>
            <p:nvSpPr>
              <p:cNvPr id="58" name="Left Arrow 35"/>
              <p:cNvSpPr/>
              <p:nvPr/>
            </p:nvSpPr>
            <p:spPr>
              <a:xfrm rot="10800000">
                <a:off x="6589446" y="5957839"/>
                <a:ext cx="950692" cy="190501"/>
              </a:xfrm>
              <a:prstGeom prst="leftArrow">
                <a:avLst>
                  <a:gd name="adj1" fmla="val 50000"/>
                  <a:gd name="adj2" fmla="val 1275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9" name="TextBox 58"/>
              <p:cNvSpPr txBox="1"/>
              <p:nvPr/>
            </p:nvSpPr>
            <p:spPr>
              <a:xfrm>
                <a:off x="7817741" y="5868424"/>
                <a:ext cx="843693" cy="369332"/>
              </a:xfrm>
              <a:prstGeom prst="rect">
                <a:avLst/>
              </a:prstGeom>
              <a:noFill/>
            </p:spPr>
            <p:txBody>
              <a:bodyPr wrap="none" rtlCol="0">
                <a:spAutoFit/>
              </a:bodyPr>
              <a:lstStyle/>
              <a:p>
                <a:r>
                  <a:rPr lang="fr-FR" dirty="0"/>
                  <a:t>Nantes</a:t>
                </a:r>
              </a:p>
            </p:txBody>
          </p:sp>
          <p:grpSp>
            <p:nvGrpSpPr>
              <p:cNvPr id="60" name="Group 59"/>
              <p:cNvGrpSpPr/>
              <p:nvPr/>
            </p:nvGrpSpPr>
            <p:grpSpPr>
              <a:xfrm>
                <a:off x="6589446" y="6239331"/>
                <a:ext cx="2870219" cy="369332"/>
                <a:chOff x="6645031" y="5631229"/>
                <a:chExt cx="2870219" cy="369332"/>
              </a:xfrm>
            </p:grpSpPr>
            <p:sp>
              <p:nvSpPr>
                <p:cNvPr id="62" name="Left Arrow 36"/>
                <p:cNvSpPr/>
                <p:nvPr/>
              </p:nvSpPr>
              <p:spPr>
                <a:xfrm rot="10800000">
                  <a:off x="6645031" y="5720646"/>
                  <a:ext cx="950694" cy="190500"/>
                </a:xfrm>
                <a:prstGeom prst="leftArrow">
                  <a:avLst>
                    <a:gd name="adj1" fmla="val 50000"/>
                    <a:gd name="adj2" fmla="val 13125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TextBox 62"/>
                <p:cNvSpPr txBox="1"/>
                <p:nvPr/>
              </p:nvSpPr>
              <p:spPr>
                <a:xfrm>
                  <a:off x="7873326" y="5631229"/>
                  <a:ext cx="1641924" cy="369332"/>
                </a:xfrm>
                <a:prstGeom prst="rect">
                  <a:avLst/>
                </a:prstGeom>
                <a:noFill/>
              </p:spPr>
              <p:txBody>
                <a:bodyPr wrap="none" rtlCol="0">
                  <a:spAutoFit/>
                </a:bodyPr>
                <a:lstStyle/>
                <a:p>
                  <a:r>
                    <a:rPr lang="fr-FR" dirty="0"/>
                    <a:t>Tours et Nantes</a:t>
                  </a:r>
                </a:p>
              </p:txBody>
            </p:sp>
          </p:grpSp>
          <p:sp>
            <p:nvSpPr>
              <p:cNvPr id="61" name="TextBox 60"/>
              <p:cNvSpPr txBox="1"/>
              <p:nvPr/>
            </p:nvSpPr>
            <p:spPr>
              <a:xfrm>
                <a:off x="4105649" y="5664555"/>
                <a:ext cx="1407629" cy="461665"/>
              </a:xfrm>
              <a:prstGeom prst="rect">
                <a:avLst/>
              </a:prstGeom>
              <a:noFill/>
            </p:spPr>
            <p:txBody>
              <a:bodyPr wrap="none" rtlCol="0">
                <a:spAutoFit/>
              </a:bodyPr>
              <a:lstStyle/>
              <a:p>
                <a:r>
                  <a:rPr lang="fr-FR" sz="2400" b="1" u="sng" dirty="0"/>
                  <a:t>Légende :</a:t>
                </a:r>
              </a:p>
            </p:txBody>
          </p:sp>
        </p:grpSp>
      </p:grpSp>
      <p:grpSp>
        <p:nvGrpSpPr>
          <p:cNvPr id="26" name="Group 25"/>
          <p:cNvGrpSpPr/>
          <p:nvPr/>
        </p:nvGrpSpPr>
        <p:grpSpPr>
          <a:xfrm>
            <a:off x="4357420" y="2875143"/>
            <a:ext cx="2946039" cy="807857"/>
            <a:chOff x="4276725" y="3684487"/>
            <a:chExt cx="2828925" cy="727856"/>
          </a:xfrm>
        </p:grpSpPr>
        <p:sp>
          <p:nvSpPr>
            <p:cNvPr id="11" name="Rounded Rectangle 10"/>
            <p:cNvSpPr/>
            <p:nvPr/>
          </p:nvSpPr>
          <p:spPr>
            <a:xfrm>
              <a:off x="4276725" y="3684487"/>
              <a:ext cx="2828925" cy="72785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dirty="0"/>
            </a:p>
          </p:txBody>
        </p:sp>
        <p:sp>
          <p:nvSpPr>
            <p:cNvPr id="22" name="TextBox 21"/>
            <p:cNvSpPr txBox="1"/>
            <p:nvPr/>
          </p:nvSpPr>
          <p:spPr>
            <a:xfrm>
              <a:off x="4531431" y="3734834"/>
              <a:ext cx="2319508" cy="416419"/>
            </a:xfrm>
            <a:prstGeom prst="rect">
              <a:avLst/>
            </a:prstGeom>
            <a:noFill/>
          </p:spPr>
          <p:txBody>
            <a:bodyPr wrap="none" rtlCol="0">
              <a:spAutoFit/>
            </a:bodyPr>
            <a:lstStyle/>
            <a:p>
              <a:pPr algn="ctr"/>
              <a:r>
                <a:rPr lang="fr-FR" sz="2000" dirty="0">
                  <a:solidFill>
                    <a:schemeClr val="bg1"/>
                  </a:solidFill>
                </a:rPr>
                <a:t>Dirigeants du service </a:t>
              </a:r>
            </a:p>
            <a:p>
              <a:pPr algn="ctr"/>
              <a:r>
                <a:rPr lang="fr-FR" sz="2000" dirty="0">
                  <a:solidFill>
                    <a:schemeClr val="bg1"/>
                  </a:solidFill>
                </a:rPr>
                <a:t>des espaces verts</a:t>
              </a:r>
            </a:p>
          </p:txBody>
        </p:sp>
      </p:grpSp>
      <p:sp>
        <p:nvSpPr>
          <p:cNvPr id="64" name="TextBox 63"/>
          <p:cNvSpPr txBox="1"/>
          <p:nvPr/>
        </p:nvSpPr>
        <p:spPr>
          <a:xfrm>
            <a:off x="4825506" y="6179266"/>
            <a:ext cx="1828884" cy="375404"/>
          </a:xfrm>
          <a:prstGeom prst="rect">
            <a:avLst/>
          </a:prstGeom>
          <a:noFill/>
        </p:spPr>
        <p:txBody>
          <a:bodyPr wrap="square" rtlCol="0">
            <a:spAutoFit/>
          </a:bodyPr>
          <a:lstStyle/>
          <a:p>
            <a:r>
              <a:rPr lang="fr-FR" dirty="0"/>
              <a:t>Parcs/jardins</a:t>
            </a:r>
          </a:p>
        </p:txBody>
      </p:sp>
      <p:grpSp>
        <p:nvGrpSpPr>
          <p:cNvPr id="66" name="Group 65"/>
          <p:cNvGrpSpPr/>
          <p:nvPr/>
        </p:nvGrpSpPr>
        <p:grpSpPr>
          <a:xfrm>
            <a:off x="9899504" y="1727206"/>
            <a:ext cx="1974360" cy="1113711"/>
            <a:chOff x="430166" y="2541745"/>
            <a:chExt cx="2281084" cy="924977"/>
          </a:xfrm>
        </p:grpSpPr>
        <p:sp>
          <p:nvSpPr>
            <p:cNvPr id="67" name="Oval 66"/>
            <p:cNvSpPr/>
            <p:nvPr/>
          </p:nvSpPr>
          <p:spPr>
            <a:xfrm>
              <a:off x="430166" y="2541745"/>
              <a:ext cx="2281084" cy="924977"/>
            </a:xfrm>
            <a:prstGeom prst="ellips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TextBox 67"/>
            <p:cNvSpPr txBox="1"/>
            <p:nvPr/>
          </p:nvSpPr>
          <p:spPr>
            <a:xfrm>
              <a:off x="624347" y="2819833"/>
              <a:ext cx="1799303" cy="325481"/>
            </a:xfrm>
            <a:prstGeom prst="rect">
              <a:avLst/>
            </a:prstGeom>
            <a:noFill/>
          </p:spPr>
          <p:txBody>
            <a:bodyPr wrap="square" rtlCol="0">
              <a:spAutoFit/>
            </a:bodyPr>
            <a:lstStyle/>
            <a:p>
              <a:pPr algn="ctr"/>
              <a:r>
                <a:rPr lang="fr-FR" dirty="0">
                  <a:solidFill>
                    <a:schemeClr val="bg1"/>
                  </a:solidFill>
                </a:rPr>
                <a:t>Formations officielle</a:t>
              </a:r>
            </a:p>
          </p:txBody>
        </p:sp>
      </p:grpSp>
      <p:sp>
        <p:nvSpPr>
          <p:cNvPr id="69" name="TextBox 68"/>
          <p:cNvSpPr txBox="1"/>
          <p:nvPr/>
        </p:nvSpPr>
        <p:spPr>
          <a:xfrm>
            <a:off x="7447862" y="2164451"/>
            <a:ext cx="2454123" cy="369332"/>
          </a:xfrm>
          <a:prstGeom prst="rect">
            <a:avLst/>
          </a:prstGeom>
          <a:noFill/>
        </p:spPr>
        <p:txBody>
          <a:bodyPr wrap="square" rtlCol="0">
            <a:spAutoFit/>
          </a:bodyPr>
          <a:lstStyle/>
          <a:p>
            <a:r>
              <a:rPr lang="fr-FR" dirty="0">
                <a:solidFill>
                  <a:schemeClr val="accent1">
                    <a:lumMod val="75000"/>
                  </a:schemeClr>
                </a:solidFill>
              </a:rPr>
              <a:t>Demandent</a:t>
            </a:r>
          </a:p>
        </p:txBody>
      </p:sp>
      <p:sp>
        <p:nvSpPr>
          <p:cNvPr id="70" name="Arrow: Bent 69"/>
          <p:cNvSpPr/>
          <p:nvPr/>
        </p:nvSpPr>
        <p:spPr>
          <a:xfrm rot="16200000" flipH="1" flipV="1">
            <a:off x="8386614" y="769200"/>
            <a:ext cx="1827375" cy="5551868"/>
          </a:xfrm>
          <a:prstGeom prst="bentArrow">
            <a:avLst>
              <a:gd name="adj1" fmla="val 6814"/>
              <a:gd name="adj2" fmla="val 14337"/>
              <a:gd name="adj3" fmla="val 10160"/>
              <a:gd name="adj4" fmla="val 4111"/>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71" name="Arrow: Curved Right 70"/>
          <p:cNvSpPr/>
          <p:nvPr/>
        </p:nvSpPr>
        <p:spPr>
          <a:xfrm rot="21288645">
            <a:off x="2816077" y="3284605"/>
            <a:ext cx="1865280" cy="3217752"/>
          </a:xfrm>
          <a:prstGeom prst="curvedRightArrow">
            <a:avLst>
              <a:gd name="adj1" fmla="val 2126"/>
              <a:gd name="adj2" fmla="val 8934"/>
              <a:gd name="adj3" fmla="val 60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grpSp>
        <p:nvGrpSpPr>
          <p:cNvPr id="72" name="Group 71"/>
          <p:cNvGrpSpPr/>
          <p:nvPr/>
        </p:nvGrpSpPr>
        <p:grpSpPr>
          <a:xfrm>
            <a:off x="2153434" y="3788227"/>
            <a:ext cx="2129949" cy="1066850"/>
            <a:chOff x="430166" y="2541745"/>
            <a:chExt cx="2281084" cy="924977"/>
          </a:xfrm>
        </p:grpSpPr>
        <p:sp>
          <p:nvSpPr>
            <p:cNvPr id="73" name="Oval 72"/>
            <p:cNvSpPr/>
            <p:nvPr/>
          </p:nvSpPr>
          <p:spPr>
            <a:xfrm>
              <a:off x="430166" y="2541745"/>
              <a:ext cx="2281084" cy="924977"/>
            </a:xfrm>
            <a:prstGeom prst="ellips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TextBox 73"/>
            <p:cNvSpPr txBox="1"/>
            <p:nvPr/>
          </p:nvSpPr>
          <p:spPr>
            <a:xfrm>
              <a:off x="625792" y="2610513"/>
              <a:ext cx="1799303" cy="800543"/>
            </a:xfrm>
            <a:prstGeom prst="rect">
              <a:avLst/>
            </a:prstGeom>
            <a:noFill/>
          </p:spPr>
          <p:txBody>
            <a:bodyPr wrap="square" rtlCol="0">
              <a:spAutoFit/>
            </a:bodyPr>
            <a:lstStyle/>
            <a:p>
              <a:pPr algn="ctr"/>
              <a:r>
                <a:rPr lang="fr-FR" dirty="0">
                  <a:solidFill>
                    <a:schemeClr val="bg1"/>
                  </a:solidFill>
                </a:rPr>
                <a:t>Conseil Nantais de la nature en ville</a:t>
              </a:r>
            </a:p>
          </p:txBody>
        </p:sp>
      </p:grpSp>
      <p:sp>
        <p:nvSpPr>
          <p:cNvPr id="75" name="TextBox 74"/>
          <p:cNvSpPr txBox="1"/>
          <p:nvPr/>
        </p:nvSpPr>
        <p:spPr>
          <a:xfrm>
            <a:off x="2734166" y="2967457"/>
            <a:ext cx="1454112" cy="375404"/>
          </a:xfrm>
          <a:prstGeom prst="rect">
            <a:avLst/>
          </a:prstGeom>
          <a:noFill/>
        </p:spPr>
        <p:txBody>
          <a:bodyPr wrap="square" rtlCol="0">
            <a:spAutoFit/>
          </a:bodyPr>
          <a:lstStyle/>
          <a:p>
            <a:r>
              <a:rPr lang="fr-FR" dirty="0">
                <a:solidFill>
                  <a:schemeClr val="accent1">
                    <a:lumMod val="75000"/>
                  </a:schemeClr>
                </a:solidFill>
              </a:rPr>
              <a:t>Constituent</a:t>
            </a:r>
          </a:p>
        </p:txBody>
      </p:sp>
      <p:sp>
        <p:nvSpPr>
          <p:cNvPr id="76" name="TextBox 75"/>
          <p:cNvSpPr txBox="1"/>
          <p:nvPr/>
        </p:nvSpPr>
        <p:spPr>
          <a:xfrm>
            <a:off x="1952998" y="5612482"/>
            <a:ext cx="1454112" cy="375404"/>
          </a:xfrm>
          <a:prstGeom prst="rect">
            <a:avLst/>
          </a:prstGeom>
          <a:noFill/>
        </p:spPr>
        <p:txBody>
          <a:bodyPr wrap="square" rtlCol="0">
            <a:spAutoFit/>
          </a:bodyPr>
          <a:lstStyle/>
          <a:p>
            <a:r>
              <a:rPr lang="fr-FR" dirty="0">
                <a:solidFill>
                  <a:schemeClr val="accent1">
                    <a:lumMod val="75000"/>
                  </a:schemeClr>
                </a:solidFill>
              </a:rPr>
              <a:t>Agissent</a:t>
            </a:r>
          </a:p>
        </p:txBody>
      </p:sp>
      <p:sp>
        <p:nvSpPr>
          <p:cNvPr id="77" name="Rectangle 76"/>
          <p:cNvSpPr/>
          <p:nvPr/>
        </p:nvSpPr>
        <p:spPr>
          <a:xfrm>
            <a:off x="1" y="1"/>
            <a:ext cx="2654300" cy="824404"/>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Surface en m² par habitant</a:t>
            </a:r>
          </a:p>
        </p:txBody>
      </p:sp>
      <p:sp>
        <p:nvSpPr>
          <p:cNvPr id="78" name="Rectangle 77"/>
          <p:cNvSpPr/>
          <p:nvPr/>
        </p:nvSpPr>
        <p:spPr>
          <a:xfrm>
            <a:off x="2654302" y="1"/>
            <a:ext cx="2498724" cy="824403"/>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Orientations politiques</a:t>
            </a:r>
          </a:p>
        </p:txBody>
      </p:sp>
      <p:sp>
        <p:nvSpPr>
          <p:cNvPr id="79" name="Rectangle 78"/>
          <p:cNvSpPr/>
          <p:nvPr/>
        </p:nvSpPr>
        <p:spPr>
          <a:xfrm>
            <a:off x="5153027" y="0"/>
            <a:ext cx="1854824" cy="1013627"/>
          </a:xfrm>
          <a:prstGeom prst="rect">
            <a:avLst/>
          </a:prstGeom>
          <a:solidFill>
            <a:srgbClr val="70AD47"/>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Type de gestion</a:t>
            </a:r>
          </a:p>
        </p:txBody>
      </p:sp>
      <p:sp>
        <p:nvSpPr>
          <p:cNvPr id="80" name="Rectangle 79"/>
          <p:cNvSpPr/>
          <p:nvPr/>
        </p:nvSpPr>
        <p:spPr>
          <a:xfrm>
            <a:off x="7007851" y="0"/>
            <a:ext cx="2562591"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Niveau de concertation</a:t>
            </a:r>
          </a:p>
        </p:txBody>
      </p:sp>
      <p:sp>
        <p:nvSpPr>
          <p:cNvPr id="81" name="Rectangle 80"/>
          <p:cNvSpPr/>
          <p:nvPr/>
        </p:nvSpPr>
        <p:spPr>
          <a:xfrm>
            <a:off x="9570442" y="0"/>
            <a:ext cx="2621558"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Accueil et sensibilisation du public</a:t>
            </a:r>
          </a:p>
        </p:txBody>
      </p:sp>
      <p:sp>
        <p:nvSpPr>
          <p:cNvPr id="41" name="TextBox 40"/>
          <p:cNvSpPr txBox="1"/>
          <p:nvPr/>
        </p:nvSpPr>
        <p:spPr>
          <a:xfrm>
            <a:off x="11098022" y="6538934"/>
            <a:ext cx="328936" cy="261610"/>
          </a:xfrm>
          <a:prstGeom prst="rect">
            <a:avLst/>
          </a:prstGeom>
          <a:noFill/>
        </p:spPr>
        <p:txBody>
          <a:bodyPr wrap="none" rtlCol="0">
            <a:spAutoFit/>
          </a:bodyPr>
          <a:lstStyle/>
          <a:p>
            <a:r>
              <a:rPr lang="fr-FR" sz="1100" dirty="0">
                <a:solidFill>
                  <a:schemeClr val="bg1">
                    <a:lumMod val="50000"/>
                  </a:schemeClr>
                </a:solidFill>
              </a:rPr>
              <a:t>15</a:t>
            </a:r>
          </a:p>
        </p:txBody>
      </p:sp>
    </p:spTree>
    <p:extLst>
      <p:ext uri="{BB962C8B-B14F-4D97-AF65-F5344CB8AC3E}">
        <p14:creationId xmlns:p14="http://schemas.microsoft.com/office/powerpoint/2010/main" val="3808582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500"/>
                                        <p:tgtEl>
                                          <p:spTgt spid="7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fade">
                                      <p:cBhvr>
                                        <p:cTn id="25" dur="500"/>
                                        <p:tgtEl>
                                          <p:spTgt spid="69"/>
                                        </p:tgtEl>
                                      </p:cBhvr>
                                    </p:animEffect>
                                  </p:childTnLst>
                                </p:cTn>
                              </p:par>
                              <p:par>
                                <p:cTn id="26" presetID="10" presetClass="entr" presetSubtype="0" fill="hold" nodeType="with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fade">
                                      <p:cBhvr>
                                        <p:cTn id="28" dur="500"/>
                                        <p:tgtEl>
                                          <p:spTgt spid="6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500"/>
                                        <p:tgtEl>
                                          <p:spTgt spid="5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fade">
                                      <p:cBhvr>
                                        <p:cTn id="39" dur="500"/>
                                        <p:tgtEl>
                                          <p:spTgt spid="64"/>
                                        </p:tgtEl>
                                      </p:cBhvr>
                                    </p:animEffect>
                                  </p:childTnLst>
                                </p:cTn>
                              </p:par>
                              <p:par>
                                <p:cTn id="40" presetID="10" presetClass="entr" presetSubtype="0" fill="hold" nodeType="with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fade">
                                      <p:cBhvr>
                                        <p:cTn id="42" dur="500"/>
                                        <p:tgtEl>
                                          <p:spTgt spid="5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500"/>
                                        <p:tgtEl>
                                          <p:spTgt spid="53"/>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75"/>
                                        </p:tgtEl>
                                        <p:attrNameLst>
                                          <p:attrName>style.visibility</p:attrName>
                                        </p:attrNameLst>
                                      </p:cBhvr>
                                      <p:to>
                                        <p:strVal val="visible"/>
                                      </p:to>
                                    </p:set>
                                    <p:animEffect transition="in" filter="fade">
                                      <p:cBhvr>
                                        <p:cTn id="50" dur="500"/>
                                        <p:tgtEl>
                                          <p:spTgt spid="7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fade">
                                      <p:cBhvr>
                                        <p:cTn id="53" dur="500"/>
                                        <p:tgtEl>
                                          <p:spTgt spid="71"/>
                                        </p:tgtEl>
                                      </p:cBhvr>
                                    </p:animEffect>
                                  </p:childTnLst>
                                </p:cTn>
                              </p:par>
                              <p:par>
                                <p:cTn id="54" presetID="10" presetClass="entr" presetSubtype="0" fill="hold" nodeType="withEffect">
                                  <p:stCondLst>
                                    <p:cond delay="0"/>
                                  </p:stCondLst>
                                  <p:childTnLst>
                                    <p:set>
                                      <p:cBhvr>
                                        <p:cTn id="55" dur="1" fill="hold">
                                          <p:stCondLst>
                                            <p:cond delay="0"/>
                                          </p:stCondLst>
                                        </p:cTn>
                                        <p:tgtEl>
                                          <p:spTgt spid="72"/>
                                        </p:tgtEl>
                                        <p:attrNameLst>
                                          <p:attrName>style.visibility</p:attrName>
                                        </p:attrNameLst>
                                      </p:cBhvr>
                                      <p:to>
                                        <p:strVal val="visible"/>
                                      </p:to>
                                    </p:set>
                                    <p:animEffect transition="in" filter="fade">
                                      <p:cBhvr>
                                        <p:cTn id="56" dur="500"/>
                                        <p:tgtEl>
                                          <p:spTgt spid="7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0" grpId="0" animBg="1"/>
      <p:bldP spid="44" grpId="0" animBg="1"/>
      <p:bldP spid="54" grpId="0"/>
      <p:bldP spid="9" grpId="0" animBg="1"/>
      <p:bldP spid="14" grpId="0" animBg="1"/>
      <p:bldP spid="53" grpId="0" animBg="1"/>
      <p:bldP spid="64" grpId="0"/>
      <p:bldP spid="69" grpId="0"/>
      <p:bldP spid="70" grpId="0" animBg="1"/>
      <p:bldP spid="71" grpId="0" animBg="1"/>
      <p:bldP spid="75" grpId="0"/>
      <p:bldP spid="7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4721815" y="1083290"/>
            <a:ext cx="2149124" cy="767202"/>
          </a:xfrm>
          <a:prstGeom prst="roundRect">
            <a:avLst/>
          </a:prstGeom>
          <a:solidFill>
            <a:schemeClr val="accent2">
              <a:lumMod val="75000"/>
            </a:schemeClr>
          </a:solidFill>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dirty="0"/>
              <a:t>Elus</a:t>
            </a:r>
          </a:p>
        </p:txBody>
      </p:sp>
      <p:grpSp>
        <p:nvGrpSpPr>
          <p:cNvPr id="26" name="Group 25"/>
          <p:cNvGrpSpPr/>
          <p:nvPr/>
        </p:nvGrpSpPr>
        <p:grpSpPr>
          <a:xfrm>
            <a:off x="4357420" y="2875143"/>
            <a:ext cx="2946039" cy="807857"/>
            <a:chOff x="4276725" y="3684487"/>
            <a:chExt cx="2828925" cy="727856"/>
          </a:xfrm>
        </p:grpSpPr>
        <p:sp>
          <p:nvSpPr>
            <p:cNvPr id="11" name="Rounded Rectangle 10"/>
            <p:cNvSpPr/>
            <p:nvPr/>
          </p:nvSpPr>
          <p:spPr>
            <a:xfrm>
              <a:off x="4276725" y="3684487"/>
              <a:ext cx="2828925" cy="72785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dirty="0"/>
            </a:p>
          </p:txBody>
        </p:sp>
        <p:sp>
          <p:nvSpPr>
            <p:cNvPr id="22" name="TextBox 21"/>
            <p:cNvSpPr txBox="1"/>
            <p:nvPr/>
          </p:nvSpPr>
          <p:spPr>
            <a:xfrm>
              <a:off x="4531431" y="3734834"/>
              <a:ext cx="2319508" cy="416419"/>
            </a:xfrm>
            <a:prstGeom prst="rect">
              <a:avLst/>
            </a:prstGeom>
            <a:noFill/>
          </p:spPr>
          <p:txBody>
            <a:bodyPr wrap="none" rtlCol="0">
              <a:spAutoFit/>
            </a:bodyPr>
            <a:lstStyle/>
            <a:p>
              <a:pPr algn="ctr"/>
              <a:r>
                <a:rPr lang="fr-FR" sz="2000" dirty="0">
                  <a:solidFill>
                    <a:schemeClr val="bg1"/>
                  </a:solidFill>
                </a:rPr>
                <a:t>Dirigeants du service </a:t>
              </a:r>
            </a:p>
            <a:p>
              <a:pPr algn="ctr"/>
              <a:r>
                <a:rPr lang="fr-FR" sz="2000" dirty="0">
                  <a:solidFill>
                    <a:schemeClr val="bg1"/>
                  </a:solidFill>
                </a:rPr>
                <a:t>des espaces verts</a:t>
              </a:r>
            </a:p>
          </p:txBody>
        </p:sp>
      </p:grpSp>
      <p:grpSp>
        <p:nvGrpSpPr>
          <p:cNvPr id="5" name="Group 4"/>
          <p:cNvGrpSpPr/>
          <p:nvPr/>
        </p:nvGrpSpPr>
        <p:grpSpPr>
          <a:xfrm>
            <a:off x="553975" y="4520486"/>
            <a:ext cx="1862355" cy="680827"/>
            <a:chOff x="1098188" y="4131804"/>
            <a:chExt cx="1862355" cy="494974"/>
          </a:xfrm>
        </p:grpSpPr>
        <p:sp>
          <p:nvSpPr>
            <p:cNvPr id="13" name="Rounded Rectangle 12"/>
            <p:cNvSpPr/>
            <p:nvPr/>
          </p:nvSpPr>
          <p:spPr>
            <a:xfrm>
              <a:off x="1098188" y="4131804"/>
              <a:ext cx="1862355" cy="494974"/>
            </a:xfrm>
            <a:prstGeom prst="roundRec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u="sng" dirty="0"/>
            </a:p>
          </p:txBody>
        </p:sp>
        <p:sp>
          <p:nvSpPr>
            <p:cNvPr id="24" name="TextBox 23"/>
            <p:cNvSpPr txBox="1"/>
            <p:nvPr/>
          </p:nvSpPr>
          <p:spPr>
            <a:xfrm>
              <a:off x="1434843" y="4226668"/>
              <a:ext cx="1189044" cy="400110"/>
            </a:xfrm>
            <a:prstGeom prst="rect">
              <a:avLst/>
            </a:prstGeom>
            <a:noFill/>
            <a:ln>
              <a:noFill/>
            </a:ln>
          </p:spPr>
          <p:txBody>
            <a:bodyPr wrap="none" rtlCol="0">
              <a:spAutoFit/>
            </a:bodyPr>
            <a:lstStyle/>
            <a:p>
              <a:pPr algn="ctr"/>
              <a:r>
                <a:rPr lang="fr-FR" sz="2000" dirty="0">
                  <a:solidFill>
                    <a:schemeClr val="bg1"/>
                  </a:solidFill>
                </a:rPr>
                <a:t>Habitants</a:t>
              </a:r>
            </a:p>
          </p:txBody>
        </p:sp>
      </p:grpSp>
      <p:sp>
        <p:nvSpPr>
          <p:cNvPr id="3" name="Left-Right Arrow 2"/>
          <p:cNvSpPr/>
          <p:nvPr/>
        </p:nvSpPr>
        <p:spPr>
          <a:xfrm rot="16200000">
            <a:off x="5326318" y="2263544"/>
            <a:ext cx="1008243" cy="214953"/>
          </a:xfrm>
          <a:prstGeom prst="leftRightArrow">
            <a:avLst>
              <a:gd name="adj1" fmla="val 50000"/>
              <a:gd name="adj2" fmla="val 11203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Left-Right Arrow 27"/>
          <p:cNvSpPr/>
          <p:nvPr/>
        </p:nvSpPr>
        <p:spPr>
          <a:xfrm rot="12637082">
            <a:off x="7118791" y="3829740"/>
            <a:ext cx="2707826" cy="214953"/>
          </a:xfrm>
          <a:prstGeom prst="leftRightArrow">
            <a:avLst>
              <a:gd name="adj1" fmla="val 50000"/>
              <a:gd name="adj2" fmla="val 126008"/>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Left-Right Arrow 30"/>
          <p:cNvSpPr/>
          <p:nvPr/>
        </p:nvSpPr>
        <p:spPr>
          <a:xfrm rot="9240678">
            <a:off x="1489236" y="3737964"/>
            <a:ext cx="3024656" cy="214953"/>
          </a:xfrm>
          <a:prstGeom prst="leftRightArrow">
            <a:avLst>
              <a:gd name="adj1" fmla="val 40139"/>
              <a:gd name="adj2" fmla="val 118895"/>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ight Arrow 5"/>
          <p:cNvSpPr/>
          <p:nvPr/>
        </p:nvSpPr>
        <p:spPr>
          <a:xfrm rot="5400000">
            <a:off x="5346895" y="5632017"/>
            <a:ext cx="804966" cy="215299"/>
          </a:xfrm>
          <a:prstGeom prst="rightArrow">
            <a:avLst>
              <a:gd name="adj1" fmla="val 50000"/>
              <a:gd name="adj2" fmla="val 129633"/>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ounded Rectangle 11"/>
          <p:cNvSpPr/>
          <p:nvPr/>
        </p:nvSpPr>
        <p:spPr>
          <a:xfrm>
            <a:off x="4515265" y="4767974"/>
            <a:ext cx="2562225" cy="731449"/>
          </a:xfrm>
          <a:prstGeom prst="round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Associations</a:t>
            </a:r>
          </a:p>
        </p:txBody>
      </p:sp>
      <p:sp>
        <p:nvSpPr>
          <p:cNvPr id="32" name="Right Arrow 31"/>
          <p:cNvSpPr/>
          <p:nvPr/>
        </p:nvSpPr>
        <p:spPr>
          <a:xfrm rot="9341883">
            <a:off x="6791680" y="5630976"/>
            <a:ext cx="3214197" cy="215299"/>
          </a:xfrm>
          <a:prstGeom prst="rightArrow">
            <a:avLst>
              <a:gd name="adj1" fmla="val 50000"/>
              <a:gd name="adj2" fmla="val 16536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ounded Rectangle 9"/>
          <p:cNvSpPr/>
          <p:nvPr/>
        </p:nvSpPr>
        <p:spPr>
          <a:xfrm>
            <a:off x="9663236" y="4451875"/>
            <a:ext cx="2413000" cy="731449"/>
          </a:xfrm>
          <a:prstGeom prst="roundRect">
            <a:avLst/>
          </a:prstGeom>
          <a:solidFill>
            <a:schemeClr val="accent6">
              <a:lumMod val="7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t>Techniciens / jardiniers</a:t>
            </a:r>
          </a:p>
        </p:txBody>
      </p:sp>
      <p:sp>
        <p:nvSpPr>
          <p:cNvPr id="33" name="Right Arrow 32"/>
          <p:cNvSpPr/>
          <p:nvPr/>
        </p:nvSpPr>
        <p:spPr>
          <a:xfrm rot="12510989">
            <a:off x="1831818" y="5835070"/>
            <a:ext cx="2990098" cy="215299"/>
          </a:xfrm>
          <a:prstGeom prst="rightArrow">
            <a:avLst>
              <a:gd name="adj1" fmla="val 50000"/>
              <a:gd name="adj2" fmla="val 121320"/>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ight Arrow 33"/>
          <p:cNvSpPr/>
          <p:nvPr/>
        </p:nvSpPr>
        <p:spPr>
          <a:xfrm rot="5400000">
            <a:off x="996133" y="5507072"/>
            <a:ext cx="804966" cy="215299"/>
          </a:xfrm>
          <a:prstGeom prst="rightArrow">
            <a:avLst>
              <a:gd name="adj1" fmla="val 50000"/>
              <a:gd name="adj2" fmla="val 129632"/>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 1"/>
          <p:cNvGrpSpPr/>
          <p:nvPr/>
        </p:nvGrpSpPr>
        <p:grpSpPr>
          <a:xfrm>
            <a:off x="9473666" y="5255971"/>
            <a:ext cx="2718334" cy="1592580"/>
            <a:chOff x="95633" y="145963"/>
            <a:chExt cx="2718334" cy="1592580"/>
          </a:xfrm>
        </p:grpSpPr>
        <p:sp>
          <p:nvSpPr>
            <p:cNvPr id="16" name="Rectangle 15"/>
            <p:cNvSpPr/>
            <p:nvPr/>
          </p:nvSpPr>
          <p:spPr>
            <a:xfrm>
              <a:off x="95633" y="145963"/>
              <a:ext cx="2718334" cy="15925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ight Arrow 34"/>
            <p:cNvSpPr/>
            <p:nvPr/>
          </p:nvSpPr>
          <p:spPr>
            <a:xfrm>
              <a:off x="247235" y="538479"/>
              <a:ext cx="972098" cy="215299"/>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ounded Rectangle 35"/>
            <p:cNvSpPr/>
            <p:nvPr/>
          </p:nvSpPr>
          <p:spPr>
            <a:xfrm>
              <a:off x="247234" y="1145269"/>
              <a:ext cx="972098" cy="315916"/>
            </a:xfrm>
            <a:prstGeom prst="roundRect">
              <a:avLst/>
            </a:prstGeom>
            <a:solidFill>
              <a:schemeClr val="accent2">
                <a:lumMod val="75000"/>
              </a:schemeClr>
            </a:solidFill>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100" dirty="0"/>
                <a:t>Elus</a:t>
              </a:r>
            </a:p>
          </p:txBody>
        </p:sp>
        <p:sp>
          <p:nvSpPr>
            <p:cNvPr id="19" name="TextBox 18"/>
            <p:cNvSpPr txBox="1"/>
            <p:nvPr/>
          </p:nvSpPr>
          <p:spPr>
            <a:xfrm>
              <a:off x="185858" y="157555"/>
              <a:ext cx="1094852" cy="369332"/>
            </a:xfrm>
            <a:prstGeom prst="rect">
              <a:avLst/>
            </a:prstGeom>
            <a:noFill/>
          </p:spPr>
          <p:txBody>
            <a:bodyPr wrap="none" rtlCol="0">
              <a:spAutoFit/>
            </a:bodyPr>
            <a:lstStyle/>
            <a:p>
              <a:r>
                <a:rPr lang="fr-FR" u="sng" dirty="0"/>
                <a:t>Légende :</a:t>
              </a:r>
            </a:p>
          </p:txBody>
        </p:sp>
        <p:sp>
          <p:nvSpPr>
            <p:cNvPr id="23" name="TextBox 22"/>
            <p:cNvSpPr txBox="1"/>
            <p:nvPr/>
          </p:nvSpPr>
          <p:spPr>
            <a:xfrm>
              <a:off x="1366420" y="566782"/>
              <a:ext cx="1351909" cy="369332"/>
            </a:xfrm>
            <a:prstGeom prst="rect">
              <a:avLst/>
            </a:prstGeom>
            <a:noFill/>
          </p:spPr>
          <p:txBody>
            <a:bodyPr wrap="none" rtlCol="0">
              <a:spAutoFit/>
            </a:bodyPr>
            <a:lstStyle/>
            <a:p>
              <a:r>
                <a:rPr lang="fr-FR" dirty="0"/>
                <a:t>Interactions </a:t>
              </a:r>
            </a:p>
          </p:txBody>
        </p:sp>
        <p:sp>
          <p:nvSpPr>
            <p:cNvPr id="37" name="TextBox 36"/>
            <p:cNvSpPr txBox="1"/>
            <p:nvPr/>
          </p:nvSpPr>
          <p:spPr>
            <a:xfrm>
              <a:off x="1366420" y="1108692"/>
              <a:ext cx="893130" cy="369332"/>
            </a:xfrm>
            <a:prstGeom prst="rect">
              <a:avLst/>
            </a:prstGeom>
            <a:noFill/>
          </p:spPr>
          <p:txBody>
            <a:bodyPr wrap="none" rtlCol="0">
              <a:spAutoFit/>
            </a:bodyPr>
            <a:lstStyle/>
            <a:p>
              <a:r>
                <a:rPr lang="fr-FR" dirty="0"/>
                <a:t>Acteurs</a:t>
              </a:r>
            </a:p>
          </p:txBody>
        </p:sp>
        <p:sp>
          <p:nvSpPr>
            <p:cNvPr id="38" name="Left-Right Arrow 37"/>
            <p:cNvSpPr/>
            <p:nvPr/>
          </p:nvSpPr>
          <p:spPr>
            <a:xfrm rot="10800000">
              <a:off x="247234" y="757598"/>
              <a:ext cx="972098" cy="214953"/>
            </a:xfrm>
            <a:prstGeom prst="lef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0" name="TextBox 29"/>
          <p:cNvSpPr txBox="1"/>
          <p:nvPr/>
        </p:nvSpPr>
        <p:spPr>
          <a:xfrm>
            <a:off x="7690962" y="3783956"/>
            <a:ext cx="1664365" cy="369332"/>
          </a:xfrm>
          <a:prstGeom prst="rect">
            <a:avLst/>
          </a:prstGeom>
          <a:solidFill>
            <a:srgbClr val="EDEDED"/>
          </a:solidFill>
          <a:ln>
            <a:solidFill>
              <a:schemeClr val="tx1"/>
            </a:solidFill>
          </a:ln>
        </p:spPr>
        <p:txBody>
          <a:bodyPr wrap="square" rtlCol="0">
            <a:spAutoFit/>
          </a:bodyPr>
          <a:lstStyle/>
          <a:p>
            <a:r>
              <a:rPr lang="fr-FR" b="1" u="sng" dirty="0"/>
              <a:t>Type de gestion</a:t>
            </a:r>
          </a:p>
        </p:txBody>
      </p:sp>
      <p:sp>
        <p:nvSpPr>
          <p:cNvPr id="39" name="TextBox 38"/>
          <p:cNvSpPr txBox="1"/>
          <p:nvPr/>
        </p:nvSpPr>
        <p:spPr>
          <a:xfrm>
            <a:off x="4717712" y="2165873"/>
            <a:ext cx="2359778" cy="369332"/>
          </a:xfrm>
          <a:prstGeom prst="rect">
            <a:avLst/>
          </a:prstGeom>
          <a:solidFill>
            <a:srgbClr val="EDEDED"/>
          </a:solidFill>
          <a:ln>
            <a:solidFill>
              <a:schemeClr val="tx1"/>
            </a:solidFill>
          </a:ln>
        </p:spPr>
        <p:txBody>
          <a:bodyPr wrap="square" rtlCol="0">
            <a:spAutoFit/>
          </a:bodyPr>
          <a:lstStyle/>
          <a:p>
            <a:r>
              <a:rPr lang="fr-FR" b="1" u="sng" dirty="0"/>
              <a:t>Orientations politiques</a:t>
            </a:r>
          </a:p>
        </p:txBody>
      </p:sp>
      <p:sp>
        <p:nvSpPr>
          <p:cNvPr id="40" name="TextBox 39"/>
          <p:cNvSpPr txBox="1"/>
          <p:nvPr/>
        </p:nvSpPr>
        <p:spPr>
          <a:xfrm>
            <a:off x="4569489" y="6174965"/>
            <a:ext cx="2359778" cy="646331"/>
          </a:xfrm>
          <a:prstGeom prst="rect">
            <a:avLst/>
          </a:prstGeom>
          <a:solidFill>
            <a:srgbClr val="EDEDED"/>
          </a:solidFill>
          <a:ln>
            <a:solidFill>
              <a:schemeClr val="tx1"/>
            </a:solidFill>
          </a:ln>
        </p:spPr>
        <p:txBody>
          <a:bodyPr wrap="square" rtlCol="0">
            <a:spAutoFit/>
          </a:bodyPr>
          <a:lstStyle/>
          <a:p>
            <a:pPr algn="ctr"/>
            <a:r>
              <a:rPr lang="fr-FR" b="1" u="sng" dirty="0"/>
              <a:t>Accueil du public et sensibilisation</a:t>
            </a:r>
          </a:p>
        </p:txBody>
      </p:sp>
      <p:sp>
        <p:nvSpPr>
          <p:cNvPr id="41" name="TextBox 40"/>
          <p:cNvSpPr txBox="1"/>
          <p:nvPr/>
        </p:nvSpPr>
        <p:spPr>
          <a:xfrm>
            <a:off x="2194512" y="3660774"/>
            <a:ext cx="1588123" cy="369332"/>
          </a:xfrm>
          <a:prstGeom prst="rect">
            <a:avLst/>
          </a:prstGeom>
          <a:solidFill>
            <a:srgbClr val="EDEDED"/>
          </a:solidFill>
          <a:ln>
            <a:solidFill>
              <a:schemeClr val="tx1"/>
            </a:solidFill>
          </a:ln>
        </p:spPr>
        <p:txBody>
          <a:bodyPr wrap="square" rtlCol="0">
            <a:spAutoFit/>
          </a:bodyPr>
          <a:lstStyle/>
          <a:p>
            <a:pPr algn="ctr"/>
            <a:r>
              <a:rPr lang="fr-FR" b="1" u="sng" dirty="0"/>
              <a:t>Concertation</a:t>
            </a:r>
          </a:p>
        </p:txBody>
      </p:sp>
      <p:sp>
        <p:nvSpPr>
          <p:cNvPr id="42" name="TextBox 41"/>
          <p:cNvSpPr txBox="1"/>
          <p:nvPr/>
        </p:nvSpPr>
        <p:spPr>
          <a:xfrm>
            <a:off x="139038" y="6060441"/>
            <a:ext cx="2359778" cy="646331"/>
          </a:xfrm>
          <a:prstGeom prst="rect">
            <a:avLst/>
          </a:prstGeom>
          <a:solidFill>
            <a:srgbClr val="EDEDED"/>
          </a:solidFill>
          <a:ln>
            <a:solidFill>
              <a:schemeClr val="tx1"/>
            </a:solidFill>
          </a:ln>
        </p:spPr>
        <p:txBody>
          <a:bodyPr wrap="square" rtlCol="0">
            <a:spAutoFit/>
          </a:bodyPr>
          <a:lstStyle/>
          <a:p>
            <a:pPr algn="ctr"/>
            <a:r>
              <a:rPr lang="fr-FR" b="1" u="sng" dirty="0"/>
              <a:t>m² d’espace vert par habitant</a:t>
            </a:r>
          </a:p>
        </p:txBody>
      </p:sp>
      <p:sp>
        <p:nvSpPr>
          <p:cNvPr id="43" name="Left-Right Arrow 42"/>
          <p:cNvSpPr/>
          <p:nvPr/>
        </p:nvSpPr>
        <p:spPr>
          <a:xfrm rot="13106594">
            <a:off x="2946736" y="4477296"/>
            <a:ext cx="1753159" cy="214953"/>
          </a:xfrm>
          <a:prstGeom prst="leftRightArrow">
            <a:avLst>
              <a:gd name="adj1" fmla="val 40139"/>
              <a:gd name="adj2" fmla="val 118895"/>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ZoneTexte 4"/>
          <p:cNvSpPr txBox="1"/>
          <p:nvPr/>
        </p:nvSpPr>
        <p:spPr>
          <a:xfrm rot="16200000">
            <a:off x="-2659352" y="3873509"/>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Rachel Frétigné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(mars 2017)</a:t>
            </a:r>
          </a:p>
        </p:txBody>
      </p:sp>
      <p:sp>
        <p:nvSpPr>
          <p:cNvPr id="44" name="Rectangle 43"/>
          <p:cNvSpPr/>
          <p:nvPr/>
        </p:nvSpPr>
        <p:spPr>
          <a:xfrm>
            <a:off x="1" y="0"/>
            <a:ext cx="2654300"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Surface en m² par habitant</a:t>
            </a:r>
          </a:p>
        </p:txBody>
      </p:sp>
      <p:sp>
        <p:nvSpPr>
          <p:cNvPr id="45" name="Rectangle 44"/>
          <p:cNvSpPr/>
          <p:nvPr/>
        </p:nvSpPr>
        <p:spPr>
          <a:xfrm>
            <a:off x="2654302" y="1"/>
            <a:ext cx="2498724" cy="833690"/>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Orientations politiques</a:t>
            </a:r>
          </a:p>
        </p:txBody>
      </p:sp>
      <p:sp>
        <p:nvSpPr>
          <p:cNvPr id="46" name="Rectangle 45"/>
          <p:cNvSpPr/>
          <p:nvPr/>
        </p:nvSpPr>
        <p:spPr>
          <a:xfrm>
            <a:off x="5153027" y="1"/>
            <a:ext cx="1854824" cy="833690"/>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Type de gestion</a:t>
            </a:r>
          </a:p>
        </p:txBody>
      </p:sp>
      <p:sp>
        <p:nvSpPr>
          <p:cNvPr id="47" name="Rectangle 46"/>
          <p:cNvSpPr/>
          <p:nvPr/>
        </p:nvSpPr>
        <p:spPr>
          <a:xfrm>
            <a:off x="7007851" y="0"/>
            <a:ext cx="2562591" cy="1013627"/>
          </a:xfrm>
          <a:prstGeom prst="rect">
            <a:avLst/>
          </a:prstGeom>
          <a:solidFill>
            <a:srgbClr val="70AD47"/>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Niveau de concertation</a:t>
            </a:r>
          </a:p>
        </p:txBody>
      </p:sp>
      <p:sp>
        <p:nvSpPr>
          <p:cNvPr id="48" name="Rectangle 47"/>
          <p:cNvSpPr/>
          <p:nvPr/>
        </p:nvSpPr>
        <p:spPr>
          <a:xfrm>
            <a:off x="9570442" y="1"/>
            <a:ext cx="2621558" cy="824404"/>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Accueil et sensibilisation du public</a:t>
            </a:r>
          </a:p>
        </p:txBody>
      </p:sp>
      <p:sp>
        <p:nvSpPr>
          <p:cNvPr id="4" name="Freeform: Shape 3"/>
          <p:cNvSpPr/>
          <p:nvPr/>
        </p:nvSpPr>
        <p:spPr>
          <a:xfrm>
            <a:off x="469557" y="1013627"/>
            <a:ext cx="6956854" cy="4633411"/>
          </a:xfrm>
          <a:custGeom>
            <a:avLst/>
            <a:gdLst>
              <a:gd name="connsiteX0" fmla="*/ 3818238 w 6956854"/>
              <a:gd name="connsiteY0" fmla="*/ 12357 h 2854411"/>
              <a:gd name="connsiteX1" fmla="*/ 6956854 w 6956854"/>
              <a:gd name="connsiteY1" fmla="*/ 0 h 2854411"/>
              <a:gd name="connsiteX2" fmla="*/ 6944497 w 6956854"/>
              <a:gd name="connsiteY2" fmla="*/ 2854411 h 2854411"/>
              <a:gd name="connsiteX3" fmla="*/ 12357 w 6956854"/>
              <a:gd name="connsiteY3" fmla="*/ 2792627 h 2854411"/>
              <a:gd name="connsiteX4" fmla="*/ 0 w 6956854"/>
              <a:gd name="connsiteY4" fmla="*/ 1569308 h 2854411"/>
              <a:gd name="connsiteX5" fmla="*/ 3818238 w 6956854"/>
              <a:gd name="connsiteY5" fmla="*/ 12357 h 2854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56854" h="2854411">
                <a:moveTo>
                  <a:pt x="3818238" y="12357"/>
                </a:moveTo>
                <a:lnTo>
                  <a:pt x="6956854" y="0"/>
                </a:lnTo>
                <a:lnTo>
                  <a:pt x="6944497" y="2854411"/>
                </a:lnTo>
                <a:lnTo>
                  <a:pt x="12357" y="2792627"/>
                </a:lnTo>
                <a:lnTo>
                  <a:pt x="0" y="1569308"/>
                </a:lnTo>
                <a:lnTo>
                  <a:pt x="3818238" y="12357"/>
                </a:ln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Left-Right Arrow 2"/>
          <p:cNvSpPr/>
          <p:nvPr/>
        </p:nvSpPr>
        <p:spPr>
          <a:xfrm rot="19001405">
            <a:off x="2300818" y="2568014"/>
            <a:ext cx="2983751" cy="203791"/>
          </a:xfrm>
          <a:prstGeom prst="leftRightArrow">
            <a:avLst>
              <a:gd name="adj1" fmla="val 50000"/>
              <a:gd name="adj2" fmla="val 11203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TextBox 50"/>
          <p:cNvSpPr txBox="1"/>
          <p:nvPr/>
        </p:nvSpPr>
        <p:spPr>
          <a:xfrm>
            <a:off x="11098022" y="6538934"/>
            <a:ext cx="328936" cy="261610"/>
          </a:xfrm>
          <a:prstGeom prst="rect">
            <a:avLst/>
          </a:prstGeom>
          <a:noFill/>
        </p:spPr>
        <p:txBody>
          <a:bodyPr wrap="none" rtlCol="0">
            <a:spAutoFit/>
          </a:bodyPr>
          <a:lstStyle/>
          <a:p>
            <a:r>
              <a:rPr lang="fr-FR" sz="1100" dirty="0">
                <a:solidFill>
                  <a:schemeClr val="bg1">
                    <a:lumMod val="50000"/>
                  </a:schemeClr>
                </a:solidFill>
              </a:rPr>
              <a:t>16</a:t>
            </a:r>
          </a:p>
        </p:txBody>
      </p:sp>
    </p:spTree>
    <p:extLst>
      <p:ext uri="{BB962C8B-B14F-4D97-AF65-F5344CB8AC3E}">
        <p14:creationId xmlns:p14="http://schemas.microsoft.com/office/powerpoint/2010/main" val="42651154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4357420" y="2875143"/>
            <a:ext cx="2946039" cy="807857"/>
            <a:chOff x="4276725" y="3684487"/>
            <a:chExt cx="2828925" cy="727856"/>
          </a:xfrm>
        </p:grpSpPr>
        <p:sp>
          <p:nvSpPr>
            <p:cNvPr id="11" name="Rounded Rectangle 10"/>
            <p:cNvSpPr/>
            <p:nvPr/>
          </p:nvSpPr>
          <p:spPr>
            <a:xfrm>
              <a:off x="4276725" y="3684487"/>
              <a:ext cx="2828925" cy="72785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dirty="0"/>
            </a:p>
          </p:txBody>
        </p:sp>
        <p:sp>
          <p:nvSpPr>
            <p:cNvPr id="22" name="TextBox 21"/>
            <p:cNvSpPr txBox="1"/>
            <p:nvPr/>
          </p:nvSpPr>
          <p:spPr>
            <a:xfrm>
              <a:off x="4531431" y="3734834"/>
              <a:ext cx="2319508" cy="416419"/>
            </a:xfrm>
            <a:prstGeom prst="rect">
              <a:avLst/>
            </a:prstGeom>
            <a:noFill/>
          </p:spPr>
          <p:txBody>
            <a:bodyPr wrap="none" rtlCol="0">
              <a:spAutoFit/>
            </a:bodyPr>
            <a:lstStyle/>
            <a:p>
              <a:pPr algn="ctr"/>
              <a:r>
                <a:rPr lang="fr-FR" sz="2000" dirty="0">
                  <a:solidFill>
                    <a:schemeClr val="bg1"/>
                  </a:solidFill>
                </a:rPr>
                <a:t>Dirigeants du service </a:t>
              </a:r>
            </a:p>
            <a:p>
              <a:pPr algn="ctr"/>
              <a:r>
                <a:rPr lang="fr-FR" sz="2000" dirty="0">
                  <a:solidFill>
                    <a:schemeClr val="bg1"/>
                  </a:solidFill>
                </a:rPr>
                <a:t>des espaces verts</a:t>
              </a:r>
            </a:p>
          </p:txBody>
        </p:sp>
      </p:grpSp>
      <p:grpSp>
        <p:nvGrpSpPr>
          <p:cNvPr id="5" name="Group 4"/>
          <p:cNvGrpSpPr/>
          <p:nvPr/>
        </p:nvGrpSpPr>
        <p:grpSpPr>
          <a:xfrm>
            <a:off x="553975" y="4520486"/>
            <a:ext cx="1862355" cy="680827"/>
            <a:chOff x="1098188" y="4131804"/>
            <a:chExt cx="1862355" cy="494974"/>
          </a:xfrm>
        </p:grpSpPr>
        <p:sp>
          <p:nvSpPr>
            <p:cNvPr id="13" name="Rounded Rectangle 12"/>
            <p:cNvSpPr/>
            <p:nvPr/>
          </p:nvSpPr>
          <p:spPr>
            <a:xfrm>
              <a:off x="1098188" y="4131804"/>
              <a:ext cx="1862355" cy="494974"/>
            </a:xfrm>
            <a:prstGeom prst="roundRec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u="sng" dirty="0"/>
            </a:p>
          </p:txBody>
        </p:sp>
        <p:sp>
          <p:nvSpPr>
            <p:cNvPr id="24" name="TextBox 23"/>
            <p:cNvSpPr txBox="1"/>
            <p:nvPr/>
          </p:nvSpPr>
          <p:spPr>
            <a:xfrm>
              <a:off x="1434843" y="4226668"/>
              <a:ext cx="1189044" cy="400110"/>
            </a:xfrm>
            <a:prstGeom prst="rect">
              <a:avLst/>
            </a:prstGeom>
            <a:noFill/>
            <a:ln>
              <a:noFill/>
            </a:ln>
          </p:spPr>
          <p:txBody>
            <a:bodyPr wrap="none" rtlCol="0">
              <a:spAutoFit/>
            </a:bodyPr>
            <a:lstStyle/>
            <a:p>
              <a:pPr algn="ctr"/>
              <a:r>
                <a:rPr lang="fr-FR" sz="2000" dirty="0">
                  <a:solidFill>
                    <a:schemeClr val="bg1"/>
                  </a:solidFill>
                </a:rPr>
                <a:t>Habitants</a:t>
              </a:r>
            </a:p>
          </p:txBody>
        </p:sp>
      </p:grpSp>
      <p:sp>
        <p:nvSpPr>
          <p:cNvPr id="12" name="Rounded Rectangle 11"/>
          <p:cNvSpPr/>
          <p:nvPr/>
        </p:nvSpPr>
        <p:spPr>
          <a:xfrm>
            <a:off x="4515265" y="4767974"/>
            <a:ext cx="2562225" cy="731449"/>
          </a:xfrm>
          <a:prstGeom prst="round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Associations</a:t>
            </a:r>
          </a:p>
        </p:txBody>
      </p:sp>
      <p:sp>
        <p:nvSpPr>
          <p:cNvPr id="50" name="ZoneTexte 4"/>
          <p:cNvSpPr txBox="1"/>
          <p:nvPr/>
        </p:nvSpPr>
        <p:spPr>
          <a:xfrm rot="16200000">
            <a:off x="-2659352" y="3873509"/>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Rachel Frétigné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(mars 2017)</a:t>
            </a:r>
          </a:p>
        </p:txBody>
      </p:sp>
      <p:sp>
        <p:nvSpPr>
          <p:cNvPr id="44" name="Rectangle 43"/>
          <p:cNvSpPr/>
          <p:nvPr/>
        </p:nvSpPr>
        <p:spPr>
          <a:xfrm>
            <a:off x="1" y="0"/>
            <a:ext cx="2654300"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Surface en m² par habitant</a:t>
            </a:r>
          </a:p>
        </p:txBody>
      </p:sp>
      <p:sp>
        <p:nvSpPr>
          <p:cNvPr id="51" name="Rectangle 50"/>
          <p:cNvSpPr/>
          <p:nvPr/>
        </p:nvSpPr>
        <p:spPr>
          <a:xfrm>
            <a:off x="2654302" y="1"/>
            <a:ext cx="2498724" cy="833690"/>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Orientations politiques</a:t>
            </a:r>
          </a:p>
        </p:txBody>
      </p:sp>
      <p:sp>
        <p:nvSpPr>
          <p:cNvPr id="52" name="Rectangle 51"/>
          <p:cNvSpPr/>
          <p:nvPr/>
        </p:nvSpPr>
        <p:spPr>
          <a:xfrm>
            <a:off x="5153027" y="1"/>
            <a:ext cx="1854824" cy="833690"/>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Type de gestion</a:t>
            </a:r>
          </a:p>
        </p:txBody>
      </p:sp>
      <p:sp>
        <p:nvSpPr>
          <p:cNvPr id="53" name="Rectangle 52"/>
          <p:cNvSpPr/>
          <p:nvPr/>
        </p:nvSpPr>
        <p:spPr>
          <a:xfrm>
            <a:off x="7007851" y="0"/>
            <a:ext cx="2562591" cy="1013627"/>
          </a:xfrm>
          <a:prstGeom prst="rect">
            <a:avLst/>
          </a:prstGeom>
          <a:solidFill>
            <a:srgbClr val="70AD47"/>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Niveau de concertation</a:t>
            </a:r>
          </a:p>
        </p:txBody>
      </p:sp>
      <p:sp>
        <p:nvSpPr>
          <p:cNvPr id="8" name="Arrow: Bent 7"/>
          <p:cNvSpPr/>
          <p:nvPr/>
        </p:nvSpPr>
        <p:spPr>
          <a:xfrm rot="5400000" flipV="1">
            <a:off x="2333688" y="2517274"/>
            <a:ext cx="1156090" cy="2891374"/>
          </a:xfrm>
          <a:prstGeom prst="bentArrow">
            <a:avLst>
              <a:gd name="adj1" fmla="val 10407"/>
              <a:gd name="adj2" fmla="val 17581"/>
              <a:gd name="adj3" fmla="val 18554"/>
              <a:gd name="adj4" fmla="val 4375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54" name="Rectangle 53"/>
          <p:cNvSpPr/>
          <p:nvPr/>
        </p:nvSpPr>
        <p:spPr>
          <a:xfrm>
            <a:off x="9570442" y="1"/>
            <a:ext cx="2621558" cy="824404"/>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Accueil et sensibilisation du public</a:t>
            </a:r>
          </a:p>
        </p:txBody>
      </p:sp>
      <p:sp>
        <p:nvSpPr>
          <p:cNvPr id="57" name="TextBox 56"/>
          <p:cNvSpPr txBox="1"/>
          <p:nvPr/>
        </p:nvSpPr>
        <p:spPr>
          <a:xfrm>
            <a:off x="857220" y="3585227"/>
            <a:ext cx="3119263" cy="646331"/>
          </a:xfrm>
          <a:prstGeom prst="rect">
            <a:avLst/>
          </a:prstGeom>
          <a:solidFill>
            <a:srgbClr val="EDEDED"/>
          </a:solidFill>
          <a:ln w="28575">
            <a:solidFill>
              <a:schemeClr val="accent1">
                <a:lumMod val="75000"/>
              </a:schemeClr>
            </a:solidFill>
          </a:ln>
        </p:spPr>
        <p:txBody>
          <a:bodyPr wrap="square" rtlCol="0">
            <a:spAutoFit/>
          </a:bodyPr>
          <a:lstStyle/>
          <a:p>
            <a:pPr marL="285750" indent="-285750">
              <a:buFont typeface="Arial" panose="020B0604020202020204" pitchFamily="34" charset="0"/>
              <a:buChar char="•"/>
            </a:pPr>
            <a:r>
              <a:rPr lang="fr-FR" dirty="0">
                <a:solidFill>
                  <a:schemeClr val="accent1">
                    <a:lumMod val="75000"/>
                  </a:schemeClr>
                </a:solidFill>
              </a:rPr>
              <a:t>Plateformes participatives </a:t>
            </a:r>
          </a:p>
          <a:p>
            <a:pPr marL="285750" indent="-285750">
              <a:buFont typeface="Arial" panose="020B0604020202020204" pitchFamily="34" charset="0"/>
              <a:buChar char="•"/>
            </a:pPr>
            <a:r>
              <a:rPr lang="fr-FR" dirty="0">
                <a:solidFill>
                  <a:schemeClr val="accent1">
                    <a:lumMod val="75000"/>
                  </a:schemeClr>
                </a:solidFill>
              </a:rPr>
              <a:t>Forums et questionnaires</a:t>
            </a:r>
          </a:p>
        </p:txBody>
      </p:sp>
      <p:sp>
        <p:nvSpPr>
          <p:cNvPr id="59" name="TextBox 58"/>
          <p:cNvSpPr txBox="1"/>
          <p:nvPr/>
        </p:nvSpPr>
        <p:spPr>
          <a:xfrm>
            <a:off x="5830437" y="4151154"/>
            <a:ext cx="1463040" cy="369332"/>
          </a:xfrm>
          <a:prstGeom prst="rect">
            <a:avLst/>
          </a:prstGeom>
          <a:noFill/>
        </p:spPr>
        <p:txBody>
          <a:bodyPr wrap="square" rtlCol="0">
            <a:spAutoFit/>
          </a:bodyPr>
          <a:lstStyle/>
          <a:p>
            <a:r>
              <a:rPr lang="fr-FR" dirty="0">
                <a:solidFill>
                  <a:schemeClr val="accent1">
                    <a:lumMod val="75000"/>
                  </a:schemeClr>
                </a:solidFill>
              </a:rPr>
              <a:t>Conseillent</a:t>
            </a:r>
          </a:p>
        </p:txBody>
      </p:sp>
      <p:sp>
        <p:nvSpPr>
          <p:cNvPr id="9" name="Arrow: Down 8"/>
          <p:cNvSpPr/>
          <p:nvPr/>
        </p:nvSpPr>
        <p:spPr>
          <a:xfrm rot="10800000">
            <a:off x="5523470" y="3683000"/>
            <a:ext cx="358346" cy="1084974"/>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TextBox 62"/>
          <p:cNvSpPr txBox="1"/>
          <p:nvPr/>
        </p:nvSpPr>
        <p:spPr>
          <a:xfrm>
            <a:off x="4759291" y="5987631"/>
            <a:ext cx="1528355" cy="646331"/>
          </a:xfrm>
          <a:prstGeom prst="rect">
            <a:avLst/>
          </a:prstGeom>
          <a:noFill/>
        </p:spPr>
        <p:txBody>
          <a:bodyPr wrap="square" rtlCol="0">
            <a:spAutoFit/>
          </a:bodyPr>
          <a:lstStyle/>
          <a:p>
            <a:pPr algn="ctr"/>
            <a:r>
              <a:rPr lang="fr-FR" dirty="0">
                <a:solidFill>
                  <a:schemeClr val="accent4">
                    <a:lumMod val="75000"/>
                  </a:schemeClr>
                </a:solidFill>
              </a:rPr>
              <a:t>Techniques de concertation</a:t>
            </a:r>
          </a:p>
        </p:txBody>
      </p:sp>
      <p:sp>
        <p:nvSpPr>
          <p:cNvPr id="64" name="Arrow: Bent 63"/>
          <p:cNvSpPr/>
          <p:nvPr/>
        </p:nvSpPr>
        <p:spPr>
          <a:xfrm rot="16200000">
            <a:off x="4770030" y="1993721"/>
            <a:ext cx="820596" cy="7284799"/>
          </a:xfrm>
          <a:prstGeom prst="bentArrow">
            <a:avLst>
              <a:gd name="adj1" fmla="val 25000"/>
              <a:gd name="adj2" fmla="val 25000"/>
              <a:gd name="adj3" fmla="val 25000"/>
              <a:gd name="adj4" fmla="val 43750"/>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4" name="Rectangle 13"/>
          <p:cNvSpPr/>
          <p:nvPr/>
        </p:nvSpPr>
        <p:spPr>
          <a:xfrm>
            <a:off x="8638013" y="4541006"/>
            <a:ext cx="184715" cy="1505413"/>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5" name="Group 64"/>
          <p:cNvGrpSpPr/>
          <p:nvPr/>
        </p:nvGrpSpPr>
        <p:grpSpPr>
          <a:xfrm>
            <a:off x="9203148" y="4507080"/>
            <a:ext cx="2885998" cy="1916174"/>
            <a:chOff x="8531302" y="4794425"/>
            <a:chExt cx="3172239" cy="2106226"/>
          </a:xfrm>
        </p:grpSpPr>
        <p:sp>
          <p:nvSpPr>
            <p:cNvPr id="66" name="Rectangle 65"/>
            <p:cNvSpPr/>
            <p:nvPr/>
          </p:nvSpPr>
          <p:spPr>
            <a:xfrm>
              <a:off x="8531302" y="4831715"/>
              <a:ext cx="3172239" cy="2068936"/>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7" name="Group 66"/>
            <p:cNvGrpSpPr/>
            <p:nvPr/>
          </p:nvGrpSpPr>
          <p:grpSpPr>
            <a:xfrm>
              <a:off x="8674517" y="4794425"/>
              <a:ext cx="2885807" cy="1894464"/>
              <a:chOff x="7549208" y="4812290"/>
              <a:chExt cx="2885807" cy="1894464"/>
            </a:xfrm>
          </p:grpSpPr>
          <p:sp>
            <p:nvSpPr>
              <p:cNvPr id="68" name="Left Arrow 25"/>
              <p:cNvSpPr/>
              <p:nvPr/>
            </p:nvSpPr>
            <p:spPr>
              <a:xfrm rot="10800000">
                <a:off x="7620383" y="5415611"/>
                <a:ext cx="950692" cy="190500"/>
              </a:xfrm>
              <a:prstGeom prst="leftArrow">
                <a:avLst>
                  <a:gd name="adj1" fmla="val 50000"/>
                  <a:gd name="adj2" fmla="val 1275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9" name="TextBox 68"/>
              <p:cNvSpPr txBox="1"/>
              <p:nvPr/>
            </p:nvSpPr>
            <p:spPr>
              <a:xfrm>
                <a:off x="8848676" y="5326195"/>
                <a:ext cx="843693" cy="369332"/>
              </a:xfrm>
              <a:prstGeom prst="rect">
                <a:avLst/>
              </a:prstGeom>
              <a:noFill/>
            </p:spPr>
            <p:txBody>
              <a:bodyPr wrap="none" rtlCol="0">
                <a:spAutoFit/>
              </a:bodyPr>
              <a:lstStyle/>
              <a:p>
                <a:r>
                  <a:rPr lang="fr-FR" dirty="0"/>
                  <a:t>Nantes</a:t>
                </a:r>
              </a:p>
            </p:txBody>
          </p:sp>
          <p:grpSp>
            <p:nvGrpSpPr>
              <p:cNvPr id="70" name="Group 69"/>
              <p:cNvGrpSpPr/>
              <p:nvPr/>
            </p:nvGrpSpPr>
            <p:grpSpPr>
              <a:xfrm>
                <a:off x="7564796" y="6337422"/>
                <a:ext cx="2870219" cy="369332"/>
                <a:chOff x="7620381" y="5729320"/>
                <a:chExt cx="2870219" cy="369332"/>
              </a:xfrm>
            </p:grpSpPr>
            <p:sp>
              <p:nvSpPr>
                <p:cNvPr id="74" name="Left Arrow 33"/>
                <p:cNvSpPr/>
                <p:nvPr/>
              </p:nvSpPr>
              <p:spPr>
                <a:xfrm rot="10800000">
                  <a:off x="7620381" y="5818736"/>
                  <a:ext cx="950693" cy="190500"/>
                </a:xfrm>
                <a:prstGeom prst="leftArrow">
                  <a:avLst>
                    <a:gd name="adj1" fmla="val 50000"/>
                    <a:gd name="adj2" fmla="val 13125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TextBox 74"/>
                <p:cNvSpPr txBox="1"/>
                <p:nvPr/>
              </p:nvSpPr>
              <p:spPr>
                <a:xfrm>
                  <a:off x="8848676" y="5729320"/>
                  <a:ext cx="1641924" cy="369332"/>
                </a:xfrm>
                <a:prstGeom prst="rect">
                  <a:avLst/>
                </a:prstGeom>
                <a:noFill/>
              </p:spPr>
              <p:txBody>
                <a:bodyPr wrap="none" rtlCol="0">
                  <a:spAutoFit/>
                </a:bodyPr>
                <a:lstStyle/>
                <a:p>
                  <a:r>
                    <a:rPr lang="fr-FR" dirty="0"/>
                    <a:t>Tours et Nantes</a:t>
                  </a:r>
                </a:p>
              </p:txBody>
            </p:sp>
          </p:grpSp>
          <p:sp>
            <p:nvSpPr>
              <p:cNvPr id="71" name="TextBox 70"/>
              <p:cNvSpPr txBox="1"/>
              <p:nvPr/>
            </p:nvSpPr>
            <p:spPr>
              <a:xfrm>
                <a:off x="7549208" y="4812290"/>
                <a:ext cx="1407629" cy="461665"/>
              </a:xfrm>
              <a:prstGeom prst="rect">
                <a:avLst/>
              </a:prstGeom>
              <a:noFill/>
            </p:spPr>
            <p:txBody>
              <a:bodyPr wrap="none" rtlCol="0">
                <a:spAutoFit/>
              </a:bodyPr>
              <a:lstStyle/>
              <a:p>
                <a:r>
                  <a:rPr lang="fr-FR" sz="2400" b="1" u="sng" dirty="0"/>
                  <a:t>Légende :</a:t>
                </a:r>
              </a:p>
            </p:txBody>
          </p:sp>
          <p:sp>
            <p:nvSpPr>
              <p:cNvPr id="72" name="Left Arrow 31"/>
              <p:cNvSpPr/>
              <p:nvPr/>
            </p:nvSpPr>
            <p:spPr>
              <a:xfrm rot="10800000">
                <a:off x="7599878" y="5958092"/>
                <a:ext cx="950692" cy="190500"/>
              </a:xfrm>
              <a:prstGeom prst="leftArrow">
                <a:avLst>
                  <a:gd name="adj1" fmla="val 50000"/>
                  <a:gd name="adj2" fmla="val 1275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FFC000"/>
                  </a:solidFill>
                </a:endParaRPr>
              </a:p>
            </p:txBody>
          </p:sp>
          <p:sp>
            <p:nvSpPr>
              <p:cNvPr id="73" name="TextBox 72"/>
              <p:cNvSpPr txBox="1"/>
              <p:nvPr/>
            </p:nvSpPr>
            <p:spPr>
              <a:xfrm>
                <a:off x="8828171" y="5868676"/>
                <a:ext cx="685957" cy="369332"/>
              </a:xfrm>
              <a:prstGeom prst="rect">
                <a:avLst/>
              </a:prstGeom>
              <a:noFill/>
            </p:spPr>
            <p:txBody>
              <a:bodyPr wrap="none" rtlCol="0">
                <a:spAutoFit/>
              </a:bodyPr>
              <a:lstStyle/>
              <a:p>
                <a:r>
                  <a:rPr lang="fr-FR" dirty="0"/>
                  <a:t>Tours</a:t>
                </a:r>
              </a:p>
            </p:txBody>
          </p:sp>
        </p:grpSp>
      </p:grpSp>
      <p:sp>
        <p:nvSpPr>
          <p:cNvPr id="39" name="Arrow: Bent 38"/>
          <p:cNvSpPr/>
          <p:nvPr/>
        </p:nvSpPr>
        <p:spPr>
          <a:xfrm rot="5400000" flipV="1">
            <a:off x="2534624" y="319757"/>
            <a:ext cx="1156090" cy="3293245"/>
          </a:xfrm>
          <a:prstGeom prst="bentArrow">
            <a:avLst>
              <a:gd name="adj1" fmla="val 10407"/>
              <a:gd name="adj2" fmla="val 17581"/>
              <a:gd name="adj3" fmla="val 18554"/>
              <a:gd name="adj4" fmla="val 4375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76" name="Rectangle 75"/>
          <p:cNvSpPr/>
          <p:nvPr/>
        </p:nvSpPr>
        <p:spPr>
          <a:xfrm rot="5400000">
            <a:off x="7977664" y="2786806"/>
            <a:ext cx="184715" cy="1505413"/>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0" name="Group 59"/>
          <p:cNvGrpSpPr/>
          <p:nvPr/>
        </p:nvGrpSpPr>
        <p:grpSpPr>
          <a:xfrm>
            <a:off x="7862853" y="3398783"/>
            <a:ext cx="2051993" cy="1133647"/>
            <a:chOff x="692331" y="2769325"/>
            <a:chExt cx="2051993" cy="1132335"/>
          </a:xfrm>
        </p:grpSpPr>
        <p:sp>
          <p:nvSpPr>
            <p:cNvPr id="61" name="Oval 60"/>
            <p:cNvSpPr/>
            <p:nvPr/>
          </p:nvSpPr>
          <p:spPr>
            <a:xfrm>
              <a:off x="692331" y="2769325"/>
              <a:ext cx="2051993" cy="1132335"/>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TextBox 61"/>
            <p:cNvSpPr txBox="1"/>
            <p:nvPr/>
          </p:nvSpPr>
          <p:spPr>
            <a:xfrm>
              <a:off x="692332" y="2939099"/>
              <a:ext cx="2051992" cy="615553"/>
            </a:xfrm>
            <a:prstGeom prst="rect">
              <a:avLst/>
            </a:prstGeom>
            <a:noFill/>
          </p:spPr>
          <p:txBody>
            <a:bodyPr wrap="square" rtlCol="0">
              <a:spAutoFit/>
            </a:bodyPr>
            <a:lstStyle/>
            <a:p>
              <a:pPr algn="ctr"/>
              <a:r>
                <a:rPr lang="fr-FR" dirty="0"/>
                <a:t>ATU </a:t>
              </a:r>
              <a:r>
                <a:rPr lang="fr-FR" sz="1600" dirty="0"/>
                <a:t>(Agence d’Urbanisme de Tours)</a:t>
              </a:r>
              <a:endParaRPr lang="fr-FR" dirty="0"/>
            </a:p>
          </p:txBody>
        </p:sp>
      </p:grpSp>
      <p:sp>
        <p:nvSpPr>
          <p:cNvPr id="38" name="Rounded Rectangle 6"/>
          <p:cNvSpPr/>
          <p:nvPr/>
        </p:nvSpPr>
        <p:spPr>
          <a:xfrm>
            <a:off x="4721815" y="1083290"/>
            <a:ext cx="2149124" cy="767202"/>
          </a:xfrm>
          <a:prstGeom prst="roundRect">
            <a:avLst/>
          </a:prstGeom>
          <a:solidFill>
            <a:schemeClr val="accent2">
              <a:lumMod val="75000"/>
            </a:schemeClr>
          </a:solidFill>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dirty="0"/>
              <a:t>Elus</a:t>
            </a:r>
          </a:p>
        </p:txBody>
      </p:sp>
      <p:sp>
        <p:nvSpPr>
          <p:cNvPr id="55" name="TextBox 54"/>
          <p:cNvSpPr txBox="1"/>
          <p:nvPr/>
        </p:nvSpPr>
        <p:spPr>
          <a:xfrm>
            <a:off x="857220" y="2175083"/>
            <a:ext cx="3119263" cy="1477328"/>
          </a:xfrm>
          <a:prstGeom prst="rect">
            <a:avLst/>
          </a:prstGeom>
          <a:solidFill>
            <a:srgbClr val="EDEDED"/>
          </a:solidFill>
          <a:ln w="28575">
            <a:solidFill>
              <a:schemeClr val="tx1"/>
            </a:solidFill>
          </a:ln>
        </p:spPr>
        <p:txBody>
          <a:bodyPr wrap="square" rtlCol="0">
            <a:spAutoFit/>
          </a:bodyPr>
          <a:lstStyle/>
          <a:p>
            <a:r>
              <a:rPr lang="fr-FR" b="1" u="sng" dirty="0"/>
              <a:t>Concertation</a:t>
            </a:r>
          </a:p>
          <a:p>
            <a:pPr marL="285750" indent="-285750">
              <a:buFont typeface="Arial" panose="020B0604020202020204" pitchFamily="34" charset="0"/>
              <a:buChar char="•"/>
            </a:pPr>
            <a:r>
              <a:rPr lang="fr-FR" dirty="0"/>
              <a:t>Comité de quartier </a:t>
            </a:r>
          </a:p>
          <a:p>
            <a:pPr marL="285750" indent="-285750">
              <a:buFont typeface="Arial" panose="020B0604020202020204" pitchFamily="34" charset="0"/>
              <a:buChar char="•"/>
            </a:pPr>
            <a:r>
              <a:rPr lang="fr-FR" dirty="0"/>
              <a:t>Boîtage</a:t>
            </a:r>
          </a:p>
          <a:p>
            <a:pPr marL="285750" indent="-285750">
              <a:buFont typeface="Arial" panose="020B0604020202020204" pitchFamily="34" charset="0"/>
              <a:buChar char="•"/>
            </a:pPr>
            <a:r>
              <a:rPr lang="fr-FR" dirty="0"/>
              <a:t>Réunions publiques</a:t>
            </a:r>
          </a:p>
          <a:p>
            <a:pPr marL="285750" indent="-285750">
              <a:buFont typeface="Arial" panose="020B0604020202020204" pitchFamily="34" charset="0"/>
              <a:buChar char="•"/>
            </a:pPr>
            <a:r>
              <a:rPr lang="fr-FR" dirty="0"/>
              <a:t>Ateliers</a:t>
            </a:r>
          </a:p>
        </p:txBody>
      </p:sp>
      <p:sp>
        <p:nvSpPr>
          <p:cNvPr id="40" name="TextBox 39"/>
          <p:cNvSpPr txBox="1"/>
          <p:nvPr/>
        </p:nvSpPr>
        <p:spPr>
          <a:xfrm>
            <a:off x="4065477" y="2201413"/>
            <a:ext cx="1463040" cy="369332"/>
          </a:xfrm>
          <a:prstGeom prst="rect">
            <a:avLst/>
          </a:prstGeom>
          <a:noFill/>
        </p:spPr>
        <p:txBody>
          <a:bodyPr wrap="square" rtlCol="0">
            <a:spAutoFit/>
          </a:bodyPr>
          <a:lstStyle/>
          <a:p>
            <a:r>
              <a:rPr lang="fr-FR" dirty="0">
                <a:solidFill>
                  <a:srgbClr val="C00000"/>
                </a:solidFill>
              </a:rPr>
              <a:t>Décident</a:t>
            </a:r>
          </a:p>
        </p:txBody>
      </p:sp>
      <p:sp>
        <p:nvSpPr>
          <p:cNvPr id="41" name="TextBox 40"/>
          <p:cNvSpPr txBox="1"/>
          <p:nvPr/>
        </p:nvSpPr>
        <p:spPr>
          <a:xfrm>
            <a:off x="11098022" y="6538934"/>
            <a:ext cx="328936" cy="261610"/>
          </a:xfrm>
          <a:prstGeom prst="rect">
            <a:avLst/>
          </a:prstGeom>
          <a:noFill/>
        </p:spPr>
        <p:txBody>
          <a:bodyPr wrap="none" rtlCol="0">
            <a:spAutoFit/>
          </a:bodyPr>
          <a:lstStyle/>
          <a:p>
            <a:r>
              <a:rPr lang="fr-FR" sz="1100" dirty="0">
                <a:solidFill>
                  <a:schemeClr val="bg1">
                    <a:lumMod val="50000"/>
                  </a:schemeClr>
                </a:solidFill>
              </a:rPr>
              <a:t>17</a:t>
            </a:r>
          </a:p>
        </p:txBody>
      </p:sp>
    </p:spTree>
    <p:extLst>
      <p:ext uri="{BB962C8B-B14F-4D97-AF65-F5344CB8AC3E}">
        <p14:creationId xmlns:p14="http://schemas.microsoft.com/office/powerpoint/2010/main" val="254320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fade">
                                      <p:cBhvr>
                                        <p:cTn id="27" dur="500"/>
                                        <p:tgtEl>
                                          <p:spTgt spid="5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fade">
                                      <p:cBhvr>
                                        <p:cTn id="35" dur="500"/>
                                        <p:tgtEl>
                                          <p:spTgt spid="5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500"/>
                                        <p:tgtEl>
                                          <p:spTgt spid="7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fade">
                                      <p:cBhvr>
                                        <p:cTn id="46" dur="500"/>
                                        <p:tgtEl>
                                          <p:spTgt spid="64"/>
                                        </p:tgtEl>
                                      </p:cBhvr>
                                    </p:animEffect>
                                  </p:childTnLst>
                                </p:cTn>
                              </p:par>
                              <p:par>
                                <p:cTn id="47" presetID="10" presetClass="entr" presetSubtype="0" fill="hold" nodeType="with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fade">
                                      <p:cBhvr>
                                        <p:cTn id="49" dur="500"/>
                                        <p:tgtEl>
                                          <p:spTgt spid="6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3"/>
                                        </p:tgtEl>
                                        <p:attrNameLst>
                                          <p:attrName>style.visibility</p:attrName>
                                        </p:attrNameLst>
                                      </p:cBhvr>
                                      <p:to>
                                        <p:strVal val="visible"/>
                                      </p:to>
                                    </p:set>
                                    <p:animEffect transition="in" filter="fade">
                                      <p:cBhvr>
                                        <p:cTn id="52"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57" grpId="0" animBg="1"/>
      <p:bldP spid="59" grpId="0"/>
      <p:bldP spid="9" grpId="0" animBg="1"/>
      <p:bldP spid="63" grpId="0"/>
      <p:bldP spid="64" grpId="0" animBg="1"/>
      <p:bldP spid="14" grpId="0" animBg="1"/>
      <p:bldP spid="39" grpId="0" animBg="1"/>
      <p:bldP spid="76" grpId="0" animBg="1"/>
      <p:bldP spid="38" grpId="0" animBg="1"/>
      <p:bldP spid="55" grpId="0" animBg="1"/>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4721815" y="1083290"/>
            <a:ext cx="2149124" cy="767202"/>
          </a:xfrm>
          <a:prstGeom prst="roundRect">
            <a:avLst/>
          </a:prstGeom>
          <a:solidFill>
            <a:schemeClr val="accent2">
              <a:lumMod val="75000"/>
            </a:schemeClr>
          </a:solidFill>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dirty="0"/>
              <a:t>Elus</a:t>
            </a:r>
          </a:p>
        </p:txBody>
      </p:sp>
      <p:grpSp>
        <p:nvGrpSpPr>
          <p:cNvPr id="26" name="Group 25"/>
          <p:cNvGrpSpPr/>
          <p:nvPr/>
        </p:nvGrpSpPr>
        <p:grpSpPr>
          <a:xfrm>
            <a:off x="4357420" y="2875143"/>
            <a:ext cx="2946039" cy="807857"/>
            <a:chOff x="4276725" y="3684487"/>
            <a:chExt cx="2828925" cy="727856"/>
          </a:xfrm>
        </p:grpSpPr>
        <p:sp>
          <p:nvSpPr>
            <p:cNvPr id="11" name="Rounded Rectangle 10"/>
            <p:cNvSpPr/>
            <p:nvPr/>
          </p:nvSpPr>
          <p:spPr>
            <a:xfrm>
              <a:off x="4276725" y="3684487"/>
              <a:ext cx="2828925" cy="72785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dirty="0"/>
            </a:p>
          </p:txBody>
        </p:sp>
        <p:sp>
          <p:nvSpPr>
            <p:cNvPr id="22" name="TextBox 21"/>
            <p:cNvSpPr txBox="1"/>
            <p:nvPr/>
          </p:nvSpPr>
          <p:spPr>
            <a:xfrm>
              <a:off x="4531431" y="3734834"/>
              <a:ext cx="2319508" cy="416419"/>
            </a:xfrm>
            <a:prstGeom prst="rect">
              <a:avLst/>
            </a:prstGeom>
            <a:noFill/>
          </p:spPr>
          <p:txBody>
            <a:bodyPr wrap="none" rtlCol="0">
              <a:spAutoFit/>
            </a:bodyPr>
            <a:lstStyle/>
            <a:p>
              <a:pPr algn="ctr"/>
              <a:r>
                <a:rPr lang="fr-FR" sz="2000" dirty="0">
                  <a:solidFill>
                    <a:schemeClr val="bg1"/>
                  </a:solidFill>
                </a:rPr>
                <a:t>Dirigeants du service </a:t>
              </a:r>
            </a:p>
            <a:p>
              <a:pPr algn="ctr"/>
              <a:r>
                <a:rPr lang="fr-FR" sz="2000" dirty="0">
                  <a:solidFill>
                    <a:schemeClr val="bg1"/>
                  </a:solidFill>
                </a:rPr>
                <a:t>des espaces verts</a:t>
              </a:r>
            </a:p>
          </p:txBody>
        </p:sp>
      </p:grpSp>
      <p:grpSp>
        <p:nvGrpSpPr>
          <p:cNvPr id="5" name="Group 4"/>
          <p:cNvGrpSpPr/>
          <p:nvPr/>
        </p:nvGrpSpPr>
        <p:grpSpPr>
          <a:xfrm>
            <a:off x="553975" y="4520486"/>
            <a:ext cx="1862355" cy="680827"/>
            <a:chOff x="1098188" y="4131804"/>
            <a:chExt cx="1862355" cy="494974"/>
          </a:xfrm>
        </p:grpSpPr>
        <p:sp>
          <p:nvSpPr>
            <p:cNvPr id="13" name="Rounded Rectangle 12"/>
            <p:cNvSpPr/>
            <p:nvPr/>
          </p:nvSpPr>
          <p:spPr>
            <a:xfrm>
              <a:off x="1098188" y="4131804"/>
              <a:ext cx="1862355" cy="494974"/>
            </a:xfrm>
            <a:prstGeom prst="roundRec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u="sng" dirty="0"/>
            </a:p>
          </p:txBody>
        </p:sp>
        <p:sp>
          <p:nvSpPr>
            <p:cNvPr id="24" name="TextBox 23"/>
            <p:cNvSpPr txBox="1"/>
            <p:nvPr/>
          </p:nvSpPr>
          <p:spPr>
            <a:xfrm>
              <a:off x="1434843" y="4226668"/>
              <a:ext cx="1189044" cy="400110"/>
            </a:xfrm>
            <a:prstGeom prst="rect">
              <a:avLst/>
            </a:prstGeom>
            <a:noFill/>
            <a:ln>
              <a:noFill/>
            </a:ln>
          </p:spPr>
          <p:txBody>
            <a:bodyPr wrap="none" rtlCol="0">
              <a:spAutoFit/>
            </a:bodyPr>
            <a:lstStyle/>
            <a:p>
              <a:pPr algn="ctr"/>
              <a:r>
                <a:rPr lang="fr-FR" sz="2000" dirty="0">
                  <a:solidFill>
                    <a:schemeClr val="bg1"/>
                  </a:solidFill>
                </a:rPr>
                <a:t>Habitants</a:t>
              </a:r>
            </a:p>
          </p:txBody>
        </p:sp>
      </p:grpSp>
      <p:sp>
        <p:nvSpPr>
          <p:cNvPr id="3" name="Left-Right Arrow 2"/>
          <p:cNvSpPr/>
          <p:nvPr/>
        </p:nvSpPr>
        <p:spPr>
          <a:xfrm rot="16200000">
            <a:off x="5326318" y="2263544"/>
            <a:ext cx="1008243" cy="214953"/>
          </a:xfrm>
          <a:prstGeom prst="leftRightArrow">
            <a:avLst>
              <a:gd name="adj1" fmla="val 50000"/>
              <a:gd name="adj2" fmla="val 11203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Left-Right Arrow 27"/>
          <p:cNvSpPr/>
          <p:nvPr/>
        </p:nvSpPr>
        <p:spPr>
          <a:xfrm rot="12637082">
            <a:off x="7118791" y="3829740"/>
            <a:ext cx="2707826" cy="214953"/>
          </a:xfrm>
          <a:prstGeom prst="leftRightArrow">
            <a:avLst>
              <a:gd name="adj1" fmla="val 50000"/>
              <a:gd name="adj2" fmla="val 126008"/>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Left-Right Arrow 30"/>
          <p:cNvSpPr/>
          <p:nvPr/>
        </p:nvSpPr>
        <p:spPr>
          <a:xfrm rot="9240678">
            <a:off x="1489236" y="3737964"/>
            <a:ext cx="3024656" cy="214953"/>
          </a:xfrm>
          <a:prstGeom prst="leftRightArrow">
            <a:avLst>
              <a:gd name="adj1" fmla="val 40139"/>
              <a:gd name="adj2" fmla="val 118895"/>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ight Arrow 5"/>
          <p:cNvSpPr/>
          <p:nvPr/>
        </p:nvSpPr>
        <p:spPr>
          <a:xfrm rot="5400000">
            <a:off x="5346895" y="5632017"/>
            <a:ext cx="804966" cy="215299"/>
          </a:xfrm>
          <a:prstGeom prst="rightArrow">
            <a:avLst>
              <a:gd name="adj1" fmla="val 50000"/>
              <a:gd name="adj2" fmla="val 129633"/>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ounded Rectangle 11"/>
          <p:cNvSpPr/>
          <p:nvPr/>
        </p:nvSpPr>
        <p:spPr>
          <a:xfrm>
            <a:off x="4515265" y="4767974"/>
            <a:ext cx="2562225" cy="731449"/>
          </a:xfrm>
          <a:prstGeom prst="round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Associations</a:t>
            </a:r>
          </a:p>
        </p:txBody>
      </p:sp>
      <p:sp>
        <p:nvSpPr>
          <p:cNvPr id="32" name="Right Arrow 31"/>
          <p:cNvSpPr/>
          <p:nvPr/>
        </p:nvSpPr>
        <p:spPr>
          <a:xfrm rot="9341883">
            <a:off x="6791680" y="5630976"/>
            <a:ext cx="3214197" cy="215299"/>
          </a:xfrm>
          <a:prstGeom prst="rightArrow">
            <a:avLst>
              <a:gd name="adj1" fmla="val 50000"/>
              <a:gd name="adj2" fmla="val 16536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ounded Rectangle 9"/>
          <p:cNvSpPr/>
          <p:nvPr/>
        </p:nvSpPr>
        <p:spPr>
          <a:xfrm>
            <a:off x="9663236" y="4451875"/>
            <a:ext cx="2413000" cy="731449"/>
          </a:xfrm>
          <a:prstGeom prst="roundRect">
            <a:avLst/>
          </a:prstGeom>
          <a:solidFill>
            <a:schemeClr val="accent6">
              <a:lumMod val="7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t>Techniciens / jardiniers</a:t>
            </a:r>
          </a:p>
        </p:txBody>
      </p:sp>
      <p:sp>
        <p:nvSpPr>
          <p:cNvPr id="33" name="Right Arrow 32"/>
          <p:cNvSpPr/>
          <p:nvPr/>
        </p:nvSpPr>
        <p:spPr>
          <a:xfrm rot="12510989">
            <a:off x="1831818" y="5835070"/>
            <a:ext cx="2990098" cy="215299"/>
          </a:xfrm>
          <a:prstGeom prst="rightArrow">
            <a:avLst>
              <a:gd name="adj1" fmla="val 50000"/>
              <a:gd name="adj2" fmla="val 121320"/>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ight Arrow 33"/>
          <p:cNvSpPr/>
          <p:nvPr/>
        </p:nvSpPr>
        <p:spPr>
          <a:xfrm rot="5400000">
            <a:off x="996133" y="5507072"/>
            <a:ext cx="804966" cy="215299"/>
          </a:xfrm>
          <a:prstGeom prst="rightArrow">
            <a:avLst>
              <a:gd name="adj1" fmla="val 50000"/>
              <a:gd name="adj2" fmla="val 129632"/>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 1"/>
          <p:cNvGrpSpPr/>
          <p:nvPr/>
        </p:nvGrpSpPr>
        <p:grpSpPr>
          <a:xfrm>
            <a:off x="9473666" y="5255971"/>
            <a:ext cx="2718334" cy="1592580"/>
            <a:chOff x="95633" y="145963"/>
            <a:chExt cx="2718334" cy="1592580"/>
          </a:xfrm>
        </p:grpSpPr>
        <p:sp>
          <p:nvSpPr>
            <p:cNvPr id="16" name="Rectangle 15"/>
            <p:cNvSpPr/>
            <p:nvPr/>
          </p:nvSpPr>
          <p:spPr>
            <a:xfrm>
              <a:off x="95633" y="145963"/>
              <a:ext cx="2718334" cy="15925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ight Arrow 34"/>
            <p:cNvSpPr/>
            <p:nvPr/>
          </p:nvSpPr>
          <p:spPr>
            <a:xfrm>
              <a:off x="247235" y="538479"/>
              <a:ext cx="972098" cy="215299"/>
            </a:xfrm>
            <a:prstGeom prs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ounded Rectangle 35"/>
            <p:cNvSpPr/>
            <p:nvPr/>
          </p:nvSpPr>
          <p:spPr>
            <a:xfrm>
              <a:off x="247234" y="1145269"/>
              <a:ext cx="972098" cy="315916"/>
            </a:xfrm>
            <a:prstGeom prst="roundRect">
              <a:avLst/>
            </a:prstGeom>
            <a:solidFill>
              <a:schemeClr val="accent2">
                <a:lumMod val="75000"/>
              </a:schemeClr>
            </a:solidFill>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100" dirty="0"/>
                <a:t>Elus</a:t>
              </a:r>
            </a:p>
          </p:txBody>
        </p:sp>
        <p:sp>
          <p:nvSpPr>
            <p:cNvPr id="19" name="TextBox 18"/>
            <p:cNvSpPr txBox="1"/>
            <p:nvPr/>
          </p:nvSpPr>
          <p:spPr>
            <a:xfrm>
              <a:off x="185858" y="157555"/>
              <a:ext cx="1094852" cy="369332"/>
            </a:xfrm>
            <a:prstGeom prst="rect">
              <a:avLst/>
            </a:prstGeom>
            <a:noFill/>
          </p:spPr>
          <p:txBody>
            <a:bodyPr wrap="none" rtlCol="0">
              <a:spAutoFit/>
            </a:bodyPr>
            <a:lstStyle/>
            <a:p>
              <a:r>
                <a:rPr lang="fr-FR" u="sng" dirty="0"/>
                <a:t>Légende :</a:t>
              </a:r>
            </a:p>
          </p:txBody>
        </p:sp>
        <p:sp>
          <p:nvSpPr>
            <p:cNvPr id="23" name="TextBox 22"/>
            <p:cNvSpPr txBox="1"/>
            <p:nvPr/>
          </p:nvSpPr>
          <p:spPr>
            <a:xfrm>
              <a:off x="1366420" y="566782"/>
              <a:ext cx="1351909" cy="369332"/>
            </a:xfrm>
            <a:prstGeom prst="rect">
              <a:avLst/>
            </a:prstGeom>
            <a:noFill/>
          </p:spPr>
          <p:txBody>
            <a:bodyPr wrap="none" rtlCol="0">
              <a:spAutoFit/>
            </a:bodyPr>
            <a:lstStyle/>
            <a:p>
              <a:r>
                <a:rPr lang="fr-FR" dirty="0"/>
                <a:t>Interactions </a:t>
              </a:r>
            </a:p>
          </p:txBody>
        </p:sp>
        <p:sp>
          <p:nvSpPr>
            <p:cNvPr id="37" name="TextBox 36"/>
            <p:cNvSpPr txBox="1"/>
            <p:nvPr/>
          </p:nvSpPr>
          <p:spPr>
            <a:xfrm>
              <a:off x="1366420" y="1108692"/>
              <a:ext cx="893130" cy="369332"/>
            </a:xfrm>
            <a:prstGeom prst="rect">
              <a:avLst/>
            </a:prstGeom>
            <a:noFill/>
          </p:spPr>
          <p:txBody>
            <a:bodyPr wrap="none" rtlCol="0">
              <a:spAutoFit/>
            </a:bodyPr>
            <a:lstStyle/>
            <a:p>
              <a:r>
                <a:rPr lang="fr-FR" dirty="0"/>
                <a:t>Acteurs</a:t>
              </a:r>
            </a:p>
          </p:txBody>
        </p:sp>
        <p:sp>
          <p:nvSpPr>
            <p:cNvPr id="38" name="Left-Right Arrow 37"/>
            <p:cNvSpPr/>
            <p:nvPr/>
          </p:nvSpPr>
          <p:spPr>
            <a:xfrm rot="10800000">
              <a:off x="247234" y="757598"/>
              <a:ext cx="972098" cy="214953"/>
            </a:xfrm>
            <a:prstGeom prst="leftRight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0" name="TextBox 29"/>
          <p:cNvSpPr txBox="1"/>
          <p:nvPr/>
        </p:nvSpPr>
        <p:spPr>
          <a:xfrm>
            <a:off x="7690962" y="3783956"/>
            <a:ext cx="1664365" cy="369332"/>
          </a:xfrm>
          <a:prstGeom prst="rect">
            <a:avLst/>
          </a:prstGeom>
          <a:solidFill>
            <a:srgbClr val="EDEDED"/>
          </a:solidFill>
          <a:ln>
            <a:solidFill>
              <a:schemeClr val="tx1"/>
            </a:solidFill>
          </a:ln>
        </p:spPr>
        <p:txBody>
          <a:bodyPr wrap="square" rtlCol="0">
            <a:spAutoFit/>
          </a:bodyPr>
          <a:lstStyle/>
          <a:p>
            <a:r>
              <a:rPr lang="fr-FR" b="1" u="sng" dirty="0"/>
              <a:t>Type de gestion</a:t>
            </a:r>
          </a:p>
        </p:txBody>
      </p:sp>
      <p:sp>
        <p:nvSpPr>
          <p:cNvPr id="39" name="TextBox 38"/>
          <p:cNvSpPr txBox="1"/>
          <p:nvPr/>
        </p:nvSpPr>
        <p:spPr>
          <a:xfrm>
            <a:off x="4717712" y="2165873"/>
            <a:ext cx="2359778" cy="369332"/>
          </a:xfrm>
          <a:prstGeom prst="rect">
            <a:avLst/>
          </a:prstGeom>
          <a:solidFill>
            <a:srgbClr val="EDEDED"/>
          </a:solidFill>
          <a:ln>
            <a:solidFill>
              <a:schemeClr val="tx1"/>
            </a:solidFill>
          </a:ln>
        </p:spPr>
        <p:txBody>
          <a:bodyPr wrap="square" rtlCol="0">
            <a:spAutoFit/>
          </a:bodyPr>
          <a:lstStyle/>
          <a:p>
            <a:r>
              <a:rPr lang="fr-FR" b="1" u="sng" dirty="0"/>
              <a:t>Orientations politiques</a:t>
            </a:r>
          </a:p>
        </p:txBody>
      </p:sp>
      <p:sp>
        <p:nvSpPr>
          <p:cNvPr id="40" name="TextBox 39"/>
          <p:cNvSpPr txBox="1"/>
          <p:nvPr/>
        </p:nvSpPr>
        <p:spPr>
          <a:xfrm>
            <a:off x="4569489" y="6174965"/>
            <a:ext cx="2359778" cy="646331"/>
          </a:xfrm>
          <a:prstGeom prst="rect">
            <a:avLst/>
          </a:prstGeom>
          <a:solidFill>
            <a:srgbClr val="EDEDED"/>
          </a:solidFill>
          <a:ln>
            <a:solidFill>
              <a:schemeClr val="tx1"/>
            </a:solidFill>
          </a:ln>
        </p:spPr>
        <p:txBody>
          <a:bodyPr wrap="square" rtlCol="0">
            <a:spAutoFit/>
          </a:bodyPr>
          <a:lstStyle/>
          <a:p>
            <a:pPr algn="ctr"/>
            <a:r>
              <a:rPr lang="fr-FR" b="1" u="sng" dirty="0"/>
              <a:t>Accueil du public et sensibilisation</a:t>
            </a:r>
          </a:p>
        </p:txBody>
      </p:sp>
      <p:sp>
        <p:nvSpPr>
          <p:cNvPr id="41" name="TextBox 40"/>
          <p:cNvSpPr txBox="1"/>
          <p:nvPr/>
        </p:nvSpPr>
        <p:spPr>
          <a:xfrm>
            <a:off x="2194512" y="3660774"/>
            <a:ext cx="1588123" cy="369332"/>
          </a:xfrm>
          <a:prstGeom prst="rect">
            <a:avLst/>
          </a:prstGeom>
          <a:solidFill>
            <a:srgbClr val="EDEDED"/>
          </a:solidFill>
          <a:ln>
            <a:solidFill>
              <a:schemeClr val="tx1"/>
            </a:solidFill>
          </a:ln>
        </p:spPr>
        <p:txBody>
          <a:bodyPr wrap="square" rtlCol="0">
            <a:spAutoFit/>
          </a:bodyPr>
          <a:lstStyle/>
          <a:p>
            <a:pPr algn="ctr"/>
            <a:r>
              <a:rPr lang="fr-FR" b="1" u="sng" dirty="0"/>
              <a:t>Concertation</a:t>
            </a:r>
          </a:p>
        </p:txBody>
      </p:sp>
      <p:sp>
        <p:nvSpPr>
          <p:cNvPr id="42" name="TextBox 41"/>
          <p:cNvSpPr txBox="1"/>
          <p:nvPr/>
        </p:nvSpPr>
        <p:spPr>
          <a:xfrm>
            <a:off x="139038" y="6060441"/>
            <a:ext cx="2359778" cy="646331"/>
          </a:xfrm>
          <a:prstGeom prst="rect">
            <a:avLst/>
          </a:prstGeom>
          <a:solidFill>
            <a:srgbClr val="EDEDED"/>
          </a:solidFill>
          <a:ln>
            <a:solidFill>
              <a:schemeClr val="tx1"/>
            </a:solidFill>
          </a:ln>
        </p:spPr>
        <p:txBody>
          <a:bodyPr wrap="square" rtlCol="0">
            <a:spAutoFit/>
          </a:bodyPr>
          <a:lstStyle/>
          <a:p>
            <a:pPr algn="ctr"/>
            <a:r>
              <a:rPr lang="fr-FR" b="1" u="sng" dirty="0"/>
              <a:t>m² d’espace vert par habitant</a:t>
            </a:r>
          </a:p>
        </p:txBody>
      </p:sp>
      <p:sp>
        <p:nvSpPr>
          <p:cNvPr id="43" name="Left-Right Arrow 42"/>
          <p:cNvSpPr/>
          <p:nvPr/>
        </p:nvSpPr>
        <p:spPr>
          <a:xfrm rot="13106594">
            <a:off x="2946736" y="4477296"/>
            <a:ext cx="1753159" cy="214953"/>
          </a:xfrm>
          <a:prstGeom prst="leftRightArrow">
            <a:avLst>
              <a:gd name="adj1" fmla="val 40139"/>
              <a:gd name="adj2" fmla="val 118895"/>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ZoneTexte 4"/>
          <p:cNvSpPr txBox="1"/>
          <p:nvPr/>
        </p:nvSpPr>
        <p:spPr>
          <a:xfrm rot="16200000">
            <a:off x="-2659352" y="3873509"/>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Rachel Frétigné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(mars 2017)</a:t>
            </a:r>
          </a:p>
        </p:txBody>
      </p:sp>
      <p:sp>
        <p:nvSpPr>
          <p:cNvPr id="49" name="Rectangle 48"/>
          <p:cNvSpPr/>
          <p:nvPr/>
        </p:nvSpPr>
        <p:spPr>
          <a:xfrm>
            <a:off x="1" y="1"/>
            <a:ext cx="2654300" cy="833690"/>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Surface en m² par habitant</a:t>
            </a:r>
          </a:p>
        </p:txBody>
      </p:sp>
      <p:sp>
        <p:nvSpPr>
          <p:cNvPr id="51" name="Rectangle 50"/>
          <p:cNvSpPr/>
          <p:nvPr/>
        </p:nvSpPr>
        <p:spPr>
          <a:xfrm>
            <a:off x="2654302" y="1"/>
            <a:ext cx="2498724" cy="833690"/>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Orientations politiques</a:t>
            </a:r>
          </a:p>
        </p:txBody>
      </p:sp>
      <p:sp>
        <p:nvSpPr>
          <p:cNvPr id="52" name="Rectangle 51"/>
          <p:cNvSpPr/>
          <p:nvPr/>
        </p:nvSpPr>
        <p:spPr>
          <a:xfrm>
            <a:off x="5153027" y="1"/>
            <a:ext cx="1854824" cy="833690"/>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Type de gestion</a:t>
            </a:r>
          </a:p>
        </p:txBody>
      </p:sp>
      <p:sp>
        <p:nvSpPr>
          <p:cNvPr id="53" name="Rectangle 52"/>
          <p:cNvSpPr/>
          <p:nvPr/>
        </p:nvSpPr>
        <p:spPr>
          <a:xfrm>
            <a:off x="7007851" y="0"/>
            <a:ext cx="2562591"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Niveau de concertation</a:t>
            </a:r>
          </a:p>
        </p:txBody>
      </p:sp>
      <p:sp>
        <p:nvSpPr>
          <p:cNvPr id="54" name="Rectangle 53"/>
          <p:cNvSpPr/>
          <p:nvPr/>
        </p:nvSpPr>
        <p:spPr>
          <a:xfrm>
            <a:off x="9570442" y="0"/>
            <a:ext cx="2621558" cy="1013627"/>
          </a:xfrm>
          <a:prstGeom prst="rect">
            <a:avLst/>
          </a:prstGeom>
          <a:solidFill>
            <a:srgbClr val="70AD47"/>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Accueil et sensibilisation du public</a:t>
            </a:r>
          </a:p>
        </p:txBody>
      </p:sp>
      <p:sp>
        <p:nvSpPr>
          <p:cNvPr id="4" name="Freeform: Shape 3"/>
          <p:cNvSpPr/>
          <p:nvPr/>
        </p:nvSpPr>
        <p:spPr>
          <a:xfrm>
            <a:off x="494270" y="4349578"/>
            <a:ext cx="11640065" cy="2496065"/>
          </a:xfrm>
          <a:custGeom>
            <a:avLst/>
            <a:gdLst>
              <a:gd name="connsiteX0" fmla="*/ 0 w 11640065"/>
              <a:gd name="connsiteY0" fmla="*/ 37071 h 2496065"/>
              <a:gd name="connsiteX1" fmla="*/ 11640065 w 11640065"/>
              <a:gd name="connsiteY1" fmla="*/ 0 h 2496065"/>
              <a:gd name="connsiteX2" fmla="*/ 11640065 w 11640065"/>
              <a:gd name="connsiteY2" fmla="*/ 877330 h 2496065"/>
              <a:gd name="connsiteX3" fmla="*/ 8971006 w 11640065"/>
              <a:gd name="connsiteY3" fmla="*/ 877330 h 2496065"/>
              <a:gd name="connsiteX4" fmla="*/ 6524368 w 11640065"/>
              <a:gd name="connsiteY4" fmla="*/ 2496065 h 2496065"/>
              <a:gd name="connsiteX5" fmla="*/ 3904735 w 11640065"/>
              <a:gd name="connsiteY5" fmla="*/ 2483708 h 2496065"/>
              <a:gd name="connsiteX6" fmla="*/ 24714 w 11640065"/>
              <a:gd name="connsiteY6" fmla="*/ 827903 h 2496065"/>
              <a:gd name="connsiteX7" fmla="*/ 0 w 11640065"/>
              <a:gd name="connsiteY7" fmla="*/ 37071 h 249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40065" h="2496065">
                <a:moveTo>
                  <a:pt x="0" y="37071"/>
                </a:moveTo>
                <a:lnTo>
                  <a:pt x="11640065" y="0"/>
                </a:lnTo>
                <a:lnTo>
                  <a:pt x="11640065" y="877330"/>
                </a:lnTo>
                <a:lnTo>
                  <a:pt x="8971006" y="877330"/>
                </a:lnTo>
                <a:lnTo>
                  <a:pt x="6524368" y="2496065"/>
                </a:lnTo>
                <a:lnTo>
                  <a:pt x="3904735" y="2483708"/>
                </a:lnTo>
                <a:lnTo>
                  <a:pt x="24714" y="827903"/>
                </a:lnTo>
                <a:lnTo>
                  <a:pt x="0" y="37071"/>
                </a:lnTo>
                <a:close/>
              </a:path>
            </a:pathLst>
          </a:cu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Left-Right Arrow 2"/>
          <p:cNvSpPr/>
          <p:nvPr/>
        </p:nvSpPr>
        <p:spPr>
          <a:xfrm rot="19001405">
            <a:off x="2300818" y="2568014"/>
            <a:ext cx="2983751" cy="203791"/>
          </a:xfrm>
          <a:prstGeom prst="leftRightArrow">
            <a:avLst>
              <a:gd name="adj1" fmla="val 50000"/>
              <a:gd name="adj2" fmla="val 112037"/>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TextBox 44"/>
          <p:cNvSpPr txBox="1"/>
          <p:nvPr/>
        </p:nvSpPr>
        <p:spPr>
          <a:xfrm>
            <a:off x="11098022" y="6538934"/>
            <a:ext cx="328936" cy="261610"/>
          </a:xfrm>
          <a:prstGeom prst="rect">
            <a:avLst/>
          </a:prstGeom>
          <a:noFill/>
        </p:spPr>
        <p:txBody>
          <a:bodyPr wrap="none" rtlCol="0">
            <a:spAutoFit/>
          </a:bodyPr>
          <a:lstStyle/>
          <a:p>
            <a:r>
              <a:rPr lang="fr-FR" sz="1100" dirty="0">
                <a:solidFill>
                  <a:schemeClr val="bg1">
                    <a:lumMod val="50000"/>
                  </a:schemeClr>
                </a:solidFill>
              </a:rPr>
              <a:t>18</a:t>
            </a:r>
          </a:p>
        </p:txBody>
      </p:sp>
    </p:spTree>
    <p:extLst>
      <p:ext uri="{BB962C8B-B14F-4D97-AF65-F5344CB8AC3E}">
        <p14:creationId xmlns:p14="http://schemas.microsoft.com/office/powerpoint/2010/main" val="450819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Left Arrow 18"/>
          <p:cNvSpPr/>
          <p:nvPr/>
        </p:nvSpPr>
        <p:spPr>
          <a:xfrm rot="19994562">
            <a:off x="5037223" y="4661577"/>
            <a:ext cx="5381266" cy="221486"/>
          </a:xfrm>
          <a:prstGeom prst="leftArrow">
            <a:avLst>
              <a:gd name="adj1" fmla="val 50000"/>
              <a:gd name="adj2" fmla="val 15305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TextBox 21"/>
          <p:cNvSpPr txBox="1"/>
          <p:nvPr/>
        </p:nvSpPr>
        <p:spPr>
          <a:xfrm>
            <a:off x="4622671" y="2931024"/>
            <a:ext cx="2415533" cy="462189"/>
          </a:xfrm>
          <a:prstGeom prst="rect">
            <a:avLst/>
          </a:prstGeom>
          <a:noFill/>
        </p:spPr>
        <p:txBody>
          <a:bodyPr wrap="none" rtlCol="0">
            <a:spAutoFit/>
          </a:bodyPr>
          <a:lstStyle/>
          <a:p>
            <a:pPr algn="ctr"/>
            <a:r>
              <a:rPr lang="fr-FR" sz="2000" dirty="0">
                <a:solidFill>
                  <a:schemeClr val="bg1"/>
                </a:solidFill>
              </a:rPr>
              <a:t>Dirigeants du service </a:t>
            </a:r>
          </a:p>
          <a:p>
            <a:pPr algn="ctr"/>
            <a:r>
              <a:rPr lang="fr-FR" sz="2000" dirty="0">
                <a:solidFill>
                  <a:schemeClr val="bg1"/>
                </a:solidFill>
              </a:rPr>
              <a:t>des espaces verts</a:t>
            </a:r>
          </a:p>
        </p:txBody>
      </p:sp>
      <p:grpSp>
        <p:nvGrpSpPr>
          <p:cNvPr id="5" name="Group 4"/>
          <p:cNvGrpSpPr/>
          <p:nvPr/>
        </p:nvGrpSpPr>
        <p:grpSpPr>
          <a:xfrm>
            <a:off x="454630" y="2988848"/>
            <a:ext cx="1862355" cy="680827"/>
            <a:chOff x="1098188" y="4131804"/>
            <a:chExt cx="1862355" cy="494974"/>
          </a:xfrm>
        </p:grpSpPr>
        <p:sp>
          <p:nvSpPr>
            <p:cNvPr id="13" name="Rounded Rectangle 12"/>
            <p:cNvSpPr/>
            <p:nvPr/>
          </p:nvSpPr>
          <p:spPr>
            <a:xfrm>
              <a:off x="1098188" y="4131804"/>
              <a:ext cx="1862355" cy="494974"/>
            </a:xfrm>
            <a:prstGeom prst="roundRec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u="sng" dirty="0"/>
            </a:p>
          </p:txBody>
        </p:sp>
        <p:sp>
          <p:nvSpPr>
            <p:cNvPr id="24" name="TextBox 23"/>
            <p:cNvSpPr txBox="1"/>
            <p:nvPr/>
          </p:nvSpPr>
          <p:spPr>
            <a:xfrm>
              <a:off x="1434843" y="4226668"/>
              <a:ext cx="1189044" cy="400110"/>
            </a:xfrm>
            <a:prstGeom prst="rect">
              <a:avLst/>
            </a:prstGeom>
            <a:noFill/>
            <a:ln>
              <a:noFill/>
            </a:ln>
          </p:spPr>
          <p:txBody>
            <a:bodyPr wrap="none" rtlCol="0">
              <a:spAutoFit/>
            </a:bodyPr>
            <a:lstStyle/>
            <a:p>
              <a:pPr algn="ctr"/>
              <a:r>
                <a:rPr lang="fr-FR" sz="2000" dirty="0">
                  <a:solidFill>
                    <a:schemeClr val="bg1"/>
                  </a:solidFill>
                </a:rPr>
                <a:t>Habitants</a:t>
              </a:r>
            </a:p>
          </p:txBody>
        </p:sp>
      </p:grpSp>
      <p:sp>
        <p:nvSpPr>
          <p:cNvPr id="12" name="Rounded Rectangle 11"/>
          <p:cNvSpPr/>
          <p:nvPr/>
        </p:nvSpPr>
        <p:spPr>
          <a:xfrm>
            <a:off x="4415920" y="3236336"/>
            <a:ext cx="2562225" cy="731449"/>
          </a:xfrm>
          <a:prstGeom prst="round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Associations</a:t>
            </a:r>
          </a:p>
        </p:txBody>
      </p:sp>
      <p:sp>
        <p:nvSpPr>
          <p:cNvPr id="50" name="ZoneTexte 4"/>
          <p:cNvSpPr txBox="1"/>
          <p:nvPr/>
        </p:nvSpPr>
        <p:spPr>
          <a:xfrm rot="16200000">
            <a:off x="-2659352" y="3873509"/>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Rachel Frétigné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(mars 2017)</a:t>
            </a:r>
          </a:p>
        </p:txBody>
      </p:sp>
      <p:sp>
        <p:nvSpPr>
          <p:cNvPr id="49" name="Rectangle 48"/>
          <p:cNvSpPr/>
          <p:nvPr/>
        </p:nvSpPr>
        <p:spPr>
          <a:xfrm>
            <a:off x="1" y="1"/>
            <a:ext cx="2654300" cy="833690"/>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Surface en m² par habitant</a:t>
            </a:r>
          </a:p>
        </p:txBody>
      </p:sp>
      <p:sp>
        <p:nvSpPr>
          <p:cNvPr id="51" name="Rectangle 50"/>
          <p:cNvSpPr/>
          <p:nvPr/>
        </p:nvSpPr>
        <p:spPr>
          <a:xfrm>
            <a:off x="2654302" y="1"/>
            <a:ext cx="2498724" cy="833690"/>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Orientations politiques</a:t>
            </a:r>
          </a:p>
        </p:txBody>
      </p:sp>
      <p:sp>
        <p:nvSpPr>
          <p:cNvPr id="10" name="Rounded Rectangle 9"/>
          <p:cNvSpPr/>
          <p:nvPr/>
        </p:nvSpPr>
        <p:spPr>
          <a:xfrm>
            <a:off x="9563891" y="2920237"/>
            <a:ext cx="2413000" cy="731449"/>
          </a:xfrm>
          <a:prstGeom prst="roundRect">
            <a:avLst/>
          </a:prstGeom>
          <a:solidFill>
            <a:schemeClr val="accent6">
              <a:lumMod val="7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t>Techniciens / jardiniers</a:t>
            </a:r>
          </a:p>
        </p:txBody>
      </p:sp>
      <p:sp>
        <p:nvSpPr>
          <p:cNvPr id="52" name="Rectangle 51"/>
          <p:cNvSpPr/>
          <p:nvPr/>
        </p:nvSpPr>
        <p:spPr>
          <a:xfrm>
            <a:off x="5153027" y="1"/>
            <a:ext cx="1854824" cy="833690"/>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Type de gestion</a:t>
            </a:r>
          </a:p>
        </p:txBody>
      </p:sp>
      <p:sp>
        <p:nvSpPr>
          <p:cNvPr id="53" name="Rectangle 52"/>
          <p:cNvSpPr/>
          <p:nvPr/>
        </p:nvSpPr>
        <p:spPr>
          <a:xfrm>
            <a:off x="7007851" y="0"/>
            <a:ext cx="2562591" cy="833691"/>
          </a:xfrm>
          <a:prstGeom prst="rect">
            <a:avLst/>
          </a:prstGeom>
          <a:solidFill>
            <a:srgbClr val="C5E0B4"/>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Niveau de concertation</a:t>
            </a:r>
          </a:p>
        </p:txBody>
      </p:sp>
      <p:sp>
        <p:nvSpPr>
          <p:cNvPr id="54" name="Rectangle 53"/>
          <p:cNvSpPr/>
          <p:nvPr/>
        </p:nvSpPr>
        <p:spPr>
          <a:xfrm>
            <a:off x="9570442" y="0"/>
            <a:ext cx="2621558" cy="1013627"/>
          </a:xfrm>
          <a:prstGeom prst="rect">
            <a:avLst/>
          </a:prstGeom>
          <a:solidFill>
            <a:srgbClr val="70AD47"/>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Accueil et sensibilisation du public</a:t>
            </a:r>
          </a:p>
        </p:txBody>
      </p:sp>
      <p:sp>
        <p:nvSpPr>
          <p:cNvPr id="47" name="Left Arrow 16"/>
          <p:cNvSpPr/>
          <p:nvPr/>
        </p:nvSpPr>
        <p:spPr>
          <a:xfrm>
            <a:off x="2267687" y="3537405"/>
            <a:ext cx="2148233" cy="225630"/>
          </a:xfrm>
          <a:prstGeom prst="leftArrow">
            <a:avLst>
              <a:gd name="adj1" fmla="val 50000"/>
              <a:gd name="adj2" fmla="val 1325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1">
                  <a:lumMod val="75000"/>
                </a:schemeClr>
              </a:solidFill>
            </a:endParaRPr>
          </a:p>
        </p:txBody>
      </p:sp>
      <p:sp>
        <p:nvSpPr>
          <p:cNvPr id="48" name="TextBox 47"/>
          <p:cNvSpPr txBox="1"/>
          <p:nvPr/>
        </p:nvSpPr>
        <p:spPr>
          <a:xfrm>
            <a:off x="2654301" y="3717673"/>
            <a:ext cx="1761619" cy="1200329"/>
          </a:xfrm>
          <a:prstGeom prst="rect">
            <a:avLst/>
          </a:prstGeom>
          <a:solidFill>
            <a:schemeClr val="bg1">
              <a:lumMod val="95000"/>
            </a:schemeClr>
          </a:solidFill>
          <a:ln w="28575">
            <a:solidFill>
              <a:schemeClr val="tx1"/>
            </a:solidFill>
          </a:ln>
        </p:spPr>
        <p:txBody>
          <a:bodyPr wrap="square" rtlCol="0">
            <a:spAutoFit/>
          </a:bodyPr>
          <a:lstStyle/>
          <a:p>
            <a:r>
              <a:rPr lang="fr-FR" dirty="0">
                <a:solidFill>
                  <a:schemeClr val="accent6">
                    <a:lumMod val="75000"/>
                  </a:schemeClr>
                </a:solidFill>
              </a:rPr>
              <a:t>Promeuvent </a:t>
            </a:r>
          </a:p>
          <a:p>
            <a:pPr marL="285750" indent="-285750">
              <a:buFont typeface="Arial" panose="020B0604020202020204" pitchFamily="34" charset="0"/>
              <a:buChar char="•"/>
            </a:pPr>
            <a:r>
              <a:rPr lang="fr-FR" dirty="0"/>
              <a:t>Voyage à Nantes</a:t>
            </a:r>
          </a:p>
          <a:p>
            <a:pPr marL="285750" indent="-285750">
              <a:buFont typeface="Arial" panose="020B0604020202020204" pitchFamily="34" charset="0"/>
              <a:buChar char="•"/>
            </a:pPr>
            <a:r>
              <a:rPr lang="fr-FR" dirty="0"/>
              <a:t>Evénements</a:t>
            </a:r>
          </a:p>
        </p:txBody>
      </p:sp>
      <p:sp>
        <p:nvSpPr>
          <p:cNvPr id="55" name="Left Arrow 17"/>
          <p:cNvSpPr/>
          <p:nvPr/>
        </p:nvSpPr>
        <p:spPr>
          <a:xfrm>
            <a:off x="2260509" y="3262036"/>
            <a:ext cx="2155411" cy="205135"/>
          </a:xfrm>
          <a:prstGeom prst="leftArrow">
            <a:avLst>
              <a:gd name="adj1" fmla="val 50000"/>
              <a:gd name="adj2" fmla="val 1275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TextBox 55"/>
          <p:cNvSpPr txBox="1"/>
          <p:nvPr/>
        </p:nvSpPr>
        <p:spPr>
          <a:xfrm>
            <a:off x="2679788" y="2371114"/>
            <a:ext cx="1648354" cy="923330"/>
          </a:xfrm>
          <a:prstGeom prst="rect">
            <a:avLst/>
          </a:prstGeom>
          <a:solidFill>
            <a:schemeClr val="bg1">
              <a:lumMod val="95000"/>
            </a:schemeClr>
          </a:solidFill>
          <a:ln w="19050">
            <a:solidFill>
              <a:schemeClr val="tx1"/>
            </a:solidFill>
          </a:ln>
        </p:spPr>
        <p:txBody>
          <a:bodyPr wrap="square" rtlCol="0">
            <a:spAutoFit/>
          </a:bodyPr>
          <a:lstStyle/>
          <a:p>
            <a:r>
              <a:rPr lang="fr-FR" dirty="0">
                <a:solidFill>
                  <a:srgbClr val="FF0000"/>
                </a:solidFill>
              </a:rPr>
              <a:t>Organisent </a:t>
            </a:r>
          </a:p>
          <a:p>
            <a:pPr marL="285750" indent="-285750">
              <a:buFont typeface="Arial" panose="020B0604020202020204" pitchFamily="34" charset="0"/>
              <a:buChar char="•"/>
            </a:pPr>
            <a:r>
              <a:rPr lang="fr-FR" dirty="0"/>
              <a:t>Expositions</a:t>
            </a:r>
          </a:p>
          <a:p>
            <a:pPr marL="285750" indent="-285750">
              <a:buFont typeface="Arial" panose="020B0604020202020204" pitchFamily="34" charset="0"/>
              <a:buChar char="•"/>
            </a:pPr>
            <a:r>
              <a:rPr lang="fr-FR" dirty="0"/>
              <a:t>Concerts</a:t>
            </a:r>
          </a:p>
        </p:txBody>
      </p:sp>
      <p:sp>
        <p:nvSpPr>
          <p:cNvPr id="58" name="TextBox 57"/>
          <p:cNvSpPr txBox="1"/>
          <p:nvPr/>
        </p:nvSpPr>
        <p:spPr>
          <a:xfrm>
            <a:off x="4263052" y="5310435"/>
            <a:ext cx="1673728" cy="1200329"/>
          </a:xfrm>
          <a:prstGeom prst="rect">
            <a:avLst/>
          </a:prstGeom>
          <a:solidFill>
            <a:schemeClr val="bg1">
              <a:lumMod val="95000"/>
            </a:schemeClr>
          </a:solidFill>
          <a:ln w="28575">
            <a:solidFill>
              <a:schemeClr val="tx1"/>
            </a:solidFill>
          </a:ln>
        </p:spPr>
        <p:txBody>
          <a:bodyPr wrap="none" rtlCol="0">
            <a:spAutoFit/>
          </a:bodyPr>
          <a:lstStyle/>
          <a:p>
            <a:r>
              <a:rPr lang="fr-FR" dirty="0">
                <a:solidFill>
                  <a:srgbClr val="FF0000"/>
                </a:solidFill>
              </a:rPr>
              <a:t>Sensibilisent </a:t>
            </a:r>
          </a:p>
          <a:p>
            <a:pPr marL="285750" indent="-285750">
              <a:buFont typeface="Arial" panose="020B0604020202020204" pitchFamily="34" charset="0"/>
              <a:buChar char="•"/>
            </a:pPr>
            <a:r>
              <a:rPr lang="fr-FR" dirty="0"/>
              <a:t>Evénements </a:t>
            </a:r>
          </a:p>
          <a:p>
            <a:pPr marL="285750" indent="-285750">
              <a:buFont typeface="Arial" panose="020B0604020202020204" pitchFamily="34" charset="0"/>
              <a:buChar char="•"/>
            </a:pPr>
            <a:r>
              <a:rPr lang="fr-FR" dirty="0"/>
              <a:t>Ateliers</a:t>
            </a:r>
          </a:p>
          <a:p>
            <a:endParaRPr lang="fr-FR" dirty="0"/>
          </a:p>
        </p:txBody>
      </p:sp>
      <p:sp>
        <p:nvSpPr>
          <p:cNvPr id="4" name="Arrow: Bent 3"/>
          <p:cNvSpPr/>
          <p:nvPr/>
        </p:nvSpPr>
        <p:spPr>
          <a:xfrm rot="16200000">
            <a:off x="1513890" y="3169042"/>
            <a:ext cx="2225840" cy="3227105"/>
          </a:xfrm>
          <a:prstGeom prst="bentArrow">
            <a:avLst>
              <a:gd name="adj1" fmla="val 7235"/>
              <a:gd name="adj2" fmla="val 9179"/>
              <a:gd name="adj3" fmla="val 12232"/>
              <a:gd name="adj4" fmla="val 4375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59" name="Group 58"/>
          <p:cNvGrpSpPr/>
          <p:nvPr/>
        </p:nvGrpSpPr>
        <p:grpSpPr>
          <a:xfrm>
            <a:off x="8909393" y="4801058"/>
            <a:ext cx="3172239" cy="1514475"/>
            <a:chOff x="452230" y="297934"/>
            <a:chExt cx="3172239" cy="1514475"/>
          </a:xfrm>
        </p:grpSpPr>
        <p:sp>
          <p:nvSpPr>
            <p:cNvPr id="60" name="Left Arrow 22"/>
            <p:cNvSpPr/>
            <p:nvPr/>
          </p:nvSpPr>
          <p:spPr>
            <a:xfrm rot="10800000">
              <a:off x="701896" y="959922"/>
              <a:ext cx="950692" cy="190500"/>
            </a:xfrm>
            <a:prstGeom prst="leftArrow">
              <a:avLst>
                <a:gd name="adj1" fmla="val 50000"/>
                <a:gd name="adj2" fmla="val 1275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1" name="Left Arrow 23"/>
            <p:cNvSpPr/>
            <p:nvPr/>
          </p:nvSpPr>
          <p:spPr>
            <a:xfrm rot="10800000">
              <a:off x="701894" y="1363047"/>
              <a:ext cx="950693" cy="190500"/>
            </a:xfrm>
            <a:prstGeom prst="leftArrow">
              <a:avLst>
                <a:gd name="adj1" fmla="val 50000"/>
                <a:gd name="adj2" fmla="val 13125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TextBox 61"/>
            <p:cNvSpPr txBox="1"/>
            <p:nvPr/>
          </p:nvSpPr>
          <p:spPr>
            <a:xfrm>
              <a:off x="1930189" y="870506"/>
              <a:ext cx="843693" cy="369332"/>
            </a:xfrm>
            <a:prstGeom prst="rect">
              <a:avLst/>
            </a:prstGeom>
            <a:noFill/>
          </p:spPr>
          <p:txBody>
            <a:bodyPr wrap="none" rtlCol="0">
              <a:spAutoFit/>
            </a:bodyPr>
            <a:lstStyle/>
            <a:p>
              <a:r>
                <a:rPr lang="fr-FR" dirty="0"/>
                <a:t>Nantes</a:t>
              </a:r>
            </a:p>
          </p:txBody>
        </p:sp>
        <p:sp>
          <p:nvSpPr>
            <p:cNvPr id="63" name="TextBox 62"/>
            <p:cNvSpPr txBox="1"/>
            <p:nvPr/>
          </p:nvSpPr>
          <p:spPr>
            <a:xfrm>
              <a:off x="1930189" y="1273631"/>
              <a:ext cx="1641924" cy="369332"/>
            </a:xfrm>
            <a:prstGeom prst="rect">
              <a:avLst/>
            </a:prstGeom>
            <a:noFill/>
          </p:spPr>
          <p:txBody>
            <a:bodyPr wrap="none" rtlCol="0">
              <a:spAutoFit/>
            </a:bodyPr>
            <a:lstStyle/>
            <a:p>
              <a:r>
                <a:rPr lang="fr-FR" dirty="0"/>
                <a:t>Tours et Nantes</a:t>
              </a:r>
            </a:p>
          </p:txBody>
        </p:sp>
        <p:sp>
          <p:nvSpPr>
            <p:cNvPr id="64" name="Rectangle 63"/>
            <p:cNvSpPr/>
            <p:nvPr/>
          </p:nvSpPr>
          <p:spPr>
            <a:xfrm>
              <a:off x="452230" y="297934"/>
              <a:ext cx="3172239" cy="1514475"/>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TextBox 64"/>
            <p:cNvSpPr txBox="1"/>
            <p:nvPr/>
          </p:nvSpPr>
          <p:spPr>
            <a:xfrm>
              <a:off x="630721" y="356601"/>
              <a:ext cx="1407629" cy="461665"/>
            </a:xfrm>
            <a:prstGeom prst="rect">
              <a:avLst/>
            </a:prstGeom>
            <a:noFill/>
          </p:spPr>
          <p:txBody>
            <a:bodyPr wrap="none" rtlCol="0">
              <a:spAutoFit/>
            </a:bodyPr>
            <a:lstStyle/>
            <a:p>
              <a:r>
                <a:rPr lang="fr-FR" sz="2400" b="1" u="sng" dirty="0"/>
                <a:t>Légende :</a:t>
              </a:r>
            </a:p>
          </p:txBody>
        </p:sp>
      </p:grpSp>
      <p:sp>
        <p:nvSpPr>
          <p:cNvPr id="28" name="TextBox 27"/>
          <p:cNvSpPr txBox="1"/>
          <p:nvPr/>
        </p:nvSpPr>
        <p:spPr>
          <a:xfrm>
            <a:off x="11098022" y="6538934"/>
            <a:ext cx="328936" cy="261610"/>
          </a:xfrm>
          <a:prstGeom prst="rect">
            <a:avLst/>
          </a:prstGeom>
          <a:noFill/>
        </p:spPr>
        <p:txBody>
          <a:bodyPr wrap="none" rtlCol="0">
            <a:spAutoFit/>
          </a:bodyPr>
          <a:lstStyle/>
          <a:p>
            <a:r>
              <a:rPr lang="fr-FR" sz="1100" dirty="0">
                <a:solidFill>
                  <a:schemeClr val="bg1">
                    <a:lumMod val="50000"/>
                  </a:schemeClr>
                </a:solidFill>
              </a:rPr>
              <a:t>19</a:t>
            </a:r>
          </a:p>
        </p:txBody>
      </p:sp>
    </p:spTree>
    <p:extLst>
      <p:ext uri="{BB962C8B-B14F-4D97-AF65-F5344CB8AC3E}">
        <p14:creationId xmlns:p14="http://schemas.microsoft.com/office/powerpoint/2010/main" val="3193540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Résultat de recherche d'images pour &quot;label european green capital&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3339" y="91440"/>
            <a:ext cx="3817620" cy="444752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749040" y="2622126"/>
            <a:ext cx="1672046" cy="1107996"/>
          </a:xfrm>
          <a:prstGeom prst="rect">
            <a:avLst/>
          </a:prstGeom>
          <a:noFill/>
        </p:spPr>
        <p:txBody>
          <a:bodyPr wrap="square" rtlCol="0">
            <a:spAutoFit/>
          </a:bodyPr>
          <a:lstStyle/>
          <a:p>
            <a:r>
              <a:rPr lang="fr-FR" sz="6600" dirty="0">
                <a:solidFill>
                  <a:srgbClr val="FF0000"/>
                </a:solidFill>
              </a:rPr>
              <a:t>?</a:t>
            </a:r>
          </a:p>
        </p:txBody>
      </p:sp>
      <p:sp>
        <p:nvSpPr>
          <p:cNvPr id="9" name="Oval 8"/>
          <p:cNvSpPr/>
          <p:nvPr/>
        </p:nvSpPr>
        <p:spPr>
          <a:xfrm>
            <a:off x="4101738" y="3176124"/>
            <a:ext cx="1515291" cy="6400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TextBox 12"/>
          <p:cNvSpPr txBox="1"/>
          <p:nvPr/>
        </p:nvSpPr>
        <p:spPr>
          <a:xfrm>
            <a:off x="8813370" y="83777"/>
            <a:ext cx="3223647" cy="800219"/>
          </a:xfrm>
          <a:prstGeom prst="rect">
            <a:avLst/>
          </a:prstGeom>
          <a:solidFill>
            <a:schemeClr val="bg1"/>
          </a:solidFill>
        </p:spPr>
        <p:txBody>
          <a:bodyPr wrap="square" rtlCol="0" anchor="b">
            <a:spAutoFit/>
          </a:bodyPr>
          <a:lstStyle/>
          <a:p>
            <a:pPr algn="r"/>
            <a:r>
              <a:rPr lang="fr-FR" sz="2800" dirty="0">
                <a:solidFill>
                  <a:schemeClr val="accent6">
                    <a:lumMod val="75000"/>
                  </a:schemeClr>
                </a:solidFill>
                <a:latin typeface="Agency FB" panose="020B0503020202020204" pitchFamily="34" charset="0"/>
              </a:rPr>
              <a:t>I</a:t>
            </a:r>
            <a:r>
              <a:rPr lang="fr-FR" sz="2800" dirty="0">
                <a:latin typeface="Agency FB" panose="020B0503020202020204" pitchFamily="34" charset="0"/>
              </a:rPr>
              <a:t>ntroduction </a:t>
            </a:r>
          </a:p>
          <a:p>
            <a:pPr algn="r"/>
            <a:endParaRPr lang="fr-FR" i="1" dirty="0"/>
          </a:p>
        </p:txBody>
      </p:sp>
      <p:grpSp>
        <p:nvGrpSpPr>
          <p:cNvPr id="10" name="Groupe 21"/>
          <p:cNvGrpSpPr/>
          <p:nvPr/>
        </p:nvGrpSpPr>
        <p:grpSpPr>
          <a:xfrm rot="10800000">
            <a:off x="8803943" y="360730"/>
            <a:ext cx="5377218" cy="762000"/>
            <a:chOff x="0" y="0"/>
            <a:chExt cx="1819275" cy="762000"/>
          </a:xfrm>
        </p:grpSpPr>
        <p:cxnSp>
          <p:nvCxnSpPr>
            <p:cNvPr id="11" name="Connecteur droit 22"/>
            <p:cNvCxnSpPr/>
            <p:nvPr/>
          </p:nvCxnSpPr>
          <p:spPr>
            <a:xfrm>
              <a:off x="0" y="400050"/>
              <a:ext cx="1819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necteur droit 23"/>
            <p:cNvCxnSpPr/>
            <p:nvPr/>
          </p:nvCxnSpPr>
          <p:spPr>
            <a:xfrm>
              <a:off x="1571625" y="0"/>
              <a:ext cx="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Title 1"/>
          <p:cNvSpPr>
            <a:spLocks noGrp="1"/>
          </p:cNvSpPr>
          <p:nvPr>
            <p:ph type="title"/>
          </p:nvPr>
        </p:nvSpPr>
        <p:spPr>
          <a:xfrm>
            <a:off x="803365" y="4935245"/>
            <a:ext cx="10515600" cy="1325563"/>
          </a:xfrm>
        </p:spPr>
        <p:txBody>
          <a:bodyPr>
            <a:noAutofit/>
          </a:bodyPr>
          <a:lstStyle/>
          <a:p>
            <a:pPr algn="ctr"/>
            <a:r>
              <a:rPr lang="fr-FR" sz="2800" dirty="0"/>
              <a:t>Nantes, élue capitale verte européenne en 2013, est-elle pour autant un exemple à suivre en matière de gestion et de création des parcs urbains ? </a:t>
            </a:r>
          </a:p>
        </p:txBody>
      </p:sp>
      <p:sp>
        <p:nvSpPr>
          <p:cNvPr id="15" name="ZoneTexte 4"/>
          <p:cNvSpPr txBox="1"/>
          <p:nvPr/>
        </p:nvSpPr>
        <p:spPr>
          <a:xfrm rot="16200000">
            <a:off x="-2673164" y="3174696"/>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Source image : www.nantes-capitaleverte.fr/ </a:t>
            </a:r>
          </a:p>
        </p:txBody>
      </p:sp>
      <p:sp>
        <p:nvSpPr>
          <p:cNvPr id="16" name="ZoneTexte 4"/>
          <p:cNvSpPr txBox="1"/>
          <p:nvPr/>
        </p:nvSpPr>
        <p:spPr>
          <a:xfrm>
            <a:off x="2923149" y="6303837"/>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Rachel Frétigné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(février 2017)</a:t>
            </a:r>
          </a:p>
        </p:txBody>
      </p:sp>
      <p:sp>
        <p:nvSpPr>
          <p:cNvPr id="4" name="Slide Number Placeholder 3"/>
          <p:cNvSpPr>
            <a:spLocks noGrp="1"/>
          </p:cNvSpPr>
          <p:nvPr>
            <p:ph type="sldNum" sz="quarter" idx="12"/>
          </p:nvPr>
        </p:nvSpPr>
        <p:spPr/>
        <p:txBody>
          <a:bodyPr/>
          <a:lstStyle/>
          <a:p>
            <a:fld id="{7A4A17F1-0FE8-462F-A1DF-6066B6E5B413}" type="slidenum">
              <a:rPr lang="fr-FR" smtClean="0"/>
              <a:t>2</a:t>
            </a:fld>
            <a:endParaRPr lang="fr-FR"/>
          </a:p>
        </p:txBody>
      </p:sp>
    </p:spTree>
    <p:extLst>
      <p:ext uri="{BB962C8B-B14F-4D97-AF65-F5344CB8AC3E}">
        <p14:creationId xmlns:p14="http://schemas.microsoft.com/office/powerpoint/2010/main" val="2666823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625073" y="883996"/>
            <a:ext cx="10707103" cy="5146537"/>
            <a:chOff x="568512" y="1341267"/>
            <a:chExt cx="10707103" cy="5146537"/>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8512" y="2278507"/>
              <a:ext cx="4236729" cy="4209297"/>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8886" y="2278507"/>
              <a:ext cx="4236729" cy="4209297"/>
            </a:xfrm>
            <a:prstGeom prst="rect">
              <a:avLst/>
            </a:prstGeom>
          </p:spPr>
        </p:pic>
        <p:sp>
          <p:nvSpPr>
            <p:cNvPr id="8" name="TextBox 7"/>
            <p:cNvSpPr txBox="1"/>
            <p:nvPr/>
          </p:nvSpPr>
          <p:spPr>
            <a:xfrm>
              <a:off x="1799069" y="1341267"/>
              <a:ext cx="1775614" cy="584775"/>
            </a:xfrm>
            <a:prstGeom prst="rect">
              <a:avLst/>
            </a:prstGeom>
            <a:noFill/>
          </p:spPr>
          <p:txBody>
            <a:bodyPr wrap="none" rtlCol="0">
              <a:spAutoFit/>
            </a:bodyPr>
            <a:lstStyle/>
            <a:p>
              <a:r>
                <a:rPr lang="fr-FR" sz="3200" b="1" u="sng" dirty="0"/>
                <a:t>NANTES :</a:t>
              </a:r>
            </a:p>
          </p:txBody>
        </p:sp>
        <p:sp>
          <p:nvSpPr>
            <p:cNvPr id="9" name="TextBox 8"/>
            <p:cNvSpPr txBox="1"/>
            <p:nvPr/>
          </p:nvSpPr>
          <p:spPr>
            <a:xfrm>
              <a:off x="8382358" y="1341268"/>
              <a:ext cx="1549783" cy="584775"/>
            </a:xfrm>
            <a:prstGeom prst="rect">
              <a:avLst/>
            </a:prstGeom>
            <a:noFill/>
          </p:spPr>
          <p:txBody>
            <a:bodyPr wrap="none" rtlCol="0">
              <a:spAutoFit/>
            </a:bodyPr>
            <a:lstStyle/>
            <a:p>
              <a:r>
                <a:rPr lang="fr-FR" sz="3200" b="1" u="sng" dirty="0"/>
                <a:t>TOURS :</a:t>
              </a:r>
            </a:p>
          </p:txBody>
        </p:sp>
      </p:grpSp>
      <p:sp>
        <p:nvSpPr>
          <p:cNvPr id="6" name="TextBox 5"/>
          <p:cNvSpPr txBox="1"/>
          <p:nvPr/>
        </p:nvSpPr>
        <p:spPr>
          <a:xfrm>
            <a:off x="8724470" y="75344"/>
            <a:ext cx="3223647" cy="1046440"/>
          </a:xfrm>
          <a:prstGeom prst="rect">
            <a:avLst/>
          </a:prstGeom>
          <a:noFill/>
        </p:spPr>
        <p:txBody>
          <a:bodyPr wrap="square" rtlCol="0" anchor="b">
            <a:spAutoFit/>
          </a:bodyPr>
          <a:lstStyle/>
          <a:p>
            <a:pPr algn="r"/>
            <a:r>
              <a:rPr lang="fr-FR" sz="4400" dirty="0">
                <a:solidFill>
                  <a:schemeClr val="accent6">
                    <a:lumMod val="75000"/>
                  </a:schemeClr>
                </a:solidFill>
                <a:latin typeface="Agency FB" panose="020B0503020202020204" pitchFamily="34" charset="0"/>
              </a:rPr>
              <a:t>C</a:t>
            </a:r>
            <a:r>
              <a:rPr lang="fr-FR" sz="4400" dirty="0">
                <a:latin typeface="Agency FB" panose="020B0503020202020204" pitchFamily="34" charset="0"/>
              </a:rPr>
              <a:t>onclusion</a:t>
            </a:r>
          </a:p>
          <a:p>
            <a:pPr algn="r"/>
            <a:endParaRPr lang="fr-FR" i="1" dirty="0"/>
          </a:p>
        </p:txBody>
      </p:sp>
      <p:sp>
        <p:nvSpPr>
          <p:cNvPr id="10" name="ZoneTexte 4"/>
          <p:cNvSpPr txBox="1"/>
          <p:nvPr/>
        </p:nvSpPr>
        <p:spPr>
          <a:xfrm rot="16200000">
            <a:off x="-2621494" y="3956119"/>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Adobe Illustrator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(mars 2017)</a:t>
            </a:r>
          </a:p>
        </p:txBody>
      </p:sp>
      <p:sp>
        <p:nvSpPr>
          <p:cNvPr id="3" name="Slide Number Placeholder 2"/>
          <p:cNvSpPr>
            <a:spLocks noGrp="1"/>
          </p:cNvSpPr>
          <p:nvPr>
            <p:ph type="sldNum" sz="quarter" idx="12"/>
          </p:nvPr>
        </p:nvSpPr>
        <p:spPr/>
        <p:txBody>
          <a:bodyPr/>
          <a:lstStyle/>
          <a:p>
            <a:fld id="{7A4A17F1-0FE8-462F-A1DF-6066B6E5B413}" type="slidenum">
              <a:rPr lang="fr-FR" smtClean="0"/>
              <a:t>20</a:t>
            </a:fld>
            <a:endParaRPr lang="fr-FR"/>
          </a:p>
        </p:txBody>
      </p:sp>
    </p:spTree>
    <p:extLst>
      <p:ext uri="{BB962C8B-B14F-4D97-AF65-F5344CB8AC3E}">
        <p14:creationId xmlns:p14="http://schemas.microsoft.com/office/powerpoint/2010/main" val="3740172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7939649" y="6434076"/>
            <a:ext cx="4056845"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Tuteur : Christophe Demazière</a:t>
            </a:r>
          </a:p>
        </p:txBody>
      </p:sp>
      <p:sp>
        <p:nvSpPr>
          <p:cNvPr id="5" name="ZoneTexte 4"/>
          <p:cNvSpPr txBox="1"/>
          <p:nvPr/>
        </p:nvSpPr>
        <p:spPr>
          <a:xfrm>
            <a:off x="7939649" y="6132984"/>
            <a:ext cx="4056845"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Rachel Frétigné – Brice Mazallon</a:t>
            </a:r>
          </a:p>
        </p:txBody>
      </p:sp>
      <p:grpSp>
        <p:nvGrpSpPr>
          <p:cNvPr id="10" name="Groupe 9"/>
          <p:cNvGrpSpPr/>
          <p:nvPr/>
        </p:nvGrpSpPr>
        <p:grpSpPr>
          <a:xfrm>
            <a:off x="10232672" y="4540757"/>
            <a:ext cx="1819275" cy="762000"/>
            <a:chOff x="0" y="0"/>
            <a:chExt cx="1819275" cy="762000"/>
          </a:xfrm>
        </p:grpSpPr>
        <p:cxnSp>
          <p:nvCxnSpPr>
            <p:cNvPr id="11" name="Connecteur droit 10"/>
            <p:cNvCxnSpPr/>
            <p:nvPr/>
          </p:nvCxnSpPr>
          <p:spPr>
            <a:xfrm>
              <a:off x="0" y="400050"/>
              <a:ext cx="1819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a:off x="1571625" y="0"/>
              <a:ext cx="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 name="ZoneTexte 12"/>
          <p:cNvSpPr txBox="1"/>
          <p:nvPr/>
        </p:nvSpPr>
        <p:spPr>
          <a:xfrm>
            <a:off x="868041" y="283041"/>
            <a:ext cx="4645654" cy="830997"/>
          </a:xfrm>
          <a:prstGeom prst="rect">
            <a:avLst/>
          </a:prstGeom>
          <a:noFill/>
        </p:spPr>
        <p:txBody>
          <a:bodyPr wrap="square" rtlCol="0">
            <a:spAutoFit/>
          </a:bodyPr>
          <a:lstStyle/>
          <a:p>
            <a:r>
              <a:rPr lang="fr-FR" sz="4800" b="1" dirty="0">
                <a:solidFill>
                  <a:schemeClr val="accent6">
                    <a:lumMod val="75000"/>
                  </a:schemeClr>
                </a:solidFill>
                <a:latin typeface="Agency FB" panose="020B0503020202020204" pitchFamily="34" charset="0"/>
              </a:rPr>
              <a:t>M</a:t>
            </a:r>
            <a:r>
              <a:rPr lang="fr-FR" sz="4000" dirty="0">
                <a:latin typeface="Agency FB" panose="020B0503020202020204" pitchFamily="34" charset="0"/>
              </a:rPr>
              <a:t>erci de </a:t>
            </a:r>
            <a:r>
              <a:rPr lang="fr-FR" sz="4800" b="1" dirty="0">
                <a:solidFill>
                  <a:schemeClr val="accent6">
                    <a:lumMod val="75000"/>
                  </a:schemeClr>
                </a:solidFill>
                <a:latin typeface="Agency FB" panose="020B0503020202020204" pitchFamily="34" charset="0"/>
              </a:rPr>
              <a:t>V</a:t>
            </a:r>
            <a:r>
              <a:rPr lang="fr-FR" sz="4000" dirty="0">
                <a:latin typeface="Agency FB" panose="020B0503020202020204" pitchFamily="34" charset="0"/>
              </a:rPr>
              <a:t>otre </a:t>
            </a:r>
            <a:r>
              <a:rPr lang="fr-FR" sz="4800" b="1" dirty="0">
                <a:solidFill>
                  <a:schemeClr val="accent6">
                    <a:lumMod val="75000"/>
                  </a:schemeClr>
                </a:solidFill>
                <a:latin typeface="Agency FB" panose="020B0503020202020204" pitchFamily="34" charset="0"/>
              </a:rPr>
              <a:t>A</a:t>
            </a:r>
            <a:r>
              <a:rPr lang="fr-FR" sz="4000" dirty="0">
                <a:latin typeface="Agency FB" panose="020B0503020202020204" pitchFamily="34" charset="0"/>
              </a:rPr>
              <a:t>ttention</a:t>
            </a:r>
          </a:p>
        </p:txBody>
      </p:sp>
      <p:sp>
        <p:nvSpPr>
          <p:cNvPr id="14" name="ZoneTexte 13"/>
          <p:cNvSpPr txBox="1"/>
          <p:nvPr/>
        </p:nvSpPr>
        <p:spPr>
          <a:xfrm rot="5400000">
            <a:off x="10640265" y="3251972"/>
            <a:ext cx="2565780" cy="461665"/>
          </a:xfrm>
          <a:prstGeom prst="rect">
            <a:avLst/>
          </a:prstGeom>
          <a:noFill/>
        </p:spPr>
        <p:txBody>
          <a:bodyPr wrap="square" rtlCol="0">
            <a:spAutoFit/>
          </a:bodyPr>
          <a:lstStyle/>
          <a:p>
            <a:r>
              <a:rPr lang="fr-FR" sz="2400" dirty="0">
                <a:latin typeface="Agency FB" panose="020B0503020202020204" pitchFamily="34" charset="0"/>
              </a:rPr>
              <a:t>Mars 2017</a:t>
            </a:r>
          </a:p>
        </p:txBody>
      </p:sp>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66349" y="2199915"/>
            <a:ext cx="3938854" cy="2616104"/>
          </a:xfrm>
          <a:prstGeom prst="rect">
            <a:avLst/>
          </a:prstGeom>
        </p:spPr>
      </p:pic>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430" y="2199915"/>
            <a:ext cx="3938853" cy="2616104"/>
          </a:xfrm>
          <a:prstGeom prst="rect">
            <a:avLst/>
          </a:prstGeom>
        </p:spPr>
      </p:pic>
      <p:pic>
        <p:nvPicPr>
          <p:cNvPr id="15" name="Imag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38544" y="2199916"/>
            <a:ext cx="3938853" cy="2616104"/>
          </a:xfrm>
          <a:prstGeom prst="rect">
            <a:avLst/>
          </a:prstGeom>
        </p:spPr>
      </p:pic>
      <p:grpSp>
        <p:nvGrpSpPr>
          <p:cNvPr id="22" name="Groupe 21"/>
          <p:cNvGrpSpPr/>
          <p:nvPr/>
        </p:nvGrpSpPr>
        <p:grpSpPr>
          <a:xfrm rot="10800000">
            <a:off x="0" y="733038"/>
            <a:ext cx="5377218" cy="762000"/>
            <a:chOff x="0" y="0"/>
            <a:chExt cx="1819275" cy="762000"/>
          </a:xfrm>
        </p:grpSpPr>
        <p:cxnSp>
          <p:nvCxnSpPr>
            <p:cNvPr id="23" name="Connecteur droit 22"/>
            <p:cNvCxnSpPr/>
            <p:nvPr/>
          </p:nvCxnSpPr>
          <p:spPr>
            <a:xfrm>
              <a:off x="0" y="400050"/>
              <a:ext cx="1819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1571625" y="0"/>
              <a:ext cx="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ZoneTexte 15"/>
          <p:cNvSpPr txBox="1"/>
          <p:nvPr/>
        </p:nvSpPr>
        <p:spPr>
          <a:xfrm>
            <a:off x="159182" y="4885953"/>
            <a:ext cx="2802382" cy="261610"/>
          </a:xfrm>
          <a:prstGeom prst="rect">
            <a:avLst/>
          </a:prstGeom>
          <a:noFill/>
        </p:spPr>
        <p:txBody>
          <a:bodyPr wrap="square" rtlCol="0">
            <a:spAutoFit/>
          </a:bodyPr>
          <a:lstStyle/>
          <a:p>
            <a:r>
              <a:rPr lang="fr-FR" sz="1100" i="1" dirty="0">
                <a:solidFill>
                  <a:schemeClr val="bg2">
                    <a:lumMod val="50000"/>
                  </a:schemeClr>
                </a:solidFill>
                <a:latin typeface="Agency FB" panose="020B0503020202020204" pitchFamily="34" charset="0"/>
              </a:rPr>
              <a:t>Crédit Photographique : Caroline Daumin (juillet 2016)</a:t>
            </a:r>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40872" y="107660"/>
            <a:ext cx="3251128" cy="1017502"/>
          </a:xfrm>
          <a:prstGeom prst="rect">
            <a:avLst/>
          </a:prstGeom>
        </p:spPr>
      </p:pic>
      <p:pic>
        <p:nvPicPr>
          <p:cNvPr id="3" name="Picture 2"/>
          <p:cNvPicPr>
            <a:picLocks noChangeAspect="1"/>
          </p:cNvPicPr>
          <p:nvPr/>
        </p:nvPicPr>
        <p:blipFill rotWithShape="1">
          <a:blip r:embed="rId6">
            <a:extLst>
              <a:ext uri="{28A0092B-C50C-407E-A947-70E740481C1C}">
                <a14:useLocalDpi xmlns:a14="http://schemas.microsoft.com/office/drawing/2010/main" val="0"/>
              </a:ext>
            </a:extLst>
          </a:blip>
          <a:srcRect l="73334" t="20783" r="16070" b="65773"/>
          <a:stretch/>
        </p:blipFill>
        <p:spPr>
          <a:xfrm>
            <a:off x="10704694" y="1143061"/>
            <a:ext cx="1291800" cy="921530"/>
          </a:xfrm>
          <a:prstGeom prst="rect">
            <a:avLst/>
          </a:prstGeom>
        </p:spPr>
      </p:pic>
    </p:spTree>
    <p:extLst>
      <p:ext uri="{BB962C8B-B14F-4D97-AF65-F5344CB8AC3E}">
        <p14:creationId xmlns:p14="http://schemas.microsoft.com/office/powerpoint/2010/main" val="778204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803365" y="4935245"/>
            <a:ext cx="10515600" cy="1325563"/>
          </a:xfrm>
        </p:spPr>
        <p:txBody>
          <a:bodyPr>
            <a:noAutofit/>
          </a:bodyPr>
          <a:lstStyle/>
          <a:p>
            <a:pPr algn="ctr"/>
            <a:r>
              <a:rPr lang="fr-FR" sz="2800" dirty="0"/>
              <a:t>Nantes, élue capitale verte européenne en 2013, est-elle pour autant un exemple à suivre en matière de gestion et de création des parcs urbains ? </a:t>
            </a:r>
          </a:p>
        </p:txBody>
      </p:sp>
      <p:pic>
        <p:nvPicPr>
          <p:cNvPr id="7" name="Picture 4" descr="Résultat de recherche d'images pour &quot;label european green capital&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3339" y="91440"/>
            <a:ext cx="3817620" cy="444752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749040" y="2622126"/>
            <a:ext cx="1672046" cy="1107996"/>
          </a:xfrm>
          <a:prstGeom prst="rect">
            <a:avLst/>
          </a:prstGeom>
          <a:noFill/>
        </p:spPr>
        <p:txBody>
          <a:bodyPr wrap="square" rtlCol="0">
            <a:spAutoFit/>
          </a:bodyPr>
          <a:lstStyle/>
          <a:p>
            <a:r>
              <a:rPr lang="fr-FR" sz="6600" dirty="0">
                <a:solidFill>
                  <a:srgbClr val="FF0000"/>
                </a:solidFill>
              </a:rPr>
              <a:t>?</a:t>
            </a:r>
          </a:p>
        </p:txBody>
      </p:sp>
      <p:sp>
        <p:nvSpPr>
          <p:cNvPr id="9" name="Oval 8"/>
          <p:cNvSpPr/>
          <p:nvPr/>
        </p:nvSpPr>
        <p:spPr>
          <a:xfrm>
            <a:off x="4101738" y="3176124"/>
            <a:ext cx="1515291" cy="6400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Rounded Corners 10"/>
          <p:cNvSpPr/>
          <p:nvPr/>
        </p:nvSpPr>
        <p:spPr>
          <a:xfrm>
            <a:off x="431074" y="1175657"/>
            <a:ext cx="3317966" cy="336331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TextBox 11"/>
          <p:cNvSpPr txBox="1"/>
          <p:nvPr/>
        </p:nvSpPr>
        <p:spPr>
          <a:xfrm>
            <a:off x="373925" y="1655028"/>
            <a:ext cx="3317966" cy="2308324"/>
          </a:xfrm>
          <a:prstGeom prst="rect">
            <a:avLst/>
          </a:prstGeom>
          <a:noFill/>
        </p:spPr>
        <p:txBody>
          <a:bodyPr wrap="square" rtlCol="0">
            <a:spAutoFit/>
          </a:bodyPr>
          <a:lstStyle/>
          <a:p>
            <a:pPr algn="ctr"/>
            <a:r>
              <a:rPr lang="fr-FR" sz="2400" u="sng" dirty="0">
                <a:latin typeface="+mj-lt"/>
              </a:rPr>
              <a:t>Hypothèse 1 </a:t>
            </a:r>
            <a:endParaRPr lang="fr-FR" sz="2400" dirty="0">
              <a:latin typeface="+mj-lt"/>
            </a:endParaRPr>
          </a:p>
          <a:p>
            <a:pPr algn="ctr"/>
            <a:endParaRPr lang="fr-FR" sz="2400" dirty="0">
              <a:latin typeface="+mj-lt"/>
            </a:endParaRPr>
          </a:p>
          <a:p>
            <a:pPr algn="ctr"/>
            <a:r>
              <a:rPr lang="fr-FR" sz="2400" dirty="0">
                <a:latin typeface="+mj-lt"/>
              </a:rPr>
              <a:t>Le label capitale verte européenne démontre que Nantes est un exemple à suivre.</a:t>
            </a:r>
          </a:p>
        </p:txBody>
      </p:sp>
      <p:sp>
        <p:nvSpPr>
          <p:cNvPr id="18" name="TextBox 17"/>
          <p:cNvSpPr txBox="1"/>
          <p:nvPr/>
        </p:nvSpPr>
        <p:spPr>
          <a:xfrm>
            <a:off x="8813370" y="83777"/>
            <a:ext cx="3223647" cy="800219"/>
          </a:xfrm>
          <a:prstGeom prst="rect">
            <a:avLst/>
          </a:prstGeom>
          <a:solidFill>
            <a:schemeClr val="bg1"/>
          </a:solidFill>
        </p:spPr>
        <p:txBody>
          <a:bodyPr wrap="square" rtlCol="0" anchor="b">
            <a:spAutoFit/>
          </a:bodyPr>
          <a:lstStyle/>
          <a:p>
            <a:pPr algn="r"/>
            <a:r>
              <a:rPr lang="fr-FR" sz="2800" dirty="0">
                <a:solidFill>
                  <a:schemeClr val="accent6">
                    <a:lumMod val="75000"/>
                  </a:schemeClr>
                </a:solidFill>
                <a:latin typeface="Agency FB" panose="020B0503020202020204" pitchFamily="34" charset="0"/>
              </a:rPr>
              <a:t>I</a:t>
            </a:r>
            <a:r>
              <a:rPr lang="fr-FR" sz="2800" dirty="0">
                <a:latin typeface="Agency FB" panose="020B0503020202020204" pitchFamily="34" charset="0"/>
              </a:rPr>
              <a:t>ntroduction </a:t>
            </a:r>
          </a:p>
          <a:p>
            <a:pPr algn="r"/>
            <a:endParaRPr lang="fr-FR" i="1" dirty="0"/>
          </a:p>
        </p:txBody>
      </p:sp>
      <p:grpSp>
        <p:nvGrpSpPr>
          <p:cNvPr id="10" name="Groupe 21"/>
          <p:cNvGrpSpPr/>
          <p:nvPr/>
        </p:nvGrpSpPr>
        <p:grpSpPr>
          <a:xfrm rot="10800000">
            <a:off x="8803943" y="360730"/>
            <a:ext cx="5377218" cy="762000"/>
            <a:chOff x="0" y="0"/>
            <a:chExt cx="1819275" cy="762000"/>
          </a:xfrm>
        </p:grpSpPr>
        <p:cxnSp>
          <p:nvCxnSpPr>
            <p:cNvPr id="14" name="Connecteur droit 22"/>
            <p:cNvCxnSpPr/>
            <p:nvPr/>
          </p:nvCxnSpPr>
          <p:spPr>
            <a:xfrm>
              <a:off x="0" y="400050"/>
              <a:ext cx="1819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necteur droit 23"/>
            <p:cNvCxnSpPr/>
            <p:nvPr/>
          </p:nvCxnSpPr>
          <p:spPr>
            <a:xfrm>
              <a:off x="1571625" y="0"/>
              <a:ext cx="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 name="ZoneTexte 4"/>
          <p:cNvSpPr txBox="1"/>
          <p:nvPr/>
        </p:nvSpPr>
        <p:spPr>
          <a:xfrm rot="16200000">
            <a:off x="-2685864" y="3174696"/>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Source image : www.nantes-capitaleverte.fr/ </a:t>
            </a:r>
          </a:p>
        </p:txBody>
      </p:sp>
      <p:sp>
        <p:nvSpPr>
          <p:cNvPr id="2" name="Slide Number Placeholder 1"/>
          <p:cNvSpPr>
            <a:spLocks noGrp="1"/>
          </p:cNvSpPr>
          <p:nvPr>
            <p:ph type="sldNum" sz="quarter" idx="12"/>
          </p:nvPr>
        </p:nvSpPr>
        <p:spPr/>
        <p:txBody>
          <a:bodyPr/>
          <a:lstStyle/>
          <a:p>
            <a:fld id="{7A4A17F1-0FE8-462F-A1DF-6066B6E5B413}" type="slidenum">
              <a:rPr lang="fr-FR" smtClean="0"/>
              <a:t>3</a:t>
            </a:fld>
            <a:endParaRPr lang="fr-FR"/>
          </a:p>
        </p:txBody>
      </p:sp>
    </p:spTree>
    <p:extLst>
      <p:ext uri="{BB962C8B-B14F-4D97-AF65-F5344CB8AC3E}">
        <p14:creationId xmlns:p14="http://schemas.microsoft.com/office/powerpoint/2010/main" val="1828242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8813370" y="83777"/>
            <a:ext cx="3223647" cy="800219"/>
          </a:xfrm>
          <a:prstGeom prst="rect">
            <a:avLst/>
          </a:prstGeom>
          <a:solidFill>
            <a:schemeClr val="bg1"/>
          </a:solidFill>
        </p:spPr>
        <p:txBody>
          <a:bodyPr wrap="square" rtlCol="0" anchor="b">
            <a:spAutoFit/>
          </a:bodyPr>
          <a:lstStyle/>
          <a:p>
            <a:pPr algn="r"/>
            <a:r>
              <a:rPr lang="fr-FR" sz="2800" dirty="0">
                <a:solidFill>
                  <a:schemeClr val="accent6">
                    <a:lumMod val="75000"/>
                  </a:schemeClr>
                </a:solidFill>
                <a:latin typeface="Agency FB" panose="020B0503020202020204" pitchFamily="34" charset="0"/>
              </a:rPr>
              <a:t>I</a:t>
            </a:r>
            <a:r>
              <a:rPr lang="fr-FR" sz="2800" dirty="0">
                <a:latin typeface="Agency FB" panose="020B0503020202020204" pitchFamily="34" charset="0"/>
              </a:rPr>
              <a:t>ntroduction </a:t>
            </a:r>
          </a:p>
          <a:p>
            <a:pPr algn="r"/>
            <a:endParaRPr lang="fr-FR" i="1" dirty="0"/>
          </a:p>
        </p:txBody>
      </p:sp>
      <p:pic>
        <p:nvPicPr>
          <p:cNvPr id="7" name="Picture 4" descr="Résultat de recherche d'images pour &quot;label european green capital&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3339" y="91440"/>
            <a:ext cx="3817620" cy="444752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749040" y="2622126"/>
            <a:ext cx="1672046" cy="1107996"/>
          </a:xfrm>
          <a:prstGeom prst="rect">
            <a:avLst/>
          </a:prstGeom>
          <a:noFill/>
        </p:spPr>
        <p:txBody>
          <a:bodyPr wrap="square" rtlCol="0">
            <a:spAutoFit/>
          </a:bodyPr>
          <a:lstStyle/>
          <a:p>
            <a:r>
              <a:rPr lang="fr-FR" sz="6600" dirty="0">
                <a:solidFill>
                  <a:srgbClr val="FF0000"/>
                </a:solidFill>
              </a:rPr>
              <a:t>?</a:t>
            </a:r>
          </a:p>
        </p:txBody>
      </p:sp>
      <p:sp>
        <p:nvSpPr>
          <p:cNvPr id="9" name="Oval 8"/>
          <p:cNvSpPr/>
          <p:nvPr/>
        </p:nvSpPr>
        <p:spPr>
          <a:xfrm>
            <a:off x="4101738" y="3176124"/>
            <a:ext cx="1515291" cy="6400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Rounded Corners 10"/>
          <p:cNvSpPr/>
          <p:nvPr/>
        </p:nvSpPr>
        <p:spPr>
          <a:xfrm>
            <a:off x="431074" y="1175657"/>
            <a:ext cx="3317966" cy="336331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TextBox 11"/>
          <p:cNvSpPr txBox="1"/>
          <p:nvPr/>
        </p:nvSpPr>
        <p:spPr>
          <a:xfrm>
            <a:off x="373925" y="1655028"/>
            <a:ext cx="3317966" cy="2308324"/>
          </a:xfrm>
          <a:prstGeom prst="rect">
            <a:avLst/>
          </a:prstGeom>
          <a:noFill/>
        </p:spPr>
        <p:txBody>
          <a:bodyPr wrap="square" rtlCol="0">
            <a:spAutoFit/>
          </a:bodyPr>
          <a:lstStyle/>
          <a:p>
            <a:pPr algn="ctr"/>
            <a:r>
              <a:rPr lang="fr-FR" sz="2400" u="sng" dirty="0">
                <a:latin typeface="+mj-lt"/>
              </a:rPr>
              <a:t>Hypothèse 1 </a:t>
            </a:r>
            <a:endParaRPr lang="fr-FR" sz="2400" dirty="0">
              <a:latin typeface="+mj-lt"/>
            </a:endParaRPr>
          </a:p>
          <a:p>
            <a:pPr algn="ctr"/>
            <a:endParaRPr lang="fr-FR" sz="2400" dirty="0">
              <a:latin typeface="+mj-lt"/>
            </a:endParaRPr>
          </a:p>
          <a:p>
            <a:pPr algn="ctr"/>
            <a:r>
              <a:rPr lang="fr-FR" sz="2400" dirty="0">
                <a:latin typeface="+mj-lt"/>
              </a:rPr>
              <a:t>Le label capitale verte européenne démontre que Nantes est un exemple à suivre.</a:t>
            </a:r>
          </a:p>
        </p:txBody>
      </p:sp>
      <p:sp>
        <p:nvSpPr>
          <p:cNvPr id="10" name="Rectangle: Rounded Corners 9"/>
          <p:cNvSpPr/>
          <p:nvPr/>
        </p:nvSpPr>
        <p:spPr>
          <a:xfrm>
            <a:off x="8000999" y="1175657"/>
            <a:ext cx="3317966" cy="336331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TextBox 13"/>
          <p:cNvSpPr txBox="1"/>
          <p:nvPr/>
        </p:nvSpPr>
        <p:spPr>
          <a:xfrm>
            <a:off x="8000999" y="1386126"/>
            <a:ext cx="3317966" cy="3046988"/>
          </a:xfrm>
          <a:prstGeom prst="rect">
            <a:avLst/>
          </a:prstGeom>
          <a:noFill/>
        </p:spPr>
        <p:txBody>
          <a:bodyPr wrap="square" rtlCol="0">
            <a:spAutoFit/>
          </a:bodyPr>
          <a:lstStyle/>
          <a:p>
            <a:pPr algn="ctr"/>
            <a:r>
              <a:rPr lang="fr-FR" sz="2400" u="sng" dirty="0">
                <a:latin typeface="+mj-lt"/>
              </a:rPr>
              <a:t>Hypothèse 2</a:t>
            </a:r>
          </a:p>
          <a:p>
            <a:pPr algn="ctr"/>
            <a:endParaRPr lang="fr-FR" sz="2400" dirty="0">
              <a:latin typeface="+mj-lt"/>
            </a:endParaRPr>
          </a:p>
          <a:p>
            <a:pPr algn="ctr"/>
            <a:r>
              <a:rPr lang="fr-FR" sz="2400" dirty="0">
                <a:latin typeface="+mj-lt"/>
              </a:rPr>
              <a:t>Nantes est remarquable par la gestion de ses parcs urbains, la prise en compte des habitants et la densité d’espace vert au m² par habitant.</a:t>
            </a:r>
          </a:p>
        </p:txBody>
      </p:sp>
      <p:grpSp>
        <p:nvGrpSpPr>
          <p:cNvPr id="15" name="Groupe 21"/>
          <p:cNvGrpSpPr/>
          <p:nvPr/>
        </p:nvGrpSpPr>
        <p:grpSpPr>
          <a:xfrm rot="10800000">
            <a:off x="8803943" y="360730"/>
            <a:ext cx="5377218" cy="762000"/>
            <a:chOff x="0" y="0"/>
            <a:chExt cx="1819275" cy="762000"/>
          </a:xfrm>
        </p:grpSpPr>
        <p:cxnSp>
          <p:nvCxnSpPr>
            <p:cNvPr id="16" name="Connecteur droit 22"/>
            <p:cNvCxnSpPr/>
            <p:nvPr/>
          </p:nvCxnSpPr>
          <p:spPr>
            <a:xfrm>
              <a:off x="0" y="400050"/>
              <a:ext cx="1819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necteur droit 23"/>
            <p:cNvCxnSpPr/>
            <p:nvPr/>
          </p:nvCxnSpPr>
          <p:spPr>
            <a:xfrm>
              <a:off x="1571625" y="0"/>
              <a:ext cx="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 name="Title 2"/>
          <p:cNvSpPr>
            <a:spLocks noGrp="1"/>
          </p:cNvSpPr>
          <p:nvPr>
            <p:ph type="title"/>
          </p:nvPr>
        </p:nvSpPr>
        <p:spPr/>
        <p:txBody>
          <a:bodyPr/>
          <a:lstStyle/>
          <a:p>
            <a:endParaRPr lang="fr-FR"/>
          </a:p>
        </p:txBody>
      </p:sp>
      <p:sp>
        <p:nvSpPr>
          <p:cNvPr id="18" name="Title 1"/>
          <p:cNvSpPr txBox="1">
            <a:spLocks/>
          </p:cNvSpPr>
          <p:nvPr/>
        </p:nvSpPr>
        <p:spPr>
          <a:xfrm>
            <a:off x="803365" y="4935245"/>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2800"/>
              <a:t>Nantes, élue capitale verte européenne en 2013, est-elle pour autant un exemple à suivre en matière de gestion et de création des parcs urbains ? </a:t>
            </a:r>
            <a:endParaRPr lang="fr-FR" sz="2800" dirty="0"/>
          </a:p>
        </p:txBody>
      </p:sp>
      <p:sp>
        <p:nvSpPr>
          <p:cNvPr id="20" name="ZoneTexte 4"/>
          <p:cNvSpPr txBox="1"/>
          <p:nvPr/>
        </p:nvSpPr>
        <p:spPr>
          <a:xfrm rot="16200000">
            <a:off x="-2685864" y="3174696"/>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Source image : www.nantes-capitaleverte.fr/ </a:t>
            </a:r>
          </a:p>
        </p:txBody>
      </p:sp>
      <p:sp>
        <p:nvSpPr>
          <p:cNvPr id="4" name="Slide Number Placeholder 3"/>
          <p:cNvSpPr>
            <a:spLocks noGrp="1"/>
          </p:cNvSpPr>
          <p:nvPr>
            <p:ph type="sldNum" sz="quarter" idx="12"/>
          </p:nvPr>
        </p:nvSpPr>
        <p:spPr/>
        <p:txBody>
          <a:bodyPr/>
          <a:lstStyle/>
          <a:p>
            <a:fld id="{7A4A17F1-0FE8-462F-A1DF-6066B6E5B413}" type="slidenum">
              <a:rPr lang="fr-FR" smtClean="0"/>
              <a:t>4</a:t>
            </a:fld>
            <a:endParaRPr lang="fr-FR"/>
          </a:p>
        </p:txBody>
      </p:sp>
    </p:spTree>
    <p:extLst>
      <p:ext uri="{BB962C8B-B14F-4D97-AF65-F5344CB8AC3E}">
        <p14:creationId xmlns:p14="http://schemas.microsoft.com/office/powerpoint/2010/main" val="412709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640935778"/>
              </p:ext>
            </p:extLst>
          </p:nvPr>
        </p:nvGraphicFramePr>
        <p:xfrm>
          <a:off x="790415" y="1348352"/>
          <a:ext cx="10709327" cy="4955485"/>
        </p:xfrm>
        <a:graphic>
          <a:graphicData uri="http://schemas.openxmlformats.org/drawingml/2006/table">
            <a:tbl>
              <a:tblPr firstRow="1" bandRow="1">
                <a:tableStyleId>{5C22544A-7EE6-4342-B048-85BDC9FD1C3A}</a:tableStyleId>
              </a:tblPr>
              <a:tblGrid>
                <a:gridCol w="3052912">
                  <a:extLst>
                    <a:ext uri="{9D8B030D-6E8A-4147-A177-3AD203B41FA5}">
                      <a16:colId xmlns:a16="http://schemas.microsoft.com/office/drawing/2014/main" val="413581009"/>
                    </a:ext>
                  </a:extLst>
                </a:gridCol>
                <a:gridCol w="1939746">
                  <a:extLst>
                    <a:ext uri="{9D8B030D-6E8A-4147-A177-3AD203B41FA5}">
                      <a16:colId xmlns:a16="http://schemas.microsoft.com/office/drawing/2014/main" val="1814957315"/>
                    </a:ext>
                  </a:extLst>
                </a:gridCol>
                <a:gridCol w="1945780">
                  <a:extLst>
                    <a:ext uri="{9D8B030D-6E8A-4147-A177-3AD203B41FA5}">
                      <a16:colId xmlns:a16="http://schemas.microsoft.com/office/drawing/2014/main" val="35169981"/>
                    </a:ext>
                  </a:extLst>
                </a:gridCol>
                <a:gridCol w="1855277">
                  <a:extLst>
                    <a:ext uri="{9D8B030D-6E8A-4147-A177-3AD203B41FA5}">
                      <a16:colId xmlns:a16="http://schemas.microsoft.com/office/drawing/2014/main" val="382507677"/>
                    </a:ext>
                  </a:extLst>
                </a:gridCol>
                <a:gridCol w="1915612">
                  <a:extLst>
                    <a:ext uri="{9D8B030D-6E8A-4147-A177-3AD203B41FA5}">
                      <a16:colId xmlns:a16="http://schemas.microsoft.com/office/drawing/2014/main" val="2238084469"/>
                    </a:ext>
                  </a:extLst>
                </a:gridCol>
              </a:tblGrid>
              <a:tr h="434057">
                <a:tc>
                  <a:txBody>
                    <a:bodyPr/>
                    <a:lstStyle/>
                    <a:p>
                      <a:endParaRPr lang="fr-FR" dirty="0"/>
                    </a:p>
                  </a:txBody>
                  <a:tcPr/>
                </a:tc>
                <a:tc>
                  <a:txBody>
                    <a:bodyPr/>
                    <a:lstStyle/>
                    <a:p>
                      <a:r>
                        <a:rPr lang="fr-FR" dirty="0"/>
                        <a:t>Niveau</a:t>
                      </a:r>
                      <a:r>
                        <a:rPr lang="fr-FR" baseline="0" dirty="0"/>
                        <a:t> 1</a:t>
                      </a:r>
                      <a:endParaRPr lang="fr-FR" dirty="0"/>
                    </a:p>
                  </a:txBody>
                  <a:tcPr/>
                </a:tc>
                <a:tc>
                  <a:txBody>
                    <a:bodyPr/>
                    <a:lstStyle/>
                    <a:p>
                      <a:r>
                        <a:rPr lang="fr-FR" dirty="0"/>
                        <a:t>Niveau 2</a:t>
                      </a:r>
                    </a:p>
                  </a:txBody>
                  <a:tcPr/>
                </a:tc>
                <a:tc>
                  <a:txBody>
                    <a:bodyPr/>
                    <a:lstStyle/>
                    <a:p>
                      <a:r>
                        <a:rPr lang="fr-FR" dirty="0"/>
                        <a:t>Niveau 3</a:t>
                      </a:r>
                    </a:p>
                  </a:txBody>
                  <a:tcPr/>
                </a:tc>
                <a:tc>
                  <a:txBody>
                    <a:bodyPr/>
                    <a:lstStyle/>
                    <a:p>
                      <a:r>
                        <a:rPr lang="fr-FR" dirty="0"/>
                        <a:t> Niveau 4</a:t>
                      </a:r>
                    </a:p>
                  </a:txBody>
                  <a:tcPr/>
                </a:tc>
                <a:extLst>
                  <a:ext uri="{0D108BD9-81ED-4DB2-BD59-A6C34878D82A}">
                    <a16:rowId xmlns:a16="http://schemas.microsoft.com/office/drawing/2014/main" val="1575106827"/>
                  </a:ext>
                </a:extLst>
              </a:tr>
              <a:tr h="1193657">
                <a:tc>
                  <a:txBody>
                    <a:bodyPr/>
                    <a:lstStyle/>
                    <a:p>
                      <a:pPr algn="l"/>
                      <a:r>
                        <a:rPr lang="fr-FR" sz="2000" dirty="0"/>
                        <a:t>Orientations</a:t>
                      </a:r>
                      <a:r>
                        <a:rPr lang="fr-FR" sz="2000" baseline="0" dirty="0"/>
                        <a:t> politiques et planification</a:t>
                      </a:r>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1160240534"/>
                  </a:ext>
                </a:extLst>
              </a:tr>
              <a:tr h="470228">
                <a:tc>
                  <a:txBody>
                    <a:bodyPr/>
                    <a:lstStyle/>
                    <a:p>
                      <a:pPr algn="l"/>
                      <a:r>
                        <a:rPr lang="fr-FR" sz="2000" dirty="0"/>
                        <a:t>Type de gestion</a:t>
                      </a:r>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507054675"/>
                  </a:ext>
                </a:extLst>
              </a:tr>
              <a:tr h="831943">
                <a:tc>
                  <a:txBody>
                    <a:bodyPr/>
                    <a:lstStyle/>
                    <a:p>
                      <a:pPr algn="l"/>
                      <a:r>
                        <a:rPr lang="fr-FR" sz="2000" dirty="0"/>
                        <a:t>Concertation</a:t>
                      </a:r>
                      <a:r>
                        <a:rPr lang="fr-FR" sz="2000" baseline="0" dirty="0"/>
                        <a:t> avec les habitants</a:t>
                      </a:r>
                      <a:endParaRPr lang="fr-FR" sz="2000" dirty="0"/>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1370792399"/>
                  </a:ext>
                </a:extLst>
              </a:tr>
              <a:tr h="1193657">
                <a:tc>
                  <a:txBody>
                    <a:bodyPr/>
                    <a:lstStyle/>
                    <a:p>
                      <a:pPr algn="l"/>
                      <a:r>
                        <a:rPr lang="fr-FR" sz="2000" dirty="0"/>
                        <a:t>Accueil et sensibilisation du</a:t>
                      </a:r>
                      <a:r>
                        <a:rPr lang="fr-FR" sz="2000" baseline="0" dirty="0"/>
                        <a:t> public</a:t>
                      </a:r>
                      <a:endParaRPr lang="fr-FR" sz="2000" dirty="0"/>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3758013288"/>
                  </a:ext>
                </a:extLst>
              </a:tr>
              <a:tr h="831943">
                <a:tc>
                  <a:txBody>
                    <a:bodyPr/>
                    <a:lstStyle/>
                    <a:p>
                      <a:pPr algn="l"/>
                      <a:r>
                        <a:rPr lang="fr-FR" sz="2000" dirty="0"/>
                        <a:t>Surface d’espace vert en m²</a:t>
                      </a:r>
                      <a:r>
                        <a:rPr lang="fr-FR" sz="2000" baseline="0" dirty="0"/>
                        <a:t> par habitant</a:t>
                      </a:r>
                      <a:endParaRPr lang="fr-FR" sz="2000" dirty="0"/>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3906399511"/>
                  </a:ext>
                </a:extLst>
              </a:tr>
            </a:tbl>
          </a:graphicData>
        </a:graphic>
      </p:graphicFrame>
      <p:sp>
        <p:nvSpPr>
          <p:cNvPr id="3" name="TextBox 2"/>
          <p:cNvSpPr txBox="1"/>
          <p:nvPr/>
        </p:nvSpPr>
        <p:spPr>
          <a:xfrm>
            <a:off x="9753600" y="159299"/>
            <a:ext cx="2283417" cy="523220"/>
          </a:xfrm>
          <a:prstGeom prst="rect">
            <a:avLst/>
          </a:prstGeom>
          <a:solidFill>
            <a:schemeClr val="bg1"/>
          </a:solidFill>
        </p:spPr>
        <p:txBody>
          <a:bodyPr wrap="square" rtlCol="0" anchor="b">
            <a:spAutoFit/>
          </a:bodyPr>
          <a:lstStyle/>
          <a:p>
            <a:pPr algn="r"/>
            <a:r>
              <a:rPr lang="fr-FR" sz="2800" dirty="0">
                <a:solidFill>
                  <a:schemeClr val="accent6">
                    <a:lumMod val="75000"/>
                  </a:schemeClr>
                </a:solidFill>
                <a:latin typeface="Agency FB" panose="020B0503020202020204" pitchFamily="34" charset="0"/>
              </a:rPr>
              <a:t>G</a:t>
            </a:r>
            <a:r>
              <a:rPr lang="fr-FR" sz="2800" dirty="0">
                <a:latin typeface="Agency FB" panose="020B0503020202020204" pitchFamily="34" charset="0"/>
              </a:rPr>
              <a:t>rille d’</a:t>
            </a:r>
            <a:r>
              <a:rPr lang="fr-FR" sz="2800" dirty="0">
                <a:solidFill>
                  <a:schemeClr val="accent6">
                    <a:lumMod val="75000"/>
                  </a:schemeClr>
                </a:solidFill>
                <a:latin typeface="Agency FB" panose="020B0503020202020204" pitchFamily="34" charset="0"/>
              </a:rPr>
              <a:t>E</a:t>
            </a:r>
            <a:r>
              <a:rPr lang="fr-FR" sz="2800" dirty="0">
                <a:latin typeface="Agency FB" panose="020B0503020202020204" pitchFamily="34" charset="0"/>
              </a:rPr>
              <a:t>valuation </a:t>
            </a:r>
          </a:p>
        </p:txBody>
      </p:sp>
      <p:sp>
        <p:nvSpPr>
          <p:cNvPr id="2" name="Left Arrow 1"/>
          <p:cNvSpPr/>
          <p:nvPr/>
        </p:nvSpPr>
        <p:spPr>
          <a:xfrm rot="10800000">
            <a:off x="12700" y="1917700"/>
            <a:ext cx="647700" cy="57150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5" name="ZoneTexte 4"/>
          <p:cNvSpPr txBox="1"/>
          <p:nvPr/>
        </p:nvSpPr>
        <p:spPr>
          <a:xfrm>
            <a:off x="2923149" y="6303837"/>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Rachel Frétigné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(février 2017)</a:t>
            </a:r>
          </a:p>
        </p:txBody>
      </p:sp>
      <p:grpSp>
        <p:nvGrpSpPr>
          <p:cNvPr id="6" name="Groupe 21"/>
          <p:cNvGrpSpPr/>
          <p:nvPr/>
        </p:nvGrpSpPr>
        <p:grpSpPr>
          <a:xfrm rot="10800000">
            <a:off x="8813370" y="427039"/>
            <a:ext cx="5377218" cy="762000"/>
            <a:chOff x="0" y="0"/>
            <a:chExt cx="1819275" cy="762000"/>
          </a:xfrm>
        </p:grpSpPr>
        <p:cxnSp>
          <p:nvCxnSpPr>
            <p:cNvPr id="7" name="Connecteur droit 22"/>
            <p:cNvCxnSpPr/>
            <p:nvPr/>
          </p:nvCxnSpPr>
          <p:spPr>
            <a:xfrm>
              <a:off x="0" y="400050"/>
              <a:ext cx="1819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necteur droit 23"/>
            <p:cNvCxnSpPr/>
            <p:nvPr/>
          </p:nvCxnSpPr>
          <p:spPr>
            <a:xfrm>
              <a:off x="1571625" y="0"/>
              <a:ext cx="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 name="Slide Number Placeholder 8"/>
          <p:cNvSpPr>
            <a:spLocks noGrp="1"/>
          </p:cNvSpPr>
          <p:nvPr>
            <p:ph type="sldNum" sz="quarter" idx="12"/>
          </p:nvPr>
        </p:nvSpPr>
        <p:spPr/>
        <p:txBody>
          <a:bodyPr/>
          <a:lstStyle/>
          <a:p>
            <a:fld id="{7A4A17F1-0FE8-462F-A1DF-6066B6E5B413}" type="slidenum">
              <a:rPr lang="fr-FR" smtClean="0"/>
              <a:t>5</a:t>
            </a:fld>
            <a:endParaRPr lang="fr-FR"/>
          </a:p>
        </p:txBody>
      </p:sp>
    </p:spTree>
    <p:extLst>
      <p:ext uri="{BB962C8B-B14F-4D97-AF65-F5344CB8AC3E}">
        <p14:creationId xmlns:p14="http://schemas.microsoft.com/office/powerpoint/2010/main" val="2395558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790415" y="1348352"/>
          <a:ext cx="10709327" cy="4955485"/>
        </p:xfrm>
        <a:graphic>
          <a:graphicData uri="http://schemas.openxmlformats.org/drawingml/2006/table">
            <a:tbl>
              <a:tblPr firstRow="1" bandRow="1">
                <a:tableStyleId>{5C22544A-7EE6-4342-B048-85BDC9FD1C3A}</a:tableStyleId>
              </a:tblPr>
              <a:tblGrid>
                <a:gridCol w="3052912">
                  <a:extLst>
                    <a:ext uri="{9D8B030D-6E8A-4147-A177-3AD203B41FA5}">
                      <a16:colId xmlns:a16="http://schemas.microsoft.com/office/drawing/2014/main" val="413581009"/>
                    </a:ext>
                  </a:extLst>
                </a:gridCol>
                <a:gridCol w="1939746">
                  <a:extLst>
                    <a:ext uri="{9D8B030D-6E8A-4147-A177-3AD203B41FA5}">
                      <a16:colId xmlns:a16="http://schemas.microsoft.com/office/drawing/2014/main" val="1814957315"/>
                    </a:ext>
                  </a:extLst>
                </a:gridCol>
                <a:gridCol w="1945780">
                  <a:extLst>
                    <a:ext uri="{9D8B030D-6E8A-4147-A177-3AD203B41FA5}">
                      <a16:colId xmlns:a16="http://schemas.microsoft.com/office/drawing/2014/main" val="35169981"/>
                    </a:ext>
                  </a:extLst>
                </a:gridCol>
                <a:gridCol w="1855277">
                  <a:extLst>
                    <a:ext uri="{9D8B030D-6E8A-4147-A177-3AD203B41FA5}">
                      <a16:colId xmlns:a16="http://schemas.microsoft.com/office/drawing/2014/main" val="382507677"/>
                    </a:ext>
                  </a:extLst>
                </a:gridCol>
                <a:gridCol w="1915612">
                  <a:extLst>
                    <a:ext uri="{9D8B030D-6E8A-4147-A177-3AD203B41FA5}">
                      <a16:colId xmlns:a16="http://schemas.microsoft.com/office/drawing/2014/main" val="2238084469"/>
                    </a:ext>
                  </a:extLst>
                </a:gridCol>
              </a:tblGrid>
              <a:tr h="434057">
                <a:tc>
                  <a:txBody>
                    <a:bodyPr/>
                    <a:lstStyle/>
                    <a:p>
                      <a:endParaRPr lang="fr-FR" dirty="0"/>
                    </a:p>
                  </a:txBody>
                  <a:tcPr/>
                </a:tc>
                <a:tc>
                  <a:txBody>
                    <a:bodyPr/>
                    <a:lstStyle/>
                    <a:p>
                      <a:r>
                        <a:rPr lang="fr-FR" dirty="0"/>
                        <a:t>Niveau</a:t>
                      </a:r>
                      <a:r>
                        <a:rPr lang="fr-FR" baseline="0" dirty="0"/>
                        <a:t> 1</a:t>
                      </a:r>
                      <a:endParaRPr lang="fr-FR" dirty="0"/>
                    </a:p>
                  </a:txBody>
                  <a:tcPr/>
                </a:tc>
                <a:tc>
                  <a:txBody>
                    <a:bodyPr/>
                    <a:lstStyle/>
                    <a:p>
                      <a:r>
                        <a:rPr lang="fr-FR" dirty="0"/>
                        <a:t>Niveau 2</a:t>
                      </a:r>
                    </a:p>
                  </a:txBody>
                  <a:tcPr/>
                </a:tc>
                <a:tc>
                  <a:txBody>
                    <a:bodyPr/>
                    <a:lstStyle/>
                    <a:p>
                      <a:r>
                        <a:rPr lang="fr-FR" dirty="0"/>
                        <a:t>Niveau 3</a:t>
                      </a:r>
                    </a:p>
                  </a:txBody>
                  <a:tcPr/>
                </a:tc>
                <a:tc>
                  <a:txBody>
                    <a:bodyPr/>
                    <a:lstStyle/>
                    <a:p>
                      <a:r>
                        <a:rPr lang="fr-FR" dirty="0"/>
                        <a:t> Niveau 4</a:t>
                      </a:r>
                    </a:p>
                  </a:txBody>
                  <a:tcPr/>
                </a:tc>
                <a:extLst>
                  <a:ext uri="{0D108BD9-81ED-4DB2-BD59-A6C34878D82A}">
                    <a16:rowId xmlns:a16="http://schemas.microsoft.com/office/drawing/2014/main" val="1575106827"/>
                  </a:ext>
                </a:extLst>
              </a:tr>
              <a:tr h="1193657">
                <a:tc>
                  <a:txBody>
                    <a:bodyPr/>
                    <a:lstStyle/>
                    <a:p>
                      <a:pPr algn="l"/>
                      <a:r>
                        <a:rPr lang="fr-FR" sz="2000" dirty="0"/>
                        <a:t>Orientations</a:t>
                      </a:r>
                      <a:r>
                        <a:rPr lang="fr-FR" sz="2000" baseline="0" dirty="0"/>
                        <a:t> politiques et planification</a:t>
                      </a:r>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1160240534"/>
                  </a:ext>
                </a:extLst>
              </a:tr>
              <a:tr h="470228">
                <a:tc>
                  <a:txBody>
                    <a:bodyPr/>
                    <a:lstStyle/>
                    <a:p>
                      <a:pPr algn="l"/>
                      <a:r>
                        <a:rPr lang="fr-FR" sz="2000" dirty="0"/>
                        <a:t>Type de gestion</a:t>
                      </a:r>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507054675"/>
                  </a:ext>
                </a:extLst>
              </a:tr>
              <a:tr h="831943">
                <a:tc>
                  <a:txBody>
                    <a:bodyPr/>
                    <a:lstStyle/>
                    <a:p>
                      <a:pPr algn="l"/>
                      <a:r>
                        <a:rPr lang="fr-FR" sz="2000" dirty="0"/>
                        <a:t>Concertation</a:t>
                      </a:r>
                      <a:r>
                        <a:rPr lang="fr-FR" sz="2000" baseline="0" dirty="0"/>
                        <a:t> avec les habitants</a:t>
                      </a:r>
                      <a:endParaRPr lang="fr-FR" sz="2000" dirty="0"/>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1370792399"/>
                  </a:ext>
                </a:extLst>
              </a:tr>
              <a:tr h="1193657">
                <a:tc>
                  <a:txBody>
                    <a:bodyPr/>
                    <a:lstStyle/>
                    <a:p>
                      <a:pPr algn="l"/>
                      <a:r>
                        <a:rPr lang="fr-FR" sz="2000" dirty="0"/>
                        <a:t>Accueil et sensibilisation du</a:t>
                      </a:r>
                      <a:r>
                        <a:rPr lang="fr-FR" sz="2000" baseline="0" dirty="0"/>
                        <a:t> public</a:t>
                      </a:r>
                      <a:endParaRPr lang="fr-FR" sz="2000" dirty="0"/>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3758013288"/>
                  </a:ext>
                </a:extLst>
              </a:tr>
              <a:tr h="831943">
                <a:tc>
                  <a:txBody>
                    <a:bodyPr/>
                    <a:lstStyle/>
                    <a:p>
                      <a:pPr algn="l"/>
                      <a:r>
                        <a:rPr lang="fr-FR" sz="2000" dirty="0"/>
                        <a:t>Surface d’espace vert en m²</a:t>
                      </a:r>
                      <a:r>
                        <a:rPr lang="fr-FR" sz="2000" baseline="0" dirty="0"/>
                        <a:t> par habitant</a:t>
                      </a:r>
                      <a:endParaRPr lang="fr-FR" sz="2000" dirty="0"/>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3906399511"/>
                  </a:ext>
                </a:extLst>
              </a:tr>
            </a:tbl>
          </a:graphicData>
        </a:graphic>
      </p:graphicFrame>
      <p:sp>
        <p:nvSpPr>
          <p:cNvPr id="5" name="Left Arrow 4"/>
          <p:cNvSpPr/>
          <p:nvPr/>
        </p:nvSpPr>
        <p:spPr>
          <a:xfrm rot="10800000">
            <a:off x="12700" y="2933700"/>
            <a:ext cx="647700" cy="57150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6" name="ZoneTexte 4"/>
          <p:cNvSpPr txBox="1"/>
          <p:nvPr/>
        </p:nvSpPr>
        <p:spPr>
          <a:xfrm>
            <a:off x="2923149" y="6303837"/>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Rachel Frétigné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(février 2017)</a:t>
            </a:r>
          </a:p>
        </p:txBody>
      </p:sp>
      <p:grpSp>
        <p:nvGrpSpPr>
          <p:cNvPr id="7" name="Groupe 21"/>
          <p:cNvGrpSpPr/>
          <p:nvPr/>
        </p:nvGrpSpPr>
        <p:grpSpPr>
          <a:xfrm rot="10800000">
            <a:off x="8813370" y="427039"/>
            <a:ext cx="5377218" cy="762000"/>
            <a:chOff x="0" y="0"/>
            <a:chExt cx="1819275" cy="762000"/>
          </a:xfrm>
        </p:grpSpPr>
        <p:cxnSp>
          <p:nvCxnSpPr>
            <p:cNvPr id="8" name="Connecteur droit 22"/>
            <p:cNvCxnSpPr/>
            <p:nvPr/>
          </p:nvCxnSpPr>
          <p:spPr>
            <a:xfrm>
              <a:off x="0" y="400050"/>
              <a:ext cx="1819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cteur droit 23"/>
            <p:cNvCxnSpPr/>
            <p:nvPr/>
          </p:nvCxnSpPr>
          <p:spPr>
            <a:xfrm>
              <a:off x="1571625" y="0"/>
              <a:ext cx="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9753600" y="159299"/>
            <a:ext cx="2283417" cy="523220"/>
          </a:xfrm>
          <a:prstGeom prst="rect">
            <a:avLst/>
          </a:prstGeom>
          <a:solidFill>
            <a:schemeClr val="bg1"/>
          </a:solidFill>
        </p:spPr>
        <p:txBody>
          <a:bodyPr wrap="square" rtlCol="0" anchor="b">
            <a:spAutoFit/>
          </a:bodyPr>
          <a:lstStyle/>
          <a:p>
            <a:pPr algn="r"/>
            <a:r>
              <a:rPr lang="fr-FR" sz="2800" dirty="0">
                <a:solidFill>
                  <a:schemeClr val="accent6">
                    <a:lumMod val="75000"/>
                  </a:schemeClr>
                </a:solidFill>
                <a:latin typeface="Agency FB" panose="020B0503020202020204" pitchFamily="34" charset="0"/>
              </a:rPr>
              <a:t>G</a:t>
            </a:r>
            <a:r>
              <a:rPr lang="fr-FR" sz="2800" dirty="0">
                <a:latin typeface="Agency FB" panose="020B0503020202020204" pitchFamily="34" charset="0"/>
              </a:rPr>
              <a:t>rille d’</a:t>
            </a:r>
            <a:r>
              <a:rPr lang="fr-FR" sz="2800" dirty="0">
                <a:solidFill>
                  <a:schemeClr val="accent6">
                    <a:lumMod val="75000"/>
                  </a:schemeClr>
                </a:solidFill>
                <a:latin typeface="Agency FB" panose="020B0503020202020204" pitchFamily="34" charset="0"/>
              </a:rPr>
              <a:t>E</a:t>
            </a:r>
            <a:r>
              <a:rPr lang="fr-FR" sz="2800" dirty="0">
                <a:latin typeface="Agency FB" panose="020B0503020202020204" pitchFamily="34" charset="0"/>
              </a:rPr>
              <a:t>valuation </a:t>
            </a:r>
          </a:p>
        </p:txBody>
      </p:sp>
      <p:sp>
        <p:nvSpPr>
          <p:cNvPr id="2" name="Slide Number Placeholder 1"/>
          <p:cNvSpPr>
            <a:spLocks noGrp="1"/>
          </p:cNvSpPr>
          <p:nvPr>
            <p:ph type="sldNum" sz="quarter" idx="12"/>
          </p:nvPr>
        </p:nvSpPr>
        <p:spPr/>
        <p:txBody>
          <a:bodyPr/>
          <a:lstStyle/>
          <a:p>
            <a:fld id="{7A4A17F1-0FE8-462F-A1DF-6066B6E5B413}" type="slidenum">
              <a:rPr lang="fr-FR" smtClean="0"/>
              <a:t>6</a:t>
            </a:fld>
            <a:endParaRPr lang="fr-FR"/>
          </a:p>
        </p:txBody>
      </p:sp>
    </p:spTree>
    <p:extLst>
      <p:ext uri="{BB962C8B-B14F-4D97-AF65-F5344CB8AC3E}">
        <p14:creationId xmlns:p14="http://schemas.microsoft.com/office/powerpoint/2010/main" val="4104820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790415" y="1348352"/>
          <a:ext cx="10709327" cy="4955485"/>
        </p:xfrm>
        <a:graphic>
          <a:graphicData uri="http://schemas.openxmlformats.org/drawingml/2006/table">
            <a:tbl>
              <a:tblPr firstRow="1" bandRow="1">
                <a:tableStyleId>{5C22544A-7EE6-4342-B048-85BDC9FD1C3A}</a:tableStyleId>
              </a:tblPr>
              <a:tblGrid>
                <a:gridCol w="3052912">
                  <a:extLst>
                    <a:ext uri="{9D8B030D-6E8A-4147-A177-3AD203B41FA5}">
                      <a16:colId xmlns:a16="http://schemas.microsoft.com/office/drawing/2014/main" val="413581009"/>
                    </a:ext>
                  </a:extLst>
                </a:gridCol>
                <a:gridCol w="1939746">
                  <a:extLst>
                    <a:ext uri="{9D8B030D-6E8A-4147-A177-3AD203B41FA5}">
                      <a16:colId xmlns:a16="http://schemas.microsoft.com/office/drawing/2014/main" val="1814957315"/>
                    </a:ext>
                  </a:extLst>
                </a:gridCol>
                <a:gridCol w="1945780">
                  <a:extLst>
                    <a:ext uri="{9D8B030D-6E8A-4147-A177-3AD203B41FA5}">
                      <a16:colId xmlns:a16="http://schemas.microsoft.com/office/drawing/2014/main" val="35169981"/>
                    </a:ext>
                  </a:extLst>
                </a:gridCol>
                <a:gridCol w="1855277">
                  <a:extLst>
                    <a:ext uri="{9D8B030D-6E8A-4147-A177-3AD203B41FA5}">
                      <a16:colId xmlns:a16="http://schemas.microsoft.com/office/drawing/2014/main" val="382507677"/>
                    </a:ext>
                  </a:extLst>
                </a:gridCol>
                <a:gridCol w="1915612">
                  <a:extLst>
                    <a:ext uri="{9D8B030D-6E8A-4147-A177-3AD203B41FA5}">
                      <a16:colId xmlns:a16="http://schemas.microsoft.com/office/drawing/2014/main" val="2238084469"/>
                    </a:ext>
                  </a:extLst>
                </a:gridCol>
              </a:tblGrid>
              <a:tr h="434057">
                <a:tc>
                  <a:txBody>
                    <a:bodyPr/>
                    <a:lstStyle/>
                    <a:p>
                      <a:endParaRPr lang="fr-FR" dirty="0"/>
                    </a:p>
                  </a:txBody>
                  <a:tcPr/>
                </a:tc>
                <a:tc>
                  <a:txBody>
                    <a:bodyPr/>
                    <a:lstStyle/>
                    <a:p>
                      <a:r>
                        <a:rPr lang="fr-FR" dirty="0"/>
                        <a:t>Niveau</a:t>
                      </a:r>
                      <a:r>
                        <a:rPr lang="fr-FR" baseline="0" dirty="0"/>
                        <a:t> 1</a:t>
                      </a:r>
                      <a:endParaRPr lang="fr-FR" dirty="0"/>
                    </a:p>
                  </a:txBody>
                  <a:tcPr/>
                </a:tc>
                <a:tc>
                  <a:txBody>
                    <a:bodyPr/>
                    <a:lstStyle/>
                    <a:p>
                      <a:r>
                        <a:rPr lang="fr-FR" dirty="0"/>
                        <a:t>Niveau 2</a:t>
                      </a:r>
                    </a:p>
                  </a:txBody>
                  <a:tcPr/>
                </a:tc>
                <a:tc>
                  <a:txBody>
                    <a:bodyPr/>
                    <a:lstStyle/>
                    <a:p>
                      <a:r>
                        <a:rPr lang="fr-FR" dirty="0"/>
                        <a:t>Niveau 3</a:t>
                      </a:r>
                    </a:p>
                  </a:txBody>
                  <a:tcPr/>
                </a:tc>
                <a:tc>
                  <a:txBody>
                    <a:bodyPr/>
                    <a:lstStyle/>
                    <a:p>
                      <a:r>
                        <a:rPr lang="fr-FR" dirty="0"/>
                        <a:t> Niveau 4</a:t>
                      </a:r>
                    </a:p>
                  </a:txBody>
                  <a:tcPr/>
                </a:tc>
                <a:extLst>
                  <a:ext uri="{0D108BD9-81ED-4DB2-BD59-A6C34878D82A}">
                    <a16:rowId xmlns:a16="http://schemas.microsoft.com/office/drawing/2014/main" val="1575106827"/>
                  </a:ext>
                </a:extLst>
              </a:tr>
              <a:tr h="1193657">
                <a:tc>
                  <a:txBody>
                    <a:bodyPr/>
                    <a:lstStyle/>
                    <a:p>
                      <a:pPr algn="l"/>
                      <a:r>
                        <a:rPr lang="fr-FR" sz="2000" dirty="0"/>
                        <a:t>Orientations</a:t>
                      </a:r>
                      <a:r>
                        <a:rPr lang="fr-FR" sz="2000" baseline="0" dirty="0"/>
                        <a:t> politiques et planification</a:t>
                      </a:r>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1160240534"/>
                  </a:ext>
                </a:extLst>
              </a:tr>
              <a:tr h="470228">
                <a:tc>
                  <a:txBody>
                    <a:bodyPr/>
                    <a:lstStyle/>
                    <a:p>
                      <a:pPr algn="l"/>
                      <a:r>
                        <a:rPr lang="fr-FR" sz="2000" dirty="0"/>
                        <a:t>Type de gestion</a:t>
                      </a:r>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507054675"/>
                  </a:ext>
                </a:extLst>
              </a:tr>
              <a:tr h="831943">
                <a:tc>
                  <a:txBody>
                    <a:bodyPr/>
                    <a:lstStyle/>
                    <a:p>
                      <a:pPr algn="l"/>
                      <a:r>
                        <a:rPr lang="fr-FR" sz="2000" dirty="0"/>
                        <a:t>Concertation</a:t>
                      </a:r>
                      <a:r>
                        <a:rPr lang="fr-FR" sz="2000" baseline="0" dirty="0"/>
                        <a:t> avec les habitants</a:t>
                      </a:r>
                      <a:endParaRPr lang="fr-FR" sz="2000" dirty="0"/>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1370792399"/>
                  </a:ext>
                </a:extLst>
              </a:tr>
              <a:tr h="1193657">
                <a:tc>
                  <a:txBody>
                    <a:bodyPr/>
                    <a:lstStyle/>
                    <a:p>
                      <a:pPr algn="l"/>
                      <a:r>
                        <a:rPr lang="fr-FR" sz="2000" dirty="0"/>
                        <a:t>Accueil et sensibilisation du</a:t>
                      </a:r>
                      <a:r>
                        <a:rPr lang="fr-FR" sz="2000" baseline="0" dirty="0"/>
                        <a:t> public</a:t>
                      </a:r>
                      <a:endParaRPr lang="fr-FR" sz="2000" dirty="0"/>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3758013288"/>
                  </a:ext>
                </a:extLst>
              </a:tr>
              <a:tr h="831943">
                <a:tc>
                  <a:txBody>
                    <a:bodyPr/>
                    <a:lstStyle/>
                    <a:p>
                      <a:pPr algn="l"/>
                      <a:r>
                        <a:rPr lang="fr-FR" sz="2000" dirty="0"/>
                        <a:t>Surface d’espace vert en m²</a:t>
                      </a:r>
                      <a:r>
                        <a:rPr lang="fr-FR" sz="2000" baseline="0" dirty="0"/>
                        <a:t> par habitant</a:t>
                      </a:r>
                      <a:endParaRPr lang="fr-FR" sz="2000" dirty="0"/>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3906399511"/>
                  </a:ext>
                </a:extLst>
              </a:tr>
            </a:tbl>
          </a:graphicData>
        </a:graphic>
      </p:graphicFrame>
      <p:sp>
        <p:nvSpPr>
          <p:cNvPr id="5" name="Left Arrow 4"/>
          <p:cNvSpPr/>
          <p:nvPr/>
        </p:nvSpPr>
        <p:spPr>
          <a:xfrm rot="10800000">
            <a:off x="12700" y="3581400"/>
            <a:ext cx="647700" cy="57150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6" name="ZoneTexte 4"/>
          <p:cNvSpPr txBox="1"/>
          <p:nvPr/>
        </p:nvSpPr>
        <p:spPr>
          <a:xfrm>
            <a:off x="2923149" y="6303837"/>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Rachel Frétigné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(février 2017)</a:t>
            </a:r>
          </a:p>
        </p:txBody>
      </p:sp>
      <p:grpSp>
        <p:nvGrpSpPr>
          <p:cNvPr id="7" name="Groupe 21"/>
          <p:cNvGrpSpPr/>
          <p:nvPr/>
        </p:nvGrpSpPr>
        <p:grpSpPr>
          <a:xfrm rot="10800000">
            <a:off x="8813370" y="427039"/>
            <a:ext cx="5377218" cy="762000"/>
            <a:chOff x="0" y="0"/>
            <a:chExt cx="1819275" cy="762000"/>
          </a:xfrm>
        </p:grpSpPr>
        <p:cxnSp>
          <p:nvCxnSpPr>
            <p:cNvPr id="8" name="Connecteur droit 22"/>
            <p:cNvCxnSpPr/>
            <p:nvPr/>
          </p:nvCxnSpPr>
          <p:spPr>
            <a:xfrm>
              <a:off x="0" y="400050"/>
              <a:ext cx="1819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cteur droit 23"/>
            <p:cNvCxnSpPr/>
            <p:nvPr/>
          </p:nvCxnSpPr>
          <p:spPr>
            <a:xfrm>
              <a:off x="1571625" y="0"/>
              <a:ext cx="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9753600" y="159299"/>
            <a:ext cx="2283417" cy="523220"/>
          </a:xfrm>
          <a:prstGeom prst="rect">
            <a:avLst/>
          </a:prstGeom>
          <a:solidFill>
            <a:schemeClr val="bg1"/>
          </a:solidFill>
        </p:spPr>
        <p:txBody>
          <a:bodyPr wrap="square" rtlCol="0" anchor="b">
            <a:spAutoFit/>
          </a:bodyPr>
          <a:lstStyle/>
          <a:p>
            <a:pPr algn="r"/>
            <a:r>
              <a:rPr lang="fr-FR" sz="2800" dirty="0">
                <a:solidFill>
                  <a:schemeClr val="accent6">
                    <a:lumMod val="75000"/>
                  </a:schemeClr>
                </a:solidFill>
                <a:latin typeface="Agency FB" panose="020B0503020202020204" pitchFamily="34" charset="0"/>
              </a:rPr>
              <a:t>G</a:t>
            </a:r>
            <a:r>
              <a:rPr lang="fr-FR" sz="2800" dirty="0">
                <a:latin typeface="Agency FB" panose="020B0503020202020204" pitchFamily="34" charset="0"/>
              </a:rPr>
              <a:t>rille d’</a:t>
            </a:r>
            <a:r>
              <a:rPr lang="fr-FR" sz="2800" dirty="0">
                <a:solidFill>
                  <a:schemeClr val="accent6">
                    <a:lumMod val="75000"/>
                  </a:schemeClr>
                </a:solidFill>
                <a:latin typeface="Agency FB" panose="020B0503020202020204" pitchFamily="34" charset="0"/>
              </a:rPr>
              <a:t>E</a:t>
            </a:r>
            <a:r>
              <a:rPr lang="fr-FR" sz="2800" dirty="0">
                <a:latin typeface="Agency FB" panose="020B0503020202020204" pitchFamily="34" charset="0"/>
              </a:rPr>
              <a:t>valuation </a:t>
            </a:r>
          </a:p>
        </p:txBody>
      </p:sp>
      <p:sp>
        <p:nvSpPr>
          <p:cNvPr id="2" name="Slide Number Placeholder 1"/>
          <p:cNvSpPr>
            <a:spLocks noGrp="1"/>
          </p:cNvSpPr>
          <p:nvPr>
            <p:ph type="sldNum" sz="quarter" idx="12"/>
          </p:nvPr>
        </p:nvSpPr>
        <p:spPr/>
        <p:txBody>
          <a:bodyPr/>
          <a:lstStyle/>
          <a:p>
            <a:fld id="{7A4A17F1-0FE8-462F-A1DF-6066B6E5B413}" type="slidenum">
              <a:rPr lang="fr-FR" smtClean="0"/>
              <a:t>7</a:t>
            </a:fld>
            <a:endParaRPr lang="fr-FR"/>
          </a:p>
        </p:txBody>
      </p:sp>
    </p:spTree>
    <p:extLst>
      <p:ext uri="{BB962C8B-B14F-4D97-AF65-F5344CB8AC3E}">
        <p14:creationId xmlns:p14="http://schemas.microsoft.com/office/powerpoint/2010/main" val="1690002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790415" y="1348352"/>
          <a:ext cx="10709327" cy="4955485"/>
        </p:xfrm>
        <a:graphic>
          <a:graphicData uri="http://schemas.openxmlformats.org/drawingml/2006/table">
            <a:tbl>
              <a:tblPr firstRow="1" bandRow="1">
                <a:tableStyleId>{5C22544A-7EE6-4342-B048-85BDC9FD1C3A}</a:tableStyleId>
              </a:tblPr>
              <a:tblGrid>
                <a:gridCol w="3052912">
                  <a:extLst>
                    <a:ext uri="{9D8B030D-6E8A-4147-A177-3AD203B41FA5}">
                      <a16:colId xmlns:a16="http://schemas.microsoft.com/office/drawing/2014/main" val="413581009"/>
                    </a:ext>
                  </a:extLst>
                </a:gridCol>
                <a:gridCol w="1939746">
                  <a:extLst>
                    <a:ext uri="{9D8B030D-6E8A-4147-A177-3AD203B41FA5}">
                      <a16:colId xmlns:a16="http://schemas.microsoft.com/office/drawing/2014/main" val="1814957315"/>
                    </a:ext>
                  </a:extLst>
                </a:gridCol>
                <a:gridCol w="1945780">
                  <a:extLst>
                    <a:ext uri="{9D8B030D-6E8A-4147-A177-3AD203B41FA5}">
                      <a16:colId xmlns:a16="http://schemas.microsoft.com/office/drawing/2014/main" val="35169981"/>
                    </a:ext>
                  </a:extLst>
                </a:gridCol>
                <a:gridCol w="1855277">
                  <a:extLst>
                    <a:ext uri="{9D8B030D-6E8A-4147-A177-3AD203B41FA5}">
                      <a16:colId xmlns:a16="http://schemas.microsoft.com/office/drawing/2014/main" val="382507677"/>
                    </a:ext>
                  </a:extLst>
                </a:gridCol>
                <a:gridCol w="1915612">
                  <a:extLst>
                    <a:ext uri="{9D8B030D-6E8A-4147-A177-3AD203B41FA5}">
                      <a16:colId xmlns:a16="http://schemas.microsoft.com/office/drawing/2014/main" val="2238084469"/>
                    </a:ext>
                  </a:extLst>
                </a:gridCol>
              </a:tblGrid>
              <a:tr h="434057">
                <a:tc>
                  <a:txBody>
                    <a:bodyPr/>
                    <a:lstStyle/>
                    <a:p>
                      <a:endParaRPr lang="fr-FR" dirty="0"/>
                    </a:p>
                  </a:txBody>
                  <a:tcPr/>
                </a:tc>
                <a:tc>
                  <a:txBody>
                    <a:bodyPr/>
                    <a:lstStyle/>
                    <a:p>
                      <a:r>
                        <a:rPr lang="fr-FR" dirty="0"/>
                        <a:t>Niveau</a:t>
                      </a:r>
                      <a:r>
                        <a:rPr lang="fr-FR" baseline="0" dirty="0"/>
                        <a:t> 1</a:t>
                      </a:r>
                      <a:endParaRPr lang="fr-FR" dirty="0"/>
                    </a:p>
                  </a:txBody>
                  <a:tcPr/>
                </a:tc>
                <a:tc>
                  <a:txBody>
                    <a:bodyPr/>
                    <a:lstStyle/>
                    <a:p>
                      <a:r>
                        <a:rPr lang="fr-FR" dirty="0"/>
                        <a:t>Niveau 2</a:t>
                      </a:r>
                    </a:p>
                  </a:txBody>
                  <a:tcPr/>
                </a:tc>
                <a:tc>
                  <a:txBody>
                    <a:bodyPr/>
                    <a:lstStyle/>
                    <a:p>
                      <a:r>
                        <a:rPr lang="fr-FR" dirty="0"/>
                        <a:t>Niveau 3</a:t>
                      </a:r>
                    </a:p>
                  </a:txBody>
                  <a:tcPr/>
                </a:tc>
                <a:tc>
                  <a:txBody>
                    <a:bodyPr/>
                    <a:lstStyle/>
                    <a:p>
                      <a:r>
                        <a:rPr lang="fr-FR" dirty="0"/>
                        <a:t> Niveau 4</a:t>
                      </a:r>
                    </a:p>
                  </a:txBody>
                  <a:tcPr/>
                </a:tc>
                <a:extLst>
                  <a:ext uri="{0D108BD9-81ED-4DB2-BD59-A6C34878D82A}">
                    <a16:rowId xmlns:a16="http://schemas.microsoft.com/office/drawing/2014/main" val="1575106827"/>
                  </a:ext>
                </a:extLst>
              </a:tr>
              <a:tr h="1193657">
                <a:tc>
                  <a:txBody>
                    <a:bodyPr/>
                    <a:lstStyle/>
                    <a:p>
                      <a:pPr algn="l"/>
                      <a:r>
                        <a:rPr lang="fr-FR" sz="2000" dirty="0"/>
                        <a:t>Orientations</a:t>
                      </a:r>
                      <a:r>
                        <a:rPr lang="fr-FR" sz="2000" baseline="0" dirty="0"/>
                        <a:t> politiques et planification</a:t>
                      </a:r>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1160240534"/>
                  </a:ext>
                </a:extLst>
              </a:tr>
              <a:tr h="470228">
                <a:tc>
                  <a:txBody>
                    <a:bodyPr/>
                    <a:lstStyle/>
                    <a:p>
                      <a:pPr algn="l"/>
                      <a:r>
                        <a:rPr lang="fr-FR" sz="2000" dirty="0"/>
                        <a:t>Type de gestion</a:t>
                      </a:r>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507054675"/>
                  </a:ext>
                </a:extLst>
              </a:tr>
              <a:tr h="831943">
                <a:tc>
                  <a:txBody>
                    <a:bodyPr/>
                    <a:lstStyle/>
                    <a:p>
                      <a:pPr algn="l"/>
                      <a:r>
                        <a:rPr lang="fr-FR" sz="2000" dirty="0"/>
                        <a:t>Concertation</a:t>
                      </a:r>
                      <a:r>
                        <a:rPr lang="fr-FR" sz="2000" baseline="0" dirty="0"/>
                        <a:t> avec les habitants</a:t>
                      </a:r>
                      <a:endParaRPr lang="fr-FR" sz="2000" dirty="0"/>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1370792399"/>
                  </a:ext>
                </a:extLst>
              </a:tr>
              <a:tr h="1193657">
                <a:tc>
                  <a:txBody>
                    <a:bodyPr/>
                    <a:lstStyle/>
                    <a:p>
                      <a:pPr algn="l"/>
                      <a:r>
                        <a:rPr lang="fr-FR" sz="2000" dirty="0"/>
                        <a:t>Accueil et sensibilisation du</a:t>
                      </a:r>
                      <a:r>
                        <a:rPr lang="fr-FR" sz="2000" baseline="0" dirty="0"/>
                        <a:t> public</a:t>
                      </a:r>
                      <a:endParaRPr lang="fr-FR" sz="2000" dirty="0"/>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3758013288"/>
                  </a:ext>
                </a:extLst>
              </a:tr>
              <a:tr h="831943">
                <a:tc>
                  <a:txBody>
                    <a:bodyPr/>
                    <a:lstStyle/>
                    <a:p>
                      <a:pPr algn="l"/>
                      <a:r>
                        <a:rPr lang="fr-FR" sz="2000" dirty="0"/>
                        <a:t>Surface d’espace vert en m²</a:t>
                      </a:r>
                      <a:r>
                        <a:rPr lang="fr-FR" sz="2000" baseline="0" dirty="0"/>
                        <a:t> par habitant</a:t>
                      </a:r>
                      <a:endParaRPr lang="fr-FR" sz="2000" dirty="0"/>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3906399511"/>
                  </a:ext>
                </a:extLst>
              </a:tr>
            </a:tbl>
          </a:graphicData>
        </a:graphic>
      </p:graphicFrame>
      <p:sp>
        <p:nvSpPr>
          <p:cNvPr id="5" name="Left Arrow 4"/>
          <p:cNvSpPr/>
          <p:nvPr/>
        </p:nvSpPr>
        <p:spPr>
          <a:xfrm rot="10800000">
            <a:off x="0" y="4533900"/>
            <a:ext cx="647700" cy="57150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6" name="ZoneTexte 4"/>
          <p:cNvSpPr txBox="1"/>
          <p:nvPr/>
        </p:nvSpPr>
        <p:spPr>
          <a:xfrm>
            <a:off x="2923149" y="6303837"/>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Rachel Frétigné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(février 2017)</a:t>
            </a:r>
          </a:p>
        </p:txBody>
      </p:sp>
      <p:grpSp>
        <p:nvGrpSpPr>
          <p:cNvPr id="7" name="Groupe 21"/>
          <p:cNvGrpSpPr/>
          <p:nvPr/>
        </p:nvGrpSpPr>
        <p:grpSpPr>
          <a:xfrm rot="10800000">
            <a:off x="8813370" y="427039"/>
            <a:ext cx="5377218" cy="762000"/>
            <a:chOff x="0" y="0"/>
            <a:chExt cx="1819275" cy="762000"/>
          </a:xfrm>
        </p:grpSpPr>
        <p:cxnSp>
          <p:nvCxnSpPr>
            <p:cNvPr id="8" name="Connecteur droit 22"/>
            <p:cNvCxnSpPr/>
            <p:nvPr/>
          </p:nvCxnSpPr>
          <p:spPr>
            <a:xfrm>
              <a:off x="0" y="400050"/>
              <a:ext cx="1819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cteur droit 23"/>
            <p:cNvCxnSpPr/>
            <p:nvPr/>
          </p:nvCxnSpPr>
          <p:spPr>
            <a:xfrm>
              <a:off x="1571625" y="0"/>
              <a:ext cx="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9753600" y="159299"/>
            <a:ext cx="2283417" cy="523220"/>
          </a:xfrm>
          <a:prstGeom prst="rect">
            <a:avLst/>
          </a:prstGeom>
          <a:solidFill>
            <a:schemeClr val="bg1"/>
          </a:solidFill>
        </p:spPr>
        <p:txBody>
          <a:bodyPr wrap="square" rtlCol="0" anchor="b">
            <a:spAutoFit/>
          </a:bodyPr>
          <a:lstStyle/>
          <a:p>
            <a:pPr algn="r"/>
            <a:r>
              <a:rPr lang="fr-FR" sz="2800" dirty="0">
                <a:solidFill>
                  <a:schemeClr val="accent6">
                    <a:lumMod val="75000"/>
                  </a:schemeClr>
                </a:solidFill>
                <a:latin typeface="Agency FB" panose="020B0503020202020204" pitchFamily="34" charset="0"/>
              </a:rPr>
              <a:t>G</a:t>
            </a:r>
            <a:r>
              <a:rPr lang="fr-FR" sz="2800" dirty="0">
                <a:latin typeface="Agency FB" panose="020B0503020202020204" pitchFamily="34" charset="0"/>
              </a:rPr>
              <a:t>rille d’</a:t>
            </a:r>
            <a:r>
              <a:rPr lang="fr-FR" sz="2800" dirty="0">
                <a:solidFill>
                  <a:schemeClr val="accent6">
                    <a:lumMod val="75000"/>
                  </a:schemeClr>
                </a:solidFill>
                <a:latin typeface="Agency FB" panose="020B0503020202020204" pitchFamily="34" charset="0"/>
              </a:rPr>
              <a:t>E</a:t>
            </a:r>
            <a:r>
              <a:rPr lang="fr-FR" sz="2800" dirty="0">
                <a:latin typeface="Agency FB" panose="020B0503020202020204" pitchFamily="34" charset="0"/>
              </a:rPr>
              <a:t>valuation </a:t>
            </a:r>
          </a:p>
        </p:txBody>
      </p:sp>
      <p:sp>
        <p:nvSpPr>
          <p:cNvPr id="2" name="Slide Number Placeholder 1"/>
          <p:cNvSpPr>
            <a:spLocks noGrp="1"/>
          </p:cNvSpPr>
          <p:nvPr>
            <p:ph type="sldNum" sz="quarter" idx="12"/>
          </p:nvPr>
        </p:nvSpPr>
        <p:spPr/>
        <p:txBody>
          <a:bodyPr/>
          <a:lstStyle/>
          <a:p>
            <a:fld id="{7A4A17F1-0FE8-462F-A1DF-6066B6E5B413}" type="slidenum">
              <a:rPr lang="fr-FR" smtClean="0"/>
              <a:t>8</a:t>
            </a:fld>
            <a:endParaRPr lang="fr-FR"/>
          </a:p>
        </p:txBody>
      </p:sp>
    </p:spTree>
    <p:extLst>
      <p:ext uri="{BB962C8B-B14F-4D97-AF65-F5344CB8AC3E}">
        <p14:creationId xmlns:p14="http://schemas.microsoft.com/office/powerpoint/2010/main" val="117764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790415" y="1348352"/>
          <a:ext cx="10709327" cy="4955485"/>
        </p:xfrm>
        <a:graphic>
          <a:graphicData uri="http://schemas.openxmlformats.org/drawingml/2006/table">
            <a:tbl>
              <a:tblPr firstRow="1" bandRow="1">
                <a:tableStyleId>{5C22544A-7EE6-4342-B048-85BDC9FD1C3A}</a:tableStyleId>
              </a:tblPr>
              <a:tblGrid>
                <a:gridCol w="3052912">
                  <a:extLst>
                    <a:ext uri="{9D8B030D-6E8A-4147-A177-3AD203B41FA5}">
                      <a16:colId xmlns:a16="http://schemas.microsoft.com/office/drawing/2014/main" val="413581009"/>
                    </a:ext>
                  </a:extLst>
                </a:gridCol>
                <a:gridCol w="1939746">
                  <a:extLst>
                    <a:ext uri="{9D8B030D-6E8A-4147-A177-3AD203B41FA5}">
                      <a16:colId xmlns:a16="http://schemas.microsoft.com/office/drawing/2014/main" val="1814957315"/>
                    </a:ext>
                  </a:extLst>
                </a:gridCol>
                <a:gridCol w="1945780">
                  <a:extLst>
                    <a:ext uri="{9D8B030D-6E8A-4147-A177-3AD203B41FA5}">
                      <a16:colId xmlns:a16="http://schemas.microsoft.com/office/drawing/2014/main" val="35169981"/>
                    </a:ext>
                  </a:extLst>
                </a:gridCol>
                <a:gridCol w="1855277">
                  <a:extLst>
                    <a:ext uri="{9D8B030D-6E8A-4147-A177-3AD203B41FA5}">
                      <a16:colId xmlns:a16="http://schemas.microsoft.com/office/drawing/2014/main" val="382507677"/>
                    </a:ext>
                  </a:extLst>
                </a:gridCol>
                <a:gridCol w="1915612">
                  <a:extLst>
                    <a:ext uri="{9D8B030D-6E8A-4147-A177-3AD203B41FA5}">
                      <a16:colId xmlns:a16="http://schemas.microsoft.com/office/drawing/2014/main" val="2238084469"/>
                    </a:ext>
                  </a:extLst>
                </a:gridCol>
              </a:tblGrid>
              <a:tr h="434057">
                <a:tc>
                  <a:txBody>
                    <a:bodyPr/>
                    <a:lstStyle/>
                    <a:p>
                      <a:endParaRPr lang="fr-FR" dirty="0"/>
                    </a:p>
                  </a:txBody>
                  <a:tcPr/>
                </a:tc>
                <a:tc>
                  <a:txBody>
                    <a:bodyPr/>
                    <a:lstStyle/>
                    <a:p>
                      <a:r>
                        <a:rPr lang="fr-FR" dirty="0"/>
                        <a:t>Niveau</a:t>
                      </a:r>
                      <a:r>
                        <a:rPr lang="fr-FR" baseline="0" dirty="0"/>
                        <a:t> 1</a:t>
                      </a:r>
                      <a:endParaRPr lang="fr-FR" dirty="0"/>
                    </a:p>
                  </a:txBody>
                  <a:tcPr/>
                </a:tc>
                <a:tc>
                  <a:txBody>
                    <a:bodyPr/>
                    <a:lstStyle/>
                    <a:p>
                      <a:r>
                        <a:rPr lang="fr-FR" dirty="0"/>
                        <a:t>Niveau 2</a:t>
                      </a:r>
                    </a:p>
                  </a:txBody>
                  <a:tcPr/>
                </a:tc>
                <a:tc>
                  <a:txBody>
                    <a:bodyPr/>
                    <a:lstStyle/>
                    <a:p>
                      <a:r>
                        <a:rPr lang="fr-FR" dirty="0"/>
                        <a:t>Niveau 3</a:t>
                      </a:r>
                    </a:p>
                  </a:txBody>
                  <a:tcPr/>
                </a:tc>
                <a:tc>
                  <a:txBody>
                    <a:bodyPr/>
                    <a:lstStyle/>
                    <a:p>
                      <a:r>
                        <a:rPr lang="fr-FR" dirty="0"/>
                        <a:t> Niveau 4</a:t>
                      </a:r>
                    </a:p>
                  </a:txBody>
                  <a:tcPr/>
                </a:tc>
                <a:extLst>
                  <a:ext uri="{0D108BD9-81ED-4DB2-BD59-A6C34878D82A}">
                    <a16:rowId xmlns:a16="http://schemas.microsoft.com/office/drawing/2014/main" val="1575106827"/>
                  </a:ext>
                </a:extLst>
              </a:tr>
              <a:tr h="1193657">
                <a:tc>
                  <a:txBody>
                    <a:bodyPr/>
                    <a:lstStyle/>
                    <a:p>
                      <a:pPr algn="l"/>
                      <a:r>
                        <a:rPr lang="fr-FR" sz="2000" dirty="0"/>
                        <a:t>Orientations</a:t>
                      </a:r>
                      <a:r>
                        <a:rPr lang="fr-FR" sz="2000" baseline="0" dirty="0"/>
                        <a:t> politiques et planification</a:t>
                      </a:r>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1160240534"/>
                  </a:ext>
                </a:extLst>
              </a:tr>
              <a:tr h="470228">
                <a:tc>
                  <a:txBody>
                    <a:bodyPr/>
                    <a:lstStyle/>
                    <a:p>
                      <a:pPr algn="l"/>
                      <a:r>
                        <a:rPr lang="fr-FR" sz="2000" dirty="0"/>
                        <a:t>Type de gestion</a:t>
                      </a:r>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507054675"/>
                  </a:ext>
                </a:extLst>
              </a:tr>
              <a:tr h="831943">
                <a:tc>
                  <a:txBody>
                    <a:bodyPr/>
                    <a:lstStyle/>
                    <a:p>
                      <a:pPr algn="l"/>
                      <a:r>
                        <a:rPr lang="fr-FR" sz="2000" dirty="0"/>
                        <a:t>Concertation</a:t>
                      </a:r>
                      <a:r>
                        <a:rPr lang="fr-FR" sz="2000" baseline="0" dirty="0"/>
                        <a:t> avec les habitants</a:t>
                      </a:r>
                      <a:endParaRPr lang="fr-FR" sz="2000" dirty="0"/>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1370792399"/>
                  </a:ext>
                </a:extLst>
              </a:tr>
              <a:tr h="1193657">
                <a:tc>
                  <a:txBody>
                    <a:bodyPr/>
                    <a:lstStyle/>
                    <a:p>
                      <a:pPr algn="l"/>
                      <a:r>
                        <a:rPr lang="fr-FR" sz="2000" dirty="0"/>
                        <a:t>Accueil et sensibilisation du</a:t>
                      </a:r>
                      <a:r>
                        <a:rPr lang="fr-FR" sz="2000" baseline="0" dirty="0"/>
                        <a:t> public</a:t>
                      </a:r>
                      <a:endParaRPr lang="fr-FR" sz="2000" dirty="0"/>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3758013288"/>
                  </a:ext>
                </a:extLst>
              </a:tr>
              <a:tr h="831943">
                <a:tc>
                  <a:txBody>
                    <a:bodyPr/>
                    <a:lstStyle/>
                    <a:p>
                      <a:pPr algn="l"/>
                      <a:r>
                        <a:rPr lang="fr-FR" sz="2000" dirty="0"/>
                        <a:t>Surface d’espace vert en m²</a:t>
                      </a:r>
                      <a:r>
                        <a:rPr lang="fr-FR" sz="2000" baseline="0" dirty="0"/>
                        <a:t> par habitant</a:t>
                      </a:r>
                      <a:endParaRPr lang="fr-FR" sz="2000" dirty="0"/>
                    </a:p>
                  </a:txBody>
                  <a:tcPr/>
                </a:tc>
                <a:tc>
                  <a:txBody>
                    <a:bodyPr/>
                    <a:lstStyle/>
                    <a:p>
                      <a:endParaRPr lang="fr-FR" dirty="0"/>
                    </a:p>
                  </a:txBody>
                  <a:tcPr>
                    <a:solidFill>
                      <a:srgbClr val="CA4646"/>
                    </a:solidFill>
                  </a:tcPr>
                </a:tc>
                <a:tc>
                  <a:txBody>
                    <a:bodyPr/>
                    <a:lstStyle/>
                    <a:p>
                      <a:endParaRPr lang="fr-FR" dirty="0"/>
                    </a:p>
                  </a:txBody>
                  <a:tcPr>
                    <a:solidFill>
                      <a:schemeClr val="accent2">
                        <a:lumMod val="75000"/>
                      </a:schemeClr>
                    </a:solidFill>
                  </a:tcPr>
                </a:tc>
                <a:tc>
                  <a:txBody>
                    <a:bodyPr/>
                    <a:lstStyle/>
                    <a:p>
                      <a:endParaRPr lang="fr-FR" dirty="0"/>
                    </a:p>
                  </a:txBody>
                  <a:tcPr>
                    <a:solidFill>
                      <a:schemeClr val="accent4">
                        <a:lumMod val="75000"/>
                      </a:schemeClr>
                    </a:solidFill>
                  </a:tcPr>
                </a:tc>
                <a:tc>
                  <a:txBody>
                    <a:bodyPr/>
                    <a:lstStyle/>
                    <a:p>
                      <a:endParaRPr lang="fr-FR" dirty="0"/>
                    </a:p>
                  </a:txBody>
                  <a:tcPr>
                    <a:solidFill>
                      <a:schemeClr val="accent6">
                        <a:lumMod val="75000"/>
                      </a:schemeClr>
                    </a:solidFill>
                  </a:tcPr>
                </a:tc>
                <a:extLst>
                  <a:ext uri="{0D108BD9-81ED-4DB2-BD59-A6C34878D82A}">
                    <a16:rowId xmlns:a16="http://schemas.microsoft.com/office/drawing/2014/main" val="3906399511"/>
                  </a:ext>
                </a:extLst>
              </a:tr>
            </a:tbl>
          </a:graphicData>
        </a:graphic>
      </p:graphicFrame>
      <p:sp>
        <p:nvSpPr>
          <p:cNvPr id="5" name="Left Arrow 4"/>
          <p:cNvSpPr/>
          <p:nvPr/>
        </p:nvSpPr>
        <p:spPr>
          <a:xfrm rot="10800000">
            <a:off x="12700" y="5613400"/>
            <a:ext cx="647700" cy="57150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6" name="ZoneTexte 4"/>
          <p:cNvSpPr txBox="1"/>
          <p:nvPr/>
        </p:nvSpPr>
        <p:spPr>
          <a:xfrm>
            <a:off x="2923149" y="6303837"/>
            <a:ext cx="5750951" cy="369332"/>
          </a:xfrm>
          <a:prstGeom prst="rect">
            <a:avLst/>
          </a:prstGeom>
          <a:noFill/>
        </p:spPr>
        <p:txBody>
          <a:bodyPr wrap="square" rtlCol="0">
            <a:spAutoFit/>
          </a:bodyPr>
          <a:lstStyle/>
          <a:p>
            <a:pPr algn="r"/>
            <a:r>
              <a:rPr lang="fr-FR" i="1" dirty="0">
                <a:solidFill>
                  <a:schemeClr val="bg2">
                    <a:lumMod val="50000"/>
                  </a:schemeClr>
                </a:solidFill>
                <a:latin typeface="Agency FB" panose="020B0503020202020204" pitchFamily="34" charset="0"/>
              </a:rPr>
              <a:t>Réalisation: Rachel Frétigné – Brice </a:t>
            </a:r>
            <a:r>
              <a:rPr lang="fr-FR" i="1" dirty="0" err="1">
                <a:solidFill>
                  <a:schemeClr val="bg2">
                    <a:lumMod val="50000"/>
                  </a:schemeClr>
                </a:solidFill>
                <a:latin typeface="Agency FB" panose="020B0503020202020204" pitchFamily="34" charset="0"/>
              </a:rPr>
              <a:t>Mazallon</a:t>
            </a:r>
            <a:r>
              <a:rPr lang="fr-FR" i="1" dirty="0">
                <a:solidFill>
                  <a:schemeClr val="bg2">
                    <a:lumMod val="50000"/>
                  </a:schemeClr>
                </a:solidFill>
                <a:latin typeface="Agency FB" panose="020B0503020202020204" pitchFamily="34" charset="0"/>
              </a:rPr>
              <a:t> (février 2017)</a:t>
            </a:r>
          </a:p>
        </p:txBody>
      </p:sp>
      <p:grpSp>
        <p:nvGrpSpPr>
          <p:cNvPr id="7" name="Groupe 21"/>
          <p:cNvGrpSpPr/>
          <p:nvPr/>
        </p:nvGrpSpPr>
        <p:grpSpPr>
          <a:xfrm rot="10800000">
            <a:off x="8813370" y="427039"/>
            <a:ext cx="5377218" cy="762000"/>
            <a:chOff x="0" y="0"/>
            <a:chExt cx="1819275" cy="762000"/>
          </a:xfrm>
        </p:grpSpPr>
        <p:cxnSp>
          <p:nvCxnSpPr>
            <p:cNvPr id="8" name="Connecteur droit 22"/>
            <p:cNvCxnSpPr/>
            <p:nvPr/>
          </p:nvCxnSpPr>
          <p:spPr>
            <a:xfrm>
              <a:off x="0" y="400050"/>
              <a:ext cx="1819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cteur droit 23"/>
            <p:cNvCxnSpPr/>
            <p:nvPr/>
          </p:nvCxnSpPr>
          <p:spPr>
            <a:xfrm>
              <a:off x="1571625" y="0"/>
              <a:ext cx="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9753600" y="159299"/>
            <a:ext cx="2283417" cy="523220"/>
          </a:xfrm>
          <a:prstGeom prst="rect">
            <a:avLst/>
          </a:prstGeom>
          <a:solidFill>
            <a:schemeClr val="bg1"/>
          </a:solidFill>
        </p:spPr>
        <p:txBody>
          <a:bodyPr wrap="square" rtlCol="0" anchor="b">
            <a:spAutoFit/>
          </a:bodyPr>
          <a:lstStyle/>
          <a:p>
            <a:pPr algn="r"/>
            <a:r>
              <a:rPr lang="fr-FR" sz="2800" dirty="0">
                <a:solidFill>
                  <a:schemeClr val="accent6">
                    <a:lumMod val="75000"/>
                  </a:schemeClr>
                </a:solidFill>
                <a:latin typeface="Agency FB" panose="020B0503020202020204" pitchFamily="34" charset="0"/>
              </a:rPr>
              <a:t>G</a:t>
            </a:r>
            <a:r>
              <a:rPr lang="fr-FR" sz="2800" dirty="0">
                <a:latin typeface="Agency FB" panose="020B0503020202020204" pitchFamily="34" charset="0"/>
              </a:rPr>
              <a:t>rille d’</a:t>
            </a:r>
            <a:r>
              <a:rPr lang="fr-FR" sz="2800" dirty="0">
                <a:solidFill>
                  <a:schemeClr val="accent6">
                    <a:lumMod val="75000"/>
                  </a:schemeClr>
                </a:solidFill>
                <a:latin typeface="Agency FB" panose="020B0503020202020204" pitchFamily="34" charset="0"/>
              </a:rPr>
              <a:t>E</a:t>
            </a:r>
            <a:r>
              <a:rPr lang="fr-FR" sz="2800" dirty="0">
                <a:latin typeface="Agency FB" panose="020B0503020202020204" pitchFamily="34" charset="0"/>
              </a:rPr>
              <a:t>valuation </a:t>
            </a:r>
          </a:p>
        </p:txBody>
      </p:sp>
      <p:sp>
        <p:nvSpPr>
          <p:cNvPr id="2" name="Slide Number Placeholder 1"/>
          <p:cNvSpPr>
            <a:spLocks noGrp="1"/>
          </p:cNvSpPr>
          <p:nvPr>
            <p:ph type="sldNum" sz="quarter" idx="12"/>
          </p:nvPr>
        </p:nvSpPr>
        <p:spPr/>
        <p:txBody>
          <a:bodyPr/>
          <a:lstStyle/>
          <a:p>
            <a:fld id="{7A4A17F1-0FE8-462F-A1DF-6066B6E5B413}" type="slidenum">
              <a:rPr lang="fr-FR" smtClean="0"/>
              <a:t>9</a:t>
            </a:fld>
            <a:endParaRPr lang="fr-FR"/>
          </a:p>
        </p:txBody>
      </p:sp>
    </p:spTree>
    <p:extLst>
      <p:ext uri="{BB962C8B-B14F-4D97-AF65-F5344CB8AC3E}">
        <p14:creationId xmlns:p14="http://schemas.microsoft.com/office/powerpoint/2010/main" val="62831019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1449</TotalTime>
  <Words>1428</Words>
  <Application>Microsoft Office PowerPoint</Application>
  <PresentationFormat>Widescreen</PresentationFormat>
  <Paragraphs>344</Paragraphs>
  <Slides>21</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Agency FB</vt:lpstr>
      <vt:lpstr>Arial</vt:lpstr>
      <vt:lpstr>Calibri</vt:lpstr>
      <vt:lpstr>Calibri Light</vt:lpstr>
      <vt:lpstr>Thème Office</vt:lpstr>
      <vt:lpstr>Verdir une Ville en Croissance Rapide</vt:lpstr>
      <vt:lpstr>Nantes, élue capitale verte européenne en 2013, est-elle pour autant un exemple à suivre en matière de gestion et de création des parcs urbains ? </vt:lpstr>
      <vt:lpstr>Nantes, élue capitale verte européenne en 2013, est-elle pour autant un exemple à suivre en matière de gestion et de création des parcs urbains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Verdir les villes en croissance rapide</dc:title>
  <dc:creator>Carotte</dc:creator>
  <cp:lastModifiedBy>Rachel</cp:lastModifiedBy>
  <cp:revision>126</cp:revision>
  <dcterms:created xsi:type="dcterms:W3CDTF">2016-12-11T14:24:07Z</dcterms:created>
  <dcterms:modified xsi:type="dcterms:W3CDTF">2017-04-21T18:14:53Z</dcterms:modified>
</cp:coreProperties>
</file>