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FDD1-0C77-4B50-8395-FE07FA873547}" type="datetimeFigureOut">
              <a:rPr lang="fr-FR" smtClean="0"/>
              <a:pPr/>
              <a:t>17/06/2015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8A72-7697-4CC2-9C90-60934343BD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038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F4D-91BC-449B-8930-F58B2AF535B1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1150-D5B5-4A8E-AA1C-C5778438039E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5401-0242-4005-A1ED-44444C5D6BBB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AB12-6209-4270-B87C-17DEBA2EC89C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334-5E97-44F6-9C0D-1B2E9AC8EF6C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7CED-B17E-4C79-92A9-2CEC5AE98E9C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8A4-E63C-4A12-8125-F0B4AC3955F3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380D-4385-4F74-B862-9DB55789EAC7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7523-426A-432C-AC9F-28D81E97DBD4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AD26-BD55-4D72-9870-76C9E19CD5A7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0E2881-9B86-4800-8209-D60A493B4F1F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EC3BFC-7BA9-4556-84EB-AC986A0CA3AA}" type="datetime1">
              <a:rPr lang="fr-FR" smtClean="0"/>
              <a:pPr/>
              <a:t>17/06/2015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6C5514-15DF-447F-8350-7DDE264457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6984776" cy="2736304"/>
          </a:xfrm>
        </p:spPr>
        <p:txBody>
          <a:bodyPr>
            <a:normAutofit/>
          </a:bodyPr>
          <a:lstStyle/>
          <a:p>
            <a:pPr algn="l"/>
            <a:r>
              <a:rPr lang="fr-FR" sz="3500" dirty="0" smtClean="0"/>
              <a:t>Création d’un pole culturel et touristique dans la commune de </a:t>
            </a:r>
            <a:r>
              <a:rPr lang="fr-FR" sz="3500" dirty="0" err="1" smtClean="0"/>
              <a:t>melle</a:t>
            </a:r>
            <a:endParaRPr lang="fr-FR" sz="35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6480048" cy="732508"/>
          </a:xfrm>
        </p:spPr>
        <p:txBody>
          <a:bodyPr/>
          <a:lstStyle/>
          <a:p>
            <a:pPr algn="l"/>
            <a:r>
              <a:rPr lang="fr-FR" dirty="0" smtClean="0"/>
              <a:t>Espace scénique, guinguette, aire de jeux, verger et parking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443711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rebuchet MS" panose="020B0603020202020204" pitchFamily="34" charset="0"/>
              </a:rPr>
              <a:t>CLEMENT Maxime</a:t>
            </a:r>
          </a:p>
          <a:p>
            <a:endParaRPr lang="fr-FR" sz="1200" dirty="0">
              <a:latin typeface="Trebuchet MS" panose="020B0603020202020204" pitchFamily="34" charset="0"/>
            </a:endParaRPr>
          </a:p>
          <a:p>
            <a:r>
              <a:rPr lang="fr-FR" sz="1200" dirty="0" smtClean="0">
                <a:latin typeface="Trebuchet MS" panose="020B0603020202020204" pitchFamily="34" charset="0"/>
              </a:rPr>
              <a:t>DAE3</a:t>
            </a:r>
          </a:p>
          <a:p>
            <a:endParaRPr lang="fr-FR" sz="1200" dirty="0">
              <a:latin typeface="Trebuchet MS" panose="020B0603020202020204" pitchFamily="34" charset="0"/>
            </a:endParaRPr>
          </a:p>
          <a:p>
            <a:r>
              <a:rPr lang="fr-FR" sz="1200" dirty="0" smtClean="0">
                <a:latin typeface="Trebuchet MS" panose="020B0603020202020204" pitchFamily="34" charset="0"/>
              </a:rPr>
              <a:t>Tuteur : MARTOUZET Denis</a:t>
            </a:r>
            <a:endParaRPr lang="fr-FR" sz="1200" dirty="0">
              <a:latin typeface="Trebuchet MS" panose="020B0603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1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0F4D-91BC-449B-8930-F58B2AF535B1}" type="datetime1">
              <a:rPr lang="fr-FR" sz="1200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17/06/2015</a:t>
            </a:fld>
            <a:endParaRPr lang="fr-FR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328888" y="3663151"/>
            <a:ext cx="3654576" cy="2760455"/>
            <a:chOff x="4328888" y="3663151"/>
            <a:chExt cx="3654576" cy="276045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888" y="3663151"/>
              <a:ext cx="3654576" cy="2563584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328888" y="6054274"/>
              <a:ext cx="365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 </a:t>
              </a:r>
              <a:r>
                <a:rPr lang="fr-FR" sz="600" dirty="0">
                  <a:latin typeface="Trebuchet MS" panose="020B0603020202020204" pitchFamily="34" charset="0"/>
                </a:rPr>
                <a:t>Localisation de la commune de Melle (Source : Syndicat Mixte du Pays </a:t>
              </a:r>
              <a:r>
                <a:rPr lang="fr-FR" sz="600" dirty="0" err="1">
                  <a:latin typeface="Trebuchet MS" panose="020B0603020202020204" pitchFamily="34" charset="0"/>
                </a:rPr>
                <a:t>Mellois</a:t>
              </a:r>
              <a:r>
                <a:rPr lang="fr-FR" sz="600" dirty="0">
                  <a:latin typeface="Trebuchet MS" panose="020B0603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104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Les enjeux principaux</a:t>
            </a:r>
            <a:endParaRPr lang="fr-FR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500" dirty="0" smtClean="0"/>
              <a:t>Terrain d’étude : friche en plein centre-ville</a:t>
            </a:r>
          </a:p>
          <a:p>
            <a:r>
              <a:rPr lang="fr-FR" sz="2500" dirty="0" smtClean="0"/>
              <a:t>Pérenniser le rôle du centre-ville</a:t>
            </a:r>
          </a:p>
          <a:p>
            <a:r>
              <a:rPr lang="fr-FR" sz="2500" dirty="0" smtClean="0"/>
              <a:t>Maintenir l’attractivité de la ville par rapport au grand pôle urbain de Niort</a:t>
            </a:r>
            <a:endParaRPr lang="fr-FR" sz="2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2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555776" y="3429000"/>
            <a:ext cx="3744416" cy="3204926"/>
            <a:chOff x="2555776" y="3429000"/>
            <a:chExt cx="3744416" cy="320492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429000"/>
              <a:ext cx="3744416" cy="302026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555776" y="6449260"/>
              <a:ext cx="37444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latin typeface="Trebuchet MS" panose="020B0603020202020204" pitchFamily="34" charset="0"/>
                </a:rPr>
                <a:t>Carte des aires urbaines (Source : </a:t>
              </a:r>
              <a:r>
                <a:rPr lang="fr-FR" sz="600" dirty="0" err="1">
                  <a:latin typeface="Trebuchet MS" panose="020B0603020202020204" pitchFamily="34" charset="0"/>
                </a:rPr>
                <a:t>SCoT</a:t>
              </a:r>
              <a:r>
                <a:rPr lang="fr-FR" sz="600" dirty="0">
                  <a:latin typeface="Trebuchet MS" panose="020B0603020202020204" pitchFamily="34" charset="0"/>
                </a:rPr>
                <a:t> du Pays </a:t>
              </a:r>
              <a:r>
                <a:rPr lang="fr-FR" sz="600" dirty="0" err="1">
                  <a:latin typeface="Trebuchet MS" panose="020B0603020202020204" pitchFamily="34" charset="0"/>
                </a:rPr>
                <a:t>Mellois</a:t>
              </a:r>
              <a:r>
                <a:rPr lang="fr-FR" sz="600" dirty="0">
                  <a:latin typeface="Trebuchet MS" panose="020B0603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912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53265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fr-FR" sz="2500" dirty="0" smtClean="0"/>
              <a:t>La création d’un pôle culturel et touristique</a:t>
            </a:r>
            <a:endParaRPr lang="fr-FR" sz="2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Le projet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54618" y="2204864"/>
            <a:ext cx="8640960" cy="3928928"/>
            <a:chOff x="254618" y="2204864"/>
            <a:chExt cx="8640960" cy="3928928"/>
          </a:xfrm>
        </p:grpSpPr>
        <p:grpSp>
          <p:nvGrpSpPr>
            <p:cNvPr id="12" name="Groupe 11"/>
            <p:cNvGrpSpPr/>
            <p:nvPr/>
          </p:nvGrpSpPr>
          <p:grpSpPr>
            <a:xfrm>
              <a:off x="254618" y="2204864"/>
              <a:ext cx="8640960" cy="3744212"/>
              <a:chOff x="254618" y="2204864"/>
              <a:chExt cx="8640960" cy="3744212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618" y="2204864"/>
                <a:ext cx="8640960" cy="3744212"/>
              </a:xfrm>
              <a:prstGeom prst="rect">
                <a:avLst/>
              </a:prstGeom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4283968" y="3284984"/>
                <a:ext cx="12492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 smtClean="0"/>
                  <a:t>Espace scénique</a:t>
                </a:r>
                <a:endParaRPr lang="fr-FR" sz="1500" b="1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2339752" y="3915387"/>
                <a:ext cx="144016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/>
                  <a:t>Guinguette</a:t>
                </a:r>
                <a:endParaRPr lang="fr-FR" sz="1500" b="1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331640" y="3068960"/>
                <a:ext cx="111190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 smtClean="0"/>
                  <a:t>Aire de jeux</a:t>
                </a:r>
                <a:endParaRPr lang="fr-FR" sz="1500" b="1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643255" y="4240495"/>
                <a:ext cx="144016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 smtClean="0"/>
                  <a:t>Verger</a:t>
                </a:r>
                <a:endParaRPr lang="fr-FR" sz="1500" b="1" dirty="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366997" y="2962408"/>
                <a:ext cx="172819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 smtClean="0"/>
                  <a:t>Parking</a:t>
                </a:r>
                <a:endParaRPr lang="fr-FR" sz="1500" b="1" dirty="0"/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254618" y="5949126"/>
              <a:ext cx="864096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Modélisation 3D du pôle culturel et touristique ( Réalisation : CLEMENT Maxime)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027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7467600" cy="6766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fr-FR" sz="2500" dirty="0" smtClean="0"/>
              <a:t>Pourquoi un pôle culturel et touristique ?</a:t>
            </a:r>
            <a:endParaRPr lang="fr-FR" sz="2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4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Le projet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06152" y="1700808"/>
            <a:ext cx="7467600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Une situation stratégique</a:t>
            </a:r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pPr marL="36576" indent="0">
              <a:buNone/>
            </a:pPr>
            <a:endParaRPr lang="fr-FR" sz="1800" dirty="0" smtClean="0"/>
          </a:p>
          <a:p>
            <a:r>
              <a:rPr lang="fr-FR" sz="1800" dirty="0" smtClean="0"/>
              <a:t>Du patrimoine remarquable</a:t>
            </a:r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Des bâtiments vacants, dégradés</a:t>
            </a:r>
          </a:p>
          <a:p>
            <a:endParaRPr lang="fr-FR" sz="1800" dirty="0"/>
          </a:p>
          <a:p>
            <a:endParaRPr lang="fr-FR" sz="1800" dirty="0" smtClean="0"/>
          </a:p>
          <a:p>
            <a:r>
              <a:rPr lang="fr-FR" sz="1800" dirty="0"/>
              <a:t>Un espace public avec peu de </a:t>
            </a:r>
            <a:r>
              <a:rPr lang="fr-FR" sz="1800" dirty="0" smtClean="0"/>
              <a:t>fréquentation</a:t>
            </a:r>
          </a:p>
          <a:p>
            <a:pPr marL="36576" indent="0">
              <a:buNone/>
            </a:pPr>
            <a:endParaRPr lang="fr-FR" sz="1800" dirty="0" smtClean="0"/>
          </a:p>
          <a:p>
            <a:r>
              <a:rPr lang="fr-FR" sz="1800" dirty="0" smtClean="0"/>
              <a:t>Une politique culturelle</a:t>
            </a:r>
          </a:p>
          <a:p>
            <a:pPr marL="36576" indent="0">
              <a:buNone/>
            </a:pPr>
            <a:endParaRPr lang="fr-FR" sz="2000" dirty="0" smtClean="0"/>
          </a:p>
          <a:p>
            <a:endParaRPr lang="fr-FR" sz="25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099340" y="885699"/>
            <a:ext cx="2850925" cy="2704652"/>
            <a:chOff x="6099340" y="885699"/>
            <a:chExt cx="2850925" cy="270465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340" y="885699"/>
              <a:ext cx="2850924" cy="2519986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099341" y="3405685"/>
              <a:ext cx="285092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Localisation du site d’étude (Source: </a:t>
              </a:r>
              <a:r>
                <a:rPr lang="fr-FR" sz="600" dirty="0" err="1" smtClean="0">
                  <a:latin typeface="Trebuchet MS" panose="020B0603020202020204" pitchFamily="34" charset="0"/>
                </a:rPr>
                <a:t>Géoportail</a:t>
              </a:r>
              <a:r>
                <a:rPr lang="fr-FR" sz="600" dirty="0" smtClean="0">
                  <a:latin typeface="Trebuchet MS" panose="020B0603020202020204" pitchFamily="34" charset="0"/>
                </a:rPr>
                <a:t>)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635896" y="2127486"/>
            <a:ext cx="1476456" cy="2053585"/>
            <a:chOff x="3635896" y="2127486"/>
            <a:chExt cx="1476456" cy="205358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2127486"/>
              <a:ext cx="1332440" cy="1776586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3635896" y="3904072"/>
              <a:ext cx="1476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Photo du Jubé </a:t>
              </a:r>
              <a:r>
                <a:rPr lang="fr-FR" sz="600" smtClean="0">
                  <a:latin typeface="Trebuchet MS" panose="020B0603020202020204" pitchFamily="34" charset="0"/>
                </a:rPr>
                <a:t>(</a:t>
              </a:r>
              <a:r>
                <a:rPr lang="fr-FR" sz="600" smtClean="0">
                  <a:latin typeface="Trebuchet MS" panose="020B0603020202020204" pitchFamily="34" charset="0"/>
                </a:rPr>
                <a:t>17</a:t>
              </a:r>
              <a:r>
                <a:rPr lang="fr-FR" sz="600" baseline="30000" smtClean="0">
                  <a:latin typeface="Trebuchet MS" panose="020B0603020202020204" pitchFamily="34" charset="0"/>
                </a:rPr>
                <a:t>ème</a:t>
              </a:r>
              <a:r>
                <a:rPr lang="fr-FR" sz="600" smtClean="0">
                  <a:latin typeface="Trebuchet MS" panose="020B0603020202020204" pitchFamily="34" charset="0"/>
                </a:rPr>
                <a:t> </a:t>
              </a:r>
              <a:r>
                <a:rPr lang="fr-FR" sz="600" dirty="0" smtClean="0">
                  <a:latin typeface="Trebuchet MS" panose="020B0603020202020204" pitchFamily="34" charset="0"/>
                </a:rPr>
                <a:t>siècle) (Source: CLEMENT Maxime)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490272" y="3717032"/>
            <a:ext cx="1584176" cy="1465131"/>
            <a:chOff x="5490272" y="3717032"/>
            <a:chExt cx="1584176" cy="146513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272" y="3717032"/>
              <a:ext cx="1584176" cy="1188132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5510797" y="4905164"/>
              <a:ext cx="1563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Photo intérieur maison </a:t>
              </a:r>
              <a:r>
                <a:rPr lang="fr-FR" sz="600" dirty="0" err="1" smtClean="0">
                  <a:latin typeface="Trebuchet MS" panose="020B0603020202020204" pitchFamily="34" charset="0"/>
                </a:rPr>
                <a:t>Goirand</a:t>
              </a:r>
              <a:r>
                <a:rPr lang="fr-FR" sz="600" dirty="0" smtClean="0">
                  <a:latin typeface="Trebuchet MS" panose="020B0603020202020204" pitchFamily="34" charset="0"/>
                </a:rPr>
                <a:t> (Source: CLEMENT Maxime)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510797" y="5229200"/>
            <a:ext cx="1660724" cy="1573143"/>
            <a:chOff x="5510797" y="5229200"/>
            <a:chExt cx="1660724" cy="157314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797" y="5229200"/>
              <a:ext cx="1660724" cy="1245544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5510797" y="6525344"/>
              <a:ext cx="16607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Photo des jardins (Source: CLEMENT Maxime)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874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5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Le projet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7467600" cy="6766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fr-FR" sz="2500" dirty="0" smtClean="0">
                <a:solidFill>
                  <a:srgbClr val="FFC000"/>
                </a:solidFill>
              </a:rPr>
              <a:t>L’espace scénique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7504" y="2132856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Valorisation </a:t>
            </a:r>
            <a:r>
              <a:rPr lang="fr-FR" sz="2000" dirty="0"/>
              <a:t>de la </a:t>
            </a:r>
          </a:p>
          <a:p>
            <a:pPr marL="36576" indent="0">
              <a:buNone/>
            </a:pPr>
            <a:r>
              <a:rPr lang="fr-FR" sz="2000" dirty="0"/>
              <a:t>b</a:t>
            </a:r>
            <a:r>
              <a:rPr lang="fr-FR" sz="2000" dirty="0" smtClean="0"/>
              <a:t>âtisse et redécouverte</a:t>
            </a:r>
          </a:p>
          <a:p>
            <a:pPr marL="36576" indent="0">
              <a:buNone/>
            </a:pPr>
            <a:r>
              <a:rPr lang="fr-FR" sz="2000" dirty="0" smtClean="0"/>
              <a:t>d’un patrimoine oublié</a:t>
            </a:r>
            <a:endParaRPr lang="fr-FR" sz="2000" dirty="0"/>
          </a:p>
          <a:p>
            <a:r>
              <a:rPr lang="fr-FR" sz="2000" dirty="0" smtClean="0"/>
              <a:t>2 exemples dans la région</a:t>
            </a:r>
          </a:p>
          <a:p>
            <a:pPr marL="36576" indent="0">
              <a:buNone/>
            </a:pPr>
            <a:endParaRPr lang="fr-FR" sz="2500" dirty="0" smtClean="0"/>
          </a:p>
          <a:p>
            <a:pPr marL="36576" indent="0">
              <a:buNone/>
            </a:pPr>
            <a:endParaRPr lang="fr-FR" sz="25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389178" y="3936549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fr-FR" sz="2500" dirty="0" smtClean="0">
                <a:solidFill>
                  <a:srgbClr val="FFC000"/>
                </a:solidFill>
              </a:rPr>
              <a:t>La guinguette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476349" y="5071794"/>
            <a:ext cx="7467600" cy="109351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Les jardins: un </a:t>
            </a:r>
            <a:r>
              <a:rPr lang="fr-FR" sz="2000" dirty="0" smtClean="0"/>
              <a:t>cadre authentique</a:t>
            </a:r>
            <a:endParaRPr lang="fr-FR" sz="2000" dirty="0"/>
          </a:p>
          <a:p>
            <a:r>
              <a:rPr lang="fr-FR" sz="2000" dirty="0" smtClean="0"/>
              <a:t>Une structure inédite</a:t>
            </a:r>
          </a:p>
          <a:p>
            <a:r>
              <a:rPr lang="fr-FR" sz="2000" dirty="0" smtClean="0"/>
              <a:t>Un atout touristique</a:t>
            </a:r>
          </a:p>
          <a:p>
            <a:pPr marL="36576" indent="0" algn="ctr">
              <a:buNone/>
            </a:pPr>
            <a:endParaRPr lang="fr-FR" sz="25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971600" y="6165304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fr-FR" sz="2500" dirty="0" smtClean="0"/>
          </a:p>
          <a:p>
            <a:pPr marL="36576" indent="0">
              <a:buNone/>
            </a:pPr>
            <a:endParaRPr lang="fr-FR" sz="25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0884" y="618320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Réappropriation du patrimoine local</a:t>
            </a:r>
          </a:p>
          <a:p>
            <a:pPr algn="ctr"/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Augmentation de la fréquentation en période estivale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4871887" y="1124744"/>
            <a:ext cx="3338263" cy="1878210"/>
            <a:chOff x="4871887" y="1124744"/>
            <a:chExt cx="3338263" cy="187821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887" y="1124744"/>
              <a:ext cx="3313852" cy="1693544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4871888" y="2818288"/>
              <a:ext cx="33382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Modélisation 3D de l’espace scénique (Réalisation : CLEMENT Maxime)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158034" y="3066997"/>
            <a:ext cx="4643035" cy="1714936"/>
            <a:chOff x="4158034" y="3066997"/>
            <a:chExt cx="4643035" cy="171493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034" y="3082175"/>
              <a:ext cx="2325116" cy="153104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3066997"/>
              <a:ext cx="2061632" cy="1546224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4165231" y="4597267"/>
              <a:ext cx="46358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Espaces scéniques de </a:t>
              </a:r>
              <a:r>
                <a:rPr lang="fr-FR" sz="600" dirty="0" err="1" smtClean="0">
                  <a:latin typeface="Trebuchet MS" panose="020B0603020202020204" pitchFamily="34" charset="0"/>
                </a:rPr>
                <a:t>Sanxay</a:t>
              </a:r>
              <a:r>
                <a:rPr lang="fr-FR" sz="600" dirty="0" smtClean="0">
                  <a:latin typeface="Trebuchet MS" panose="020B0603020202020204" pitchFamily="34" charset="0"/>
                </a:rPr>
                <a:t> et de </a:t>
              </a:r>
              <a:r>
                <a:rPr lang="fr-FR" sz="600" dirty="0" err="1" smtClean="0">
                  <a:latin typeface="Trebuchet MS" panose="020B0603020202020204" pitchFamily="34" charset="0"/>
                </a:rPr>
                <a:t>Pamproux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25208" y="4424469"/>
            <a:ext cx="4214558" cy="1795622"/>
            <a:chOff x="125208" y="4424469"/>
            <a:chExt cx="4214558" cy="1795622"/>
          </a:xfrm>
        </p:grpSpPr>
        <p:pic>
          <p:nvPicPr>
            <p:cNvPr id="17" name="Espace réservé du contenu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08" y="4424469"/>
              <a:ext cx="4214558" cy="1610956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25208" y="6035425"/>
              <a:ext cx="42145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>
                  <a:latin typeface="Trebuchet MS" panose="020B0603020202020204" pitchFamily="34" charset="0"/>
                </a:rPr>
                <a:t>Modélisation 3D de la guinguette (Réalisation : CLEMENT Maxime)</a:t>
              </a:r>
              <a:endParaRPr lang="fr-FR" sz="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372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06" y="1268760"/>
            <a:ext cx="4054176" cy="224197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6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Le projet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6" y="1484784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fr-FR" sz="2500" dirty="0" smtClean="0">
                <a:solidFill>
                  <a:srgbClr val="FFC000"/>
                </a:solidFill>
              </a:rPr>
              <a:t>L’aire de jeux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1907" y="2060849"/>
            <a:ext cx="4388125" cy="15841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Présence d’une ancienne école </a:t>
            </a:r>
          </a:p>
          <a:p>
            <a:pPr marL="36576" indent="0">
              <a:buNone/>
            </a:pPr>
            <a:r>
              <a:rPr lang="fr-FR" sz="2000" dirty="0" smtClean="0"/>
              <a:t>primaire</a:t>
            </a:r>
          </a:p>
          <a:p>
            <a:r>
              <a:rPr lang="fr-FR" sz="2000" dirty="0" smtClean="0"/>
              <a:t>En lien avec la guinguette</a:t>
            </a:r>
          </a:p>
          <a:p>
            <a:r>
              <a:rPr lang="fr-FR" sz="2000" dirty="0" smtClean="0"/>
              <a:t>Respect </a:t>
            </a:r>
            <a:r>
              <a:rPr lang="fr-FR" sz="2000" dirty="0"/>
              <a:t>du cadre paysager</a:t>
            </a:r>
          </a:p>
          <a:p>
            <a:endParaRPr lang="fr-FR" sz="25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896080" y="3655604"/>
            <a:ext cx="2736304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fr-FR" sz="2500" dirty="0" smtClean="0">
                <a:solidFill>
                  <a:srgbClr val="FFC000"/>
                </a:solidFill>
              </a:rPr>
              <a:t>Le verger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806592" y="4338041"/>
            <a:ext cx="4176464" cy="19303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Un espace vert à conserver</a:t>
            </a:r>
          </a:p>
          <a:p>
            <a:r>
              <a:rPr lang="fr-FR" sz="2000" dirty="0" smtClean="0"/>
              <a:t>Détente et découverte</a:t>
            </a:r>
          </a:p>
          <a:p>
            <a:r>
              <a:rPr lang="fr-FR" sz="2000" dirty="0" smtClean="0"/>
              <a:t>Respect du cadre historique </a:t>
            </a:r>
          </a:p>
          <a:p>
            <a:pPr marL="36576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 Mise en valeur des remparts</a:t>
            </a:r>
          </a:p>
          <a:p>
            <a:endParaRPr lang="fr-FR" sz="2500" dirty="0" smtClean="0"/>
          </a:p>
          <a:p>
            <a:pPr marL="36576" indent="0">
              <a:buNone/>
            </a:pPr>
            <a:endParaRPr lang="fr-FR" sz="25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456472" y="626836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FF0000"/>
                </a:solidFill>
              </a:rPr>
              <a:t>Combattre l’effet de saisonnalité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06592" y="3508242"/>
            <a:ext cx="4085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 smtClean="0">
                <a:latin typeface="Trebuchet MS" panose="020B0603020202020204" pitchFamily="34" charset="0"/>
              </a:rPr>
              <a:t>Modélisation 3D de l’aire de jeux (Réalisation : CLEMENT Maxime)</a:t>
            </a:r>
            <a:endParaRPr lang="fr-FR" sz="600" dirty="0">
              <a:latin typeface="Trebuchet MS" panose="020B0603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2388" y="4050241"/>
            <a:ext cx="4798654" cy="2136757"/>
            <a:chOff x="61378" y="3848681"/>
            <a:chExt cx="4798654" cy="2136757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8" y="3848681"/>
              <a:ext cx="4789664" cy="1675092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61378" y="5523773"/>
              <a:ext cx="4798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latin typeface="Trebuchet MS" panose="020B0603020202020204" pitchFamily="34" charset="0"/>
                </a:rPr>
                <a:t>Modélisation 3D </a:t>
              </a:r>
              <a:r>
                <a:rPr lang="fr-FR" sz="600" dirty="0" smtClean="0">
                  <a:latin typeface="Trebuchet MS" panose="020B0603020202020204" pitchFamily="34" charset="0"/>
                </a:rPr>
                <a:t>du pôle culturel et touristique (Réalisation </a:t>
              </a:r>
              <a:r>
                <a:rPr lang="fr-FR" sz="600" dirty="0">
                  <a:latin typeface="Trebuchet MS" panose="020B0603020202020204" pitchFamily="34" charset="0"/>
                </a:rPr>
                <a:t>: CLEMENT Maxime)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605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08" y="1378644"/>
            <a:ext cx="4684216" cy="207577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Le projet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6" y="1484784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fr-FR" sz="2500" dirty="0" smtClean="0">
                <a:solidFill>
                  <a:srgbClr val="FFC000"/>
                </a:solidFill>
              </a:rPr>
              <a:t>Le parking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1711" y="2504869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500" dirty="0" smtClean="0"/>
              <a:t>Double utilité</a:t>
            </a:r>
          </a:p>
          <a:p>
            <a:r>
              <a:rPr lang="fr-FR" sz="2500" dirty="0" smtClean="0"/>
              <a:t>57 places déjà existantes</a:t>
            </a:r>
          </a:p>
          <a:p>
            <a:pPr marL="36576" indent="0">
              <a:buNone/>
            </a:pPr>
            <a:r>
              <a:rPr lang="fr-FR" sz="2500" dirty="0" smtClean="0"/>
              <a:t>mais occupées toute la semaine</a:t>
            </a:r>
          </a:p>
          <a:p>
            <a:r>
              <a:rPr lang="fr-FR" sz="2500" dirty="0" smtClean="0"/>
              <a:t>Respect du cadre paysager</a:t>
            </a:r>
          </a:p>
          <a:p>
            <a:r>
              <a:rPr lang="fr-FR" sz="2500" dirty="0" smtClean="0"/>
              <a:t>Accès piéton pour profiter de la vue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12489" y="3449314"/>
            <a:ext cx="469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latin typeface="Trebuchet MS" panose="020B0603020202020204" pitchFamily="34" charset="0"/>
              </a:rPr>
              <a:t>Modélisation 3D </a:t>
            </a:r>
            <a:r>
              <a:rPr lang="fr-FR" sz="600" dirty="0" smtClean="0">
                <a:latin typeface="Trebuchet MS" panose="020B0603020202020204" pitchFamily="34" charset="0"/>
              </a:rPr>
              <a:t>du parking </a:t>
            </a:r>
            <a:r>
              <a:rPr lang="fr-FR" sz="600" dirty="0">
                <a:latin typeface="Trebuchet MS" panose="020B0603020202020204" pitchFamily="34" charset="0"/>
              </a:rPr>
              <a:t>(Réalisation : CLEMENT Maxime)</a:t>
            </a:r>
          </a:p>
          <a:p>
            <a:endParaRPr lang="fr-FR" dirty="0"/>
          </a:p>
        </p:txBody>
      </p:sp>
      <p:pic>
        <p:nvPicPr>
          <p:cNvPr id="1026" name="Picture 2" descr="http://www.google.fr/url?source=imglanding&amp;ct=img&amp;q=http://www.sol-aire.fr/images_produit/zoom/3__9__VE__Les-combinaisons-paves-et-gazon-pour-parkings.jpg&amp;sa=X&amp;ved=0CAkQ8wdqFQoTCIjzgKWVlMYCFYNyFAodxmAAdA&amp;usg=AFQjCNFiJl6g4XhZ8QUb-w5WZoHvf5jZ2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80126"/>
            <a:ext cx="2334176" cy="1746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8089"/>
            <a:ext cx="3462754" cy="180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173731" y="6557433"/>
            <a:ext cx="62106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 smtClean="0">
                <a:latin typeface="Trebuchet MS" panose="020B0603020202020204" pitchFamily="34" charset="0"/>
              </a:rPr>
              <a:t>Exemples de parking végétalisé</a:t>
            </a:r>
            <a:endParaRPr lang="fr-FR" sz="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8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Le projet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5536" y="1484784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fr-FR" sz="2500" dirty="0" smtClean="0">
                <a:solidFill>
                  <a:srgbClr val="FFC000"/>
                </a:solidFill>
              </a:rPr>
              <a:t>Conclusion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83167" y="2060849"/>
            <a:ext cx="7467600" cy="1512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500" dirty="0"/>
              <a:t>Un espace plus chaleureux et </a:t>
            </a:r>
            <a:r>
              <a:rPr lang="fr-FR" sz="2500" dirty="0" smtClean="0"/>
              <a:t>convivial</a:t>
            </a:r>
          </a:p>
          <a:p>
            <a:r>
              <a:rPr lang="fr-FR" sz="2500" dirty="0" smtClean="0"/>
              <a:t>Un patrimoine revisité</a:t>
            </a:r>
          </a:p>
          <a:p>
            <a:r>
              <a:rPr lang="fr-FR" sz="2500" dirty="0" smtClean="0"/>
              <a:t>Des retombées économiques</a:t>
            </a:r>
          </a:p>
          <a:p>
            <a:endParaRPr lang="fr-FR" sz="2500" dirty="0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3573016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fr-FR" sz="2500" dirty="0" smtClean="0">
                <a:solidFill>
                  <a:srgbClr val="FFC000"/>
                </a:solidFill>
              </a:rPr>
              <a:t>Pour la suite…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35567" y="4239867"/>
            <a:ext cx="7467600" cy="1512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500" dirty="0" smtClean="0"/>
              <a:t>Créer une aire de camping cars</a:t>
            </a:r>
          </a:p>
        </p:txBody>
      </p:sp>
    </p:spTree>
    <p:extLst>
      <p:ext uri="{BB962C8B-B14F-4D97-AF65-F5344CB8AC3E}">
        <p14:creationId xmlns="" xmlns:p14="http://schemas.microsoft.com/office/powerpoint/2010/main" val="4555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5514-15DF-447F-8350-7DDE26445723}" type="slidenum">
              <a:rPr lang="fr-FR" smtClean="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9</a:t>
            </a:fld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4725144"/>
            <a:ext cx="6434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Merci de votre attention</a:t>
            </a:r>
            <a:endParaRPr lang="fr-FR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8" y="152045"/>
            <a:ext cx="1818032" cy="56898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64842" y="1124744"/>
            <a:ext cx="8496944" cy="3433306"/>
            <a:chOff x="364842" y="1124744"/>
            <a:chExt cx="8496944" cy="343330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42" y="1124744"/>
              <a:ext cx="8496944" cy="297164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64842" y="4096385"/>
              <a:ext cx="8496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latin typeface="Trebuchet MS" panose="020B0603020202020204" pitchFamily="34" charset="0"/>
                </a:rPr>
                <a:t>Modélisation 3D </a:t>
              </a:r>
              <a:r>
                <a:rPr lang="fr-FR" sz="600" dirty="0" smtClean="0">
                  <a:latin typeface="Trebuchet MS" panose="020B0603020202020204" pitchFamily="34" charset="0"/>
                </a:rPr>
                <a:t>du pôle culturel et touristique (Réalisation </a:t>
              </a:r>
              <a:r>
                <a:rPr lang="fr-FR" sz="600" dirty="0">
                  <a:latin typeface="Trebuchet MS" panose="020B0603020202020204" pitchFamily="34" charset="0"/>
                </a:rPr>
                <a:t>: CLEMENT Maxime)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913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853</TotalTime>
  <Words>423</Words>
  <Application>Microsoft Office PowerPoint</Application>
  <PresentationFormat>Affichage à l'écran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Technique</vt:lpstr>
      <vt:lpstr>Création d’un pole culturel et touristique dans la commune de melle</vt:lpstr>
      <vt:lpstr>Les enjeux principaux</vt:lpstr>
      <vt:lpstr>Le projet</vt:lpstr>
      <vt:lpstr>Le projet</vt:lpstr>
      <vt:lpstr>Le projet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d’un pole culturel et touristique dans la commune de melle</dc:title>
  <dc:creator>Polytech Tours</dc:creator>
  <cp:lastModifiedBy>Maxime</cp:lastModifiedBy>
  <cp:revision>60</cp:revision>
  <dcterms:created xsi:type="dcterms:W3CDTF">2015-06-15T08:06:26Z</dcterms:created>
  <dcterms:modified xsi:type="dcterms:W3CDTF">2015-06-17T06:56:11Z</dcterms:modified>
</cp:coreProperties>
</file>