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9" r:id="rId3"/>
    <p:sldId id="270" r:id="rId4"/>
    <p:sldId id="271" r:id="rId5"/>
    <p:sldId id="272" r:id="rId6"/>
    <p:sldId id="273" r:id="rId7"/>
    <p:sldId id="274" r:id="rId8"/>
    <p:sldId id="282" r:id="rId9"/>
    <p:sldId id="275" r:id="rId10"/>
    <p:sldId id="276" r:id="rId11"/>
    <p:sldId id="277" r:id="rId12"/>
    <p:sldId id="284" r:id="rId13"/>
    <p:sldId id="278" r:id="rId14"/>
    <p:sldId id="285" r:id="rId15"/>
    <p:sldId id="281" r:id="rId16"/>
    <p:sldId id="283"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A99E3084-78A4-48E8-877A-A8F28AE59D0D}" type="datetimeFigureOut">
              <a:rPr lang="el-GR" smtClean="0"/>
              <a:t>24/6/2014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B06FE79-70BC-482D-A355-69DB833CBD4B}"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99E3084-78A4-48E8-877A-A8F28AE59D0D}" type="datetimeFigureOut">
              <a:rPr lang="el-GR" smtClean="0"/>
              <a:t>24/6/2014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B06FE79-70BC-482D-A355-69DB833CBD4B}"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99E3084-78A4-48E8-877A-A8F28AE59D0D}" type="datetimeFigureOut">
              <a:rPr lang="el-GR" smtClean="0"/>
              <a:t>24/6/2014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B06FE79-70BC-482D-A355-69DB833CBD4B}"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99E3084-78A4-48E8-877A-A8F28AE59D0D}" type="datetimeFigureOut">
              <a:rPr lang="el-GR" smtClean="0"/>
              <a:t>24/6/2014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B06FE79-70BC-482D-A355-69DB833CBD4B}"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99E3084-78A4-48E8-877A-A8F28AE59D0D}" type="datetimeFigureOut">
              <a:rPr lang="el-GR" smtClean="0"/>
              <a:t>24/6/2014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B06FE79-70BC-482D-A355-69DB833CBD4B}"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A99E3084-78A4-48E8-877A-A8F28AE59D0D}" type="datetimeFigureOut">
              <a:rPr lang="el-GR" smtClean="0"/>
              <a:t>24/6/2014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B06FE79-70BC-482D-A355-69DB833CBD4B}"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A99E3084-78A4-48E8-877A-A8F28AE59D0D}" type="datetimeFigureOut">
              <a:rPr lang="el-GR" smtClean="0"/>
              <a:t>24/6/2014</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EB06FE79-70BC-482D-A355-69DB833CBD4B}"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A99E3084-78A4-48E8-877A-A8F28AE59D0D}" type="datetimeFigureOut">
              <a:rPr lang="el-GR" smtClean="0"/>
              <a:t>24/6/2014</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EB06FE79-70BC-482D-A355-69DB833CBD4B}"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99E3084-78A4-48E8-877A-A8F28AE59D0D}" type="datetimeFigureOut">
              <a:rPr lang="el-GR" smtClean="0"/>
              <a:t>24/6/2014</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EB06FE79-70BC-482D-A355-69DB833CBD4B}"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99E3084-78A4-48E8-877A-A8F28AE59D0D}" type="datetimeFigureOut">
              <a:rPr lang="el-GR" smtClean="0"/>
              <a:t>24/6/2014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B06FE79-70BC-482D-A355-69DB833CBD4B}"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99E3084-78A4-48E8-877A-A8F28AE59D0D}" type="datetimeFigureOut">
              <a:rPr lang="el-GR" smtClean="0"/>
              <a:t>24/6/2014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B06FE79-70BC-482D-A355-69DB833CBD4B}"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9E3084-78A4-48E8-877A-A8F28AE59D0D}" type="datetimeFigureOut">
              <a:rPr lang="el-GR" smtClean="0"/>
              <a:t>24/6/2014</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06FE79-70BC-482D-A355-69DB833CBD4B}"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652737" y="414580"/>
            <a:ext cx="8066054" cy="1015663"/>
          </a:xfrm>
          <a:prstGeom prst="rect">
            <a:avLst/>
          </a:prstGeom>
          <a:noFill/>
        </p:spPr>
        <p:txBody>
          <a:bodyPr wrap="none" rtlCol="0">
            <a:spAutoFit/>
          </a:bodyPr>
          <a:lstStyle/>
          <a:p>
            <a:pPr algn="ctr"/>
            <a:r>
              <a:rPr lang="en-US" dirty="0" smtClean="0"/>
              <a:t> </a:t>
            </a:r>
            <a:r>
              <a:rPr lang="en-US" sz="2000" b="1" dirty="0">
                <a:solidFill>
                  <a:schemeClr val="bg1"/>
                </a:solidFill>
                <a:latin typeface="Cambria" panose="02040503050406030204" pitchFamily="18" charset="0"/>
              </a:rPr>
              <a:t>URBAN ISSUES ON THE LAYOUT OF THE NEW LIGHT RAIL SYSTEMS </a:t>
            </a:r>
          </a:p>
          <a:p>
            <a:pPr algn="ctr"/>
            <a:endParaRPr lang="en-US" sz="2000"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ANALYSIS </a:t>
            </a:r>
            <a:r>
              <a:rPr lang="en-US" sz="2000" dirty="0">
                <a:solidFill>
                  <a:schemeClr val="bg1"/>
                </a:solidFill>
                <a:latin typeface="Cambria" panose="02040503050406030204" pitchFamily="18" charset="0"/>
              </a:rPr>
              <a:t>IN THE EUROPEAN SPACE</a:t>
            </a:r>
            <a:endParaRPr lang="el-GR" sz="2000" dirty="0">
              <a:solidFill>
                <a:schemeClr val="bg1"/>
              </a:solidFill>
              <a:latin typeface="Cambria" panose="02040503050406030204" pitchFamily="18" charset="0"/>
            </a:endParaRPr>
          </a:p>
        </p:txBody>
      </p:sp>
      <p:sp>
        <p:nvSpPr>
          <p:cNvPr id="2" name="Rectangle 1"/>
          <p:cNvSpPr/>
          <p:nvPr/>
        </p:nvSpPr>
        <p:spPr>
          <a:xfrm>
            <a:off x="1736972" y="3429000"/>
            <a:ext cx="5886400" cy="1815882"/>
          </a:xfrm>
          <a:prstGeom prst="rect">
            <a:avLst/>
          </a:prstGeom>
        </p:spPr>
        <p:txBody>
          <a:bodyPr wrap="square">
            <a:spAutoFit/>
          </a:bodyPr>
          <a:lstStyle/>
          <a:p>
            <a:pPr algn="ctr"/>
            <a:r>
              <a:rPr lang="pt-PT" sz="1600" dirty="0" smtClean="0">
                <a:latin typeface="Cambria" panose="02040503050406030204" pitchFamily="18" charset="0"/>
              </a:rPr>
              <a:t> </a:t>
            </a:r>
            <a:r>
              <a:rPr lang="pt-PT" sz="1600" b="1" dirty="0">
                <a:latin typeface="Cambria" panose="02040503050406030204" pitchFamily="18" charset="0"/>
              </a:rPr>
              <a:t>THESYS SUPERVISOR </a:t>
            </a:r>
            <a:endParaRPr lang="pt-PT" sz="1600" dirty="0">
              <a:latin typeface="Cambria" panose="02040503050406030204" pitchFamily="18" charset="0"/>
            </a:endParaRPr>
          </a:p>
          <a:p>
            <a:pPr algn="ctr"/>
            <a:r>
              <a:rPr lang="pt-PT" sz="1600" dirty="0">
                <a:latin typeface="Cambria" panose="02040503050406030204" pitchFamily="18" charset="0"/>
              </a:rPr>
              <a:t>THIBAULT Serge, </a:t>
            </a:r>
          </a:p>
          <a:p>
            <a:pPr algn="ctr"/>
            <a:r>
              <a:rPr lang="pt-PT" sz="1600" dirty="0">
                <a:latin typeface="Cambria" panose="02040503050406030204" pitchFamily="18" charset="0"/>
              </a:rPr>
              <a:t>Professor at the University François Rabelais in Tours, </a:t>
            </a:r>
            <a:r>
              <a:rPr lang="pt-PT" sz="1600" dirty="0" smtClean="0">
                <a:latin typeface="Cambria" panose="02040503050406030204" pitchFamily="18" charset="0"/>
              </a:rPr>
              <a:t>France</a:t>
            </a:r>
          </a:p>
          <a:p>
            <a:pPr algn="ctr"/>
            <a:r>
              <a:rPr lang="pt-PT" sz="1600" dirty="0" smtClean="0">
                <a:latin typeface="Cambria" panose="02040503050406030204" pitchFamily="18" charset="0"/>
              </a:rPr>
              <a:t> </a:t>
            </a:r>
            <a:endParaRPr lang="pt-PT" sz="1600" dirty="0">
              <a:latin typeface="Cambria" panose="02040503050406030204" pitchFamily="18" charset="0"/>
            </a:endParaRPr>
          </a:p>
          <a:p>
            <a:pPr algn="ctr"/>
            <a:r>
              <a:rPr lang="pt-PT" sz="1600" b="1" dirty="0">
                <a:latin typeface="Cambria" panose="02040503050406030204" pitchFamily="18" charset="0"/>
              </a:rPr>
              <a:t>THESYS CO-SUPERVISOR </a:t>
            </a:r>
            <a:endParaRPr lang="pt-PT" sz="1600" dirty="0">
              <a:latin typeface="Cambria" panose="02040503050406030204" pitchFamily="18" charset="0"/>
            </a:endParaRPr>
          </a:p>
          <a:p>
            <a:pPr algn="ctr"/>
            <a:r>
              <a:rPr lang="pt-PT" sz="1600" dirty="0">
                <a:latin typeface="Cambria" panose="02040503050406030204" pitchFamily="18" charset="0"/>
              </a:rPr>
              <a:t>PINHO Paulo, </a:t>
            </a:r>
          </a:p>
          <a:p>
            <a:pPr algn="ctr"/>
            <a:r>
              <a:rPr lang="en-US" sz="1600" dirty="0">
                <a:latin typeface="Cambria" panose="02040503050406030204" pitchFamily="18" charset="0"/>
              </a:rPr>
              <a:t>Professor at the University of Porto, Portugal </a:t>
            </a:r>
            <a:endParaRPr lang="pt-PT" sz="1600" dirty="0">
              <a:latin typeface="Cambria" panose="02040503050406030204" pitchFamily="18" charset="0"/>
            </a:endParaRPr>
          </a:p>
        </p:txBody>
      </p:sp>
      <p:sp>
        <p:nvSpPr>
          <p:cNvPr id="3" name="TextBox 2"/>
          <p:cNvSpPr txBox="1"/>
          <p:nvPr/>
        </p:nvSpPr>
        <p:spPr>
          <a:xfrm>
            <a:off x="3868873" y="2329134"/>
            <a:ext cx="1633781" cy="615553"/>
          </a:xfrm>
          <a:prstGeom prst="rect">
            <a:avLst/>
          </a:prstGeom>
          <a:noFill/>
        </p:spPr>
        <p:txBody>
          <a:bodyPr wrap="none" rtlCol="0">
            <a:spAutoFit/>
          </a:bodyPr>
          <a:lstStyle/>
          <a:p>
            <a:pPr algn="ctr"/>
            <a:r>
              <a:rPr lang="pt-PT" sz="1600" dirty="0" smtClean="0">
                <a:latin typeface="Cambria" panose="02040503050406030204" pitchFamily="18" charset="0"/>
              </a:rPr>
              <a:t>Presented by</a:t>
            </a:r>
          </a:p>
          <a:p>
            <a:pPr algn="ctr"/>
            <a:r>
              <a:rPr lang="pt-PT" dirty="0" smtClean="0">
                <a:latin typeface="Cambria" panose="02040503050406030204" pitchFamily="18" charset="0"/>
              </a:rPr>
              <a:t>João TEIXEIRA</a:t>
            </a:r>
            <a:endParaRPr lang="pt-PT" dirty="0">
              <a:latin typeface="Cambria" panose="020405030504060302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582" y="5661248"/>
            <a:ext cx="2642418" cy="1024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21881"/>
            <a:ext cx="2837681" cy="1274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3766408" y="414580"/>
            <a:ext cx="1832233" cy="1015663"/>
          </a:xfrm>
          <a:prstGeom prst="rect">
            <a:avLst/>
          </a:prstGeom>
          <a:noFill/>
        </p:spPr>
        <p:txBody>
          <a:bodyPr wrap="none" rtlCol="0">
            <a:spAutoFit/>
          </a:bodyPr>
          <a:lstStyle/>
          <a:p>
            <a:pPr algn="ctr"/>
            <a:r>
              <a:rPr lang="en-US" dirty="0" smtClean="0"/>
              <a:t> </a:t>
            </a:r>
            <a:r>
              <a:rPr lang="en-US" sz="2000" b="1" dirty="0" smtClean="0">
                <a:solidFill>
                  <a:schemeClr val="bg1"/>
                </a:solidFill>
                <a:latin typeface="Cambria" panose="02040503050406030204" pitchFamily="18" charset="0"/>
              </a:rPr>
              <a:t>CASE STUDY </a:t>
            </a:r>
          </a:p>
          <a:p>
            <a:pPr algn="ctr"/>
            <a:endParaRPr lang="en-US" sz="2000" b="1"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PORTO – SET I</a:t>
            </a:r>
            <a:endParaRPr lang="en-US" sz="2000" dirty="0">
              <a:solidFill>
                <a:schemeClr val="bg1"/>
              </a:solidFill>
              <a:latin typeface="Cambria" panose="02040503050406030204" pitchFamily="18" charset="0"/>
            </a:endParaRPr>
          </a:p>
        </p:txBody>
      </p:sp>
      <p:pic>
        <p:nvPicPr>
          <p:cNvPr id="8193"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3854555"/>
            <a:ext cx="4173587" cy="2783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3049" y="3854555"/>
            <a:ext cx="4173588" cy="2783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2418657" y="2688288"/>
            <a:ext cx="4306693" cy="400110"/>
          </a:xfrm>
          <a:prstGeom prst="rect">
            <a:avLst/>
          </a:prstGeom>
          <a:noFill/>
        </p:spPr>
        <p:txBody>
          <a:bodyPr wrap="none" rtlCol="0">
            <a:spAutoFit/>
          </a:bodyPr>
          <a:lstStyle/>
          <a:p>
            <a:pPr algn="ctr"/>
            <a:r>
              <a:rPr lang="pt-PT" sz="2000" b="1" dirty="0" smtClean="0">
                <a:latin typeface="Cambria" panose="02040503050406030204" pitchFamily="18" charset="0"/>
              </a:rPr>
              <a:t>MATOSINHOS – RUA BRITO CAPELO</a:t>
            </a:r>
            <a:endParaRPr lang="pt-PT" sz="2000" b="1" dirty="0">
              <a:latin typeface="Cambria" panose="02040503050406030204" pitchFamily="18" charset="0"/>
            </a:endParaRPr>
          </a:p>
        </p:txBody>
      </p:sp>
    </p:spTree>
    <p:extLst>
      <p:ext uri="{BB962C8B-B14F-4D97-AF65-F5344CB8AC3E}">
        <p14:creationId xmlns:p14="http://schemas.microsoft.com/office/powerpoint/2010/main" val="676492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3754392" y="414580"/>
            <a:ext cx="1856277" cy="1015663"/>
          </a:xfrm>
          <a:prstGeom prst="rect">
            <a:avLst/>
          </a:prstGeom>
          <a:noFill/>
        </p:spPr>
        <p:txBody>
          <a:bodyPr wrap="none" rtlCol="0">
            <a:spAutoFit/>
          </a:bodyPr>
          <a:lstStyle/>
          <a:p>
            <a:pPr algn="ctr"/>
            <a:r>
              <a:rPr lang="en-US" dirty="0" smtClean="0"/>
              <a:t> </a:t>
            </a:r>
            <a:r>
              <a:rPr lang="en-US" sz="2000" b="1" dirty="0" smtClean="0">
                <a:solidFill>
                  <a:schemeClr val="bg1"/>
                </a:solidFill>
                <a:latin typeface="Cambria" panose="02040503050406030204" pitchFamily="18" charset="0"/>
              </a:rPr>
              <a:t>CASE STUDY </a:t>
            </a:r>
          </a:p>
          <a:p>
            <a:pPr algn="ctr"/>
            <a:endParaRPr lang="en-US" sz="2000" b="1"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PORTO – SET II</a:t>
            </a:r>
            <a:endParaRPr lang="en-US" sz="2000" dirty="0">
              <a:solidFill>
                <a:schemeClr val="bg1"/>
              </a:solidFill>
              <a:latin typeface="Cambria" panose="02040503050406030204" pitchFamily="18" charset="0"/>
            </a:endParaRPr>
          </a:p>
        </p:txBody>
      </p:sp>
      <p:sp>
        <p:nvSpPr>
          <p:cNvPr id="6" name="TextBox 5"/>
          <p:cNvSpPr txBox="1"/>
          <p:nvPr/>
        </p:nvSpPr>
        <p:spPr>
          <a:xfrm>
            <a:off x="1777337" y="2688288"/>
            <a:ext cx="5589352" cy="400110"/>
          </a:xfrm>
          <a:prstGeom prst="rect">
            <a:avLst/>
          </a:prstGeom>
          <a:noFill/>
        </p:spPr>
        <p:txBody>
          <a:bodyPr wrap="none" rtlCol="0">
            <a:spAutoFit/>
          </a:bodyPr>
          <a:lstStyle/>
          <a:p>
            <a:pPr algn="ctr"/>
            <a:r>
              <a:rPr lang="pt-PT" sz="2000" b="1" dirty="0" smtClean="0">
                <a:latin typeface="Cambria" panose="02040503050406030204" pitchFamily="18" charset="0"/>
              </a:rPr>
              <a:t>VILA NOVA DE GAIA – AVENIDA DA REPÚBLICA</a:t>
            </a:r>
            <a:endParaRPr lang="pt-PT" sz="2000" b="1" dirty="0">
              <a:latin typeface="Cambria" panose="02040503050406030204" pitchFamily="18" charset="0"/>
            </a:endParaRPr>
          </a:p>
        </p:txBody>
      </p:sp>
      <p:pic>
        <p:nvPicPr>
          <p:cNvPr id="716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3789040"/>
            <a:ext cx="4222512" cy="2816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2530" y="3789040"/>
            <a:ext cx="4263300" cy="2843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1757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3754392" y="414580"/>
            <a:ext cx="1856277" cy="1015663"/>
          </a:xfrm>
          <a:prstGeom prst="rect">
            <a:avLst/>
          </a:prstGeom>
          <a:noFill/>
        </p:spPr>
        <p:txBody>
          <a:bodyPr wrap="none" rtlCol="0">
            <a:spAutoFit/>
          </a:bodyPr>
          <a:lstStyle/>
          <a:p>
            <a:pPr algn="ctr"/>
            <a:r>
              <a:rPr lang="en-US" dirty="0" smtClean="0"/>
              <a:t> </a:t>
            </a:r>
            <a:r>
              <a:rPr lang="en-US" sz="2000" b="1" dirty="0" smtClean="0">
                <a:solidFill>
                  <a:schemeClr val="bg1"/>
                </a:solidFill>
                <a:latin typeface="Cambria" panose="02040503050406030204" pitchFamily="18" charset="0"/>
              </a:rPr>
              <a:t>CASE STUDY </a:t>
            </a:r>
          </a:p>
          <a:p>
            <a:pPr algn="ctr"/>
            <a:endParaRPr lang="en-US" sz="2000" b="1"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PORTO – SET II</a:t>
            </a:r>
            <a:endParaRPr lang="en-US" sz="2000" dirty="0">
              <a:solidFill>
                <a:schemeClr val="bg1"/>
              </a:solidFill>
              <a:latin typeface="Cambria" panose="02040503050406030204" pitchFamily="18" charset="0"/>
            </a:endParaRPr>
          </a:p>
        </p:txBody>
      </p:sp>
      <p:sp>
        <p:nvSpPr>
          <p:cNvPr id="6" name="TextBox 5"/>
          <p:cNvSpPr txBox="1"/>
          <p:nvPr/>
        </p:nvSpPr>
        <p:spPr>
          <a:xfrm>
            <a:off x="1777337" y="2488233"/>
            <a:ext cx="5589352" cy="400110"/>
          </a:xfrm>
          <a:prstGeom prst="rect">
            <a:avLst/>
          </a:prstGeom>
          <a:noFill/>
        </p:spPr>
        <p:txBody>
          <a:bodyPr wrap="none" rtlCol="0">
            <a:spAutoFit/>
          </a:bodyPr>
          <a:lstStyle/>
          <a:p>
            <a:pPr algn="ctr"/>
            <a:r>
              <a:rPr lang="pt-PT" sz="2000" b="1" dirty="0" smtClean="0">
                <a:latin typeface="Cambria" panose="02040503050406030204" pitchFamily="18" charset="0"/>
              </a:rPr>
              <a:t>VILA NOVA DE GAIA – AVENIDA DA REPÚBLICA</a:t>
            </a:r>
            <a:endParaRPr lang="pt-PT" sz="2000" b="1" dirty="0">
              <a:latin typeface="Cambria" panose="02040503050406030204" pitchFamily="18" charset="0"/>
            </a:endParaRPr>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2787" y="3429000"/>
            <a:ext cx="4878426" cy="3253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5482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3712714" y="414580"/>
            <a:ext cx="1939634" cy="1015663"/>
          </a:xfrm>
          <a:prstGeom prst="rect">
            <a:avLst/>
          </a:prstGeom>
          <a:noFill/>
        </p:spPr>
        <p:txBody>
          <a:bodyPr wrap="none" rtlCol="0">
            <a:spAutoFit/>
          </a:bodyPr>
          <a:lstStyle/>
          <a:p>
            <a:pPr algn="ctr"/>
            <a:r>
              <a:rPr lang="en-US" dirty="0" smtClean="0"/>
              <a:t> </a:t>
            </a:r>
            <a:r>
              <a:rPr lang="en-US" sz="2000" b="1" dirty="0" smtClean="0">
                <a:solidFill>
                  <a:schemeClr val="bg1"/>
                </a:solidFill>
                <a:latin typeface="Cambria" panose="02040503050406030204" pitchFamily="18" charset="0"/>
              </a:rPr>
              <a:t>CASE STUDY </a:t>
            </a:r>
          </a:p>
          <a:p>
            <a:pPr algn="ctr"/>
            <a:endParaRPr lang="en-US" sz="2000" b="1"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PORTO – SET III</a:t>
            </a:r>
            <a:endParaRPr lang="en-US" sz="2000" dirty="0">
              <a:solidFill>
                <a:schemeClr val="bg1"/>
              </a:solidFill>
              <a:latin typeface="Cambria" panose="02040503050406030204" pitchFamily="18" charset="0"/>
            </a:endParaRPr>
          </a:p>
        </p:txBody>
      </p:sp>
      <p:sp>
        <p:nvSpPr>
          <p:cNvPr id="6" name="TextBox 5"/>
          <p:cNvSpPr txBox="1"/>
          <p:nvPr/>
        </p:nvSpPr>
        <p:spPr>
          <a:xfrm>
            <a:off x="3428071" y="2342448"/>
            <a:ext cx="2287870" cy="400110"/>
          </a:xfrm>
          <a:prstGeom prst="rect">
            <a:avLst/>
          </a:prstGeom>
          <a:noFill/>
        </p:spPr>
        <p:txBody>
          <a:bodyPr wrap="none" rtlCol="0">
            <a:spAutoFit/>
          </a:bodyPr>
          <a:lstStyle/>
          <a:p>
            <a:pPr algn="ctr"/>
            <a:r>
              <a:rPr lang="pt-PT" sz="2000" b="1" dirty="0" smtClean="0">
                <a:latin typeface="Cambria" panose="02040503050406030204" pitchFamily="18" charset="0"/>
              </a:rPr>
              <a:t>PORTO - ASPRELA</a:t>
            </a:r>
            <a:endParaRPr lang="pt-PT" sz="2000" b="1" dirty="0">
              <a:latin typeface="Cambria" panose="02040503050406030204" pitchFamily="18" charset="0"/>
            </a:endParaRPr>
          </a:p>
        </p:txBody>
      </p:sp>
      <p:pic>
        <p:nvPicPr>
          <p:cNvPr id="6146" name="Picture 2" descr="C:\Users\João Teixeira\Desktop\mapa3.jpg"/>
          <p:cNvPicPr>
            <a:picLocks noChangeAspect="1" noChangeArrowheads="1"/>
          </p:cNvPicPr>
          <p:nvPr/>
        </p:nvPicPr>
        <p:blipFill rotWithShape="1">
          <a:blip r:embed="rId2">
            <a:extLst>
              <a:ext uri="{28A0092B-C50C-407E-A947-70E740481C1C}">
                <a14:useLocalDpi xmlns:a14="http://schemas.microsoft.com/office/drawing/2010/main" val="0"/>
              </a:ext>
            </a:extLst>
          </a:blip>
          <a:srcRect t="3831" b="7365"/>
          <a:stretch/>
        </p:blipFill>
        <p:spPr bwMode="auto">
          <a:xfrm>
            <a:off x="12344" y="3377820"/>
            <a:ext cx="9144000" cy="3480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6657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3712714" y="414580"/>
            <a:ext cx="1939634" cy="1015663"/>
          </a:xfrm>
          <a:prstGeom prst="rect">
            <a:avLst/>
          </a:prstGeom>
          <a:noFill/>
        </p:spPr>
        <p:txBody>
          <a:bodyPr wrap="none" rtlCol="0">
            <a:spAutoFit/>
          </a:bodyPr>
          <a:lstStyle/>
          <a:p>
            <a:pPr algn="ctr"/>
            <a:r>
              <a:rPr lang="en-US" dirty="0" smtClean="0"/>
              <a:t> </a:t>
            </a:r>
            <a:r>
              <a:rPr lang="en-US" sz="2000" b="1" dirty="0" smtClean="0">
                <a:solidFill>
                  <a:schemeClr val="bg1"/>
                </a:solidFill>
                <a:latin typeface="Cambria" panose="02040503050406030204" pitchFamily="18" charset="0"/>
              </a:rPr>
              <a:t>CASE STUDY </a:t>
            </a:r>
          </a:p>
          <a:p>
            <a:pPr algn="ctr"/>
            <a:endParaRPr lang="en-US" sz="2000" b="1"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PORTO – SET III</a:t>
            </a:r>
            <a:endParaRPr lang="en-US" sz="2000" dirty="0">
              <a:solidFill>
                <a:schemeClr val="bg1"/>
              </a:solidFill>
              <a:latin typeface="Cambria" panose="02040503050406030204" pitchFamily="18" charset="0"/>
            </a:endParaRPr>
          </a:p>
        </p:txBody>
      </p:sp>
      <p:sp>
        <p:nvSpPr>
          <p:cNvPr id="6" name="TextBox 5"/>
          <p:cNvSpPr txBox="1"/>
          <p:nvPr/>
        </p:nvSpPr>
        <p:spPr>
          <a:xfrm>
            <a:off x="3428071" y="2688288"/>
            <a:ext cx="2287870" cy="400110"/>
          </a:xfrm>
          <a:prstGeom prst="rect">
            <a:avLst/>
          </a:prstGeom>
          <a:noFill/>
        </p:spPr>
        <p:txBody>
          <a:bodyPr wrap="none" rtlCol="0">
            <a:spAutoFit/>
          </a:bodyPr>
          <a:lstStyle/>
          <a:p>
            <a:pPr algn="ctr"/>
            <a:r>
              <a:rPr lang="pt-PT" sz="2000" b="1" dirty="0" smtClean="0">
                <a:latin typeface="Cambria" panose="02040503050406030204" pitchFamily="18" charset="0"/>
              </a:rPr>
              <a:t>PORTO - ASPRELA</a:t>
            </a:r>
            <a:endParaRPr lang="pt-PT" sz="2000" b="1" dirty="0">
              <a:latin typeface="Cambria" panose="02040503050406030204" pitchFamily="18" charset="0"/>
            </a:endParaRPr>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851326"/>
            <a:ext cx="4280312" cy="2854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2530" y="3851326"/>
            <a:ext cx="4281957" cy="2854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00122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652737" y="414580"/>
            <a:ext cx="8066054" cy="1015663"/>
          </a:xfrm>
          <a:prstGeom prst="rect">
            <a:avLst/>
          </a:prstGeom>
          <a:noFill/>
        </p:spPr>
        <p:txBody>
          <a:bodyPr wrap="none" rtlCol="0">
            <a:spAutoFit/>
          </a:bodyPr>
          <a:lstStyle/>
          <a:p>
            <a:pPr algn="ctr"/>
            <a:r>
              <a:rPr lang="en-US" dirty="0" smtClean="0"/>
              <a:t> </a:t>
            </a:r>
            <a:r>
              <a:rPr lang="en-US" sz="2000" b="1" dirty="0">
                <a:solidFill>
                  <a:schemeClr val="bg1"/>
                </a:solidFill>
                <a:latin typeface="Cambria" panose="02040503050406030204" pitchFamily="18" charset="0"/>
              </a:rPr>
              <a:t>URBAN ISSUES ON THE LAYOUT OF THE NEW LIGHT RAIL SYSTEMS </a:t>
            </a:r>
          </a:p>
          <a:p>
            <a:pPr algn="ctr"/>
            <a:endParaRPr lang="en-US" sz="2000"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ANALYSIS </a:t>
            </a:r>
            <a:r>
              <a:rPr lang="en-US" sz="2000" dirty="0">
                <a:solidFill>
                  <a:schemeClr val="bg1"/>
                </a:solidFill>
                <a:latin typeface="Cambria" panose="02040503050406030204" pitchFamily="18" charset="0"/>
              </a:rPr>
              <a:t>IN THE EUROPEAN SPACE</a:t>
            </a:r>
            <a:endParaRPr lang="el-GR" sz="2000" dirty="0">
              <a:solidFill>
                <a:schemeClr val="bg1"/>
              </a:solidFill>
              <a:latin typeface="Cambria" panose="020405030504060302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582" y="5661248"/>
            <a:ext cx="2642418" cy="1024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21881"/>
            <a:ext cx="2837681" cy="1274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35547" y="2910723"/>
            <a:ext cx="8872897" cy="461665"/>
          </a:xfrm>
          <a:prstGeom prst="rect">
            <a:avLst/>
          </a:prstGeom>
          <a:noFill/>
        </p:spPr>
        <p:txBody>
          <a:bodyPr wrap="square" rtlCol="0">
            <a:spAutoFit/>
          </a:bodyPr>
          <a:lstStyle/>
          <a:p>
            <a:pPr algn="ctr"/>
            <a:r>
              <a:rPr lang="pt-PT" sz="2400" b="1" dirty="0" smtClean="0">
                <a:latin typeface="Cambria" panose="02040503050406030204" pitchFamily="18" charset="0"/>
              </a:rPr>
              <a:t>CONCLUSIONS</a:t>
            </a:r>
            <a:endParaRPr lang="pt-PT" sz="2400" dirty="0">
              <a:latin typeface="Cambria" panose="02040503050406030204" pitchFamily="18" charset="0"/>
            </a:endParaRPr>
          </a:p>
        </p:txBody>
      </p:sp>
    </p:spTree>
    <p:extLst>
      <p:ext uri="{BB962C8B-B14F-4D97-AF65-F5344CB8AC3E}">
        <p14:creationId xmlns:p14="http://schemas.microsoft.com/office/powerpoint/2010/main" val="12885740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652737" y="414580"/>
            <a:ext cx="8066054" cy="1015663"/>
          </a:xfrm>
          <a:prstGeom prst="rect">
            <a:avLst/>
          </a:prstGeom>
          <a:noFill/>
        </p:spPr>
        <p:txBody>
          <a:bodyPr wrap="none" rtlCol="0">
            <a:spAutoFit/>
          </a:bodyPr>
          <a:lstStyle/>
          <a:p>
            <a:pPr algn="ctr"/>
            <a:r>
              <a:rPr lang="en-US" dirty="0" smtClean="0"/>
              <a:t> </a:t>
            </a:r>
            <a:r>
              <a:rPr lang="en-US" sz="2000" b="1" dirty="0">
                <a:solidFill>
                  <a:schemeClr val="bg1"/>
                </a:solidFill>
                <a:latin typeface="Cambria" panose="02040503050406030204" pitchFamily="18" charset="0"/>
              </a:rPr>
              <a:t>URBAN ISSUES ON THE LAYOUT OF THE NEW LIGHT RAIL SYSTEMS </a:t>
            </a:r>
          </a:p>
          <a:p>
            <a:pPr algn="ctr"/>
            <a:endParaRPr lang="en-US" sz="2000"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ANALYSIS </a:t>
            </a:r>
            <a:r>
              <a:rPr lang="en-US" sz="2000" dirty="0">
                <a:solidFill>
                  <a:schemeClr val="bg1"/>
                </a:solidFill>
                <a:latin typeface="Cambria" panose="02040503050406030204" pitchFamily="18" charset="0"/>
              </a:rPr>
              <a:t>IN THE EUROPEAN SPACE</a:t>
            </a:r>
            <a:endParaRPr lang="el-GR" sz="2000" dirty="0">
              <a:solidFill>
                <a:schemeClr val="bg1"/>
              </a:solidFill>
              <a:latin typeface="Cambria" panose="020405030504060302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582" y="5661248"/>
            <a:ext cx="2642418" cy="1024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21881"/>
            <a:ext cx="2837681" cy="1274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35547" y="2910723"/>
            <a:ext cx="8872897" cy="461665"/>
          </a:xfrm>
          <a:prstGeom prst="rect">
            <a:avLst/>
          </a:prstGeom>
          <a:noFill/>
        </p:spPr>
        <p:txBody>
          <a:bodyPr wrap="square" rtlCol="0">
            <a:spAutoFit/>
          </a:bodyPr>
          <a:lstStyle/>
          <a:p>
            <a:pPr algn="ctr"/>
            <a:r>
              <a:rPr lang="pt-PT" sz="2400" b="1" dirty="0" smtClean="0">
                <a:latin typeface="Cambria" panose="02040503050406030204" pitchFamily="18" charset="0"/>
              </a:rPr>
              <a:t>QUESTIONS &amp; ANSWERS</a:t>
            </a:r>
            <a:endParaRPr lang="pt-PT" sz="2400" dirty="0">
              <a:latin typeface="Cambria" panose="02040503050406030204" pitchFamily="18" charset="0"/>
            </a:endParaRPr>
          </a:p>
        </p:txBody>
      </p:sp>
      <p:sp>
        <p:nvSpPr>
          <p:cNvPr id="9" name="TextBox 8"/>
          <p:cNvSpPr txBox="1"/>
          <p:nvPr/>
        </p:nvSpPr>
        <p:spPr>
          <a:xfrm>
            <a:off x="135548" y="4365104"/>
            <a:ext cx="8872897" cy="1169551"/>
          </a:xfrm>
          <a:prstGeom prst="rect">
            <a:avLst/>
          </a:prstGeom>
          <a:noFill/>
        </p:spPr>
        <p:txBody>
          <a:bodyPr wrap="square" rtlCol="0">
            <a:spAutoFit/>
          </a:bodyPr>
          <a:lstStyle/>
          <a:p>
            <a:pPr algn="ctr"/>
            <a:r>
              <a:rPr lang="pt-PT" sz="1400" b="1" dirty="0" smtClean="0">
                <a:latin typeface="Cambria" panose="02040503050406030204" pitchFamily="18" charset="0"/>
              </a:rPr>
              <a:t>THANK YOU FOR YOUR ATTENTION</a:t>
            </a:r>
          </a:p>
          <a:p>
            <a:pPr algn="ctr"/>
            <a:endParaRPr lang="pt-PT" sz="1400" b="1" dirty="0">
              <a:latin typeface="Cambria" panose="02040503050406030204" pitchFamily="18" charset="0"/>
            </a:endParaRPr>
          </a:p>
          <a:p>
            <a:pPr algn="ctr"/>
            <a:r>
              <a:rPr lang="pt-PT" sz="1400" b="1" dirty="0" smtClean="0">
                <a:latin typeface="Cambria" panose="02040503050406030204" pitchFamily="18" charset="0"/>
              </a:rPr>
              <a:t>João Eduardo da Silva Teixeira</a:t>
            </a:r>
          </a:p>
          <a:p>
            <a:pPr algn="ctr"/>
            <a:endParaRPr lang="pt-PT" sz="1400" b="1" dirty="0">
              <a:latin typeface="Cambria" panose="02040503050406030204" pitchFamily="18" charset="0"/>
            </a:endParaRPr>
          </a:p>
          <a:p>
            <a:pPr algn="ctr"/>
            <a:r>
              <a:rPr lang="pt-PT" sz="1400" b="1" dirty="0" smtClean="0">
                <a:latin typeface="Cambria" panose="02040503050406030204" pitchFamily="18" charset="0"/>
              </a:rPr>
              <a:t>Tours - 2014</a:t>
            </a:r>
            <a:endParaRPr lang="pt-PT" sz="1400" dirty="0">
              <a:latin typeface="Cambria" panose="02040503050406030204" pitchFamily="18" charset="0"/>
            </a:endParaRPr>
          </a:p>
        </p:txBody>
      </p:sp>
    </p:spTree>
    <p:extLst>
      <p:ext uri="{BB962C8B-B14F-4D97-AF65-F5344CB8AC3E}">
        <p14:creationId xmlns:p14="http://schemas.microsoft.com/office/powerpoint/2010/main" val="1851504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652737" y="414580"/>
            <a:ext cx="8066054" cy="1015663"/>
          </a:xfrm>
          <a:prstGeom prst="rect">
            <a:avLst/>
          </a:prstGeom>
          <a:noFill/>
        </p:spPr>
        <p:txBody>
          <a:bodyPr wrap="none" rtlCol="0">
            <a:spAutoFit/>
          </a:bodyPr>
          <a:lstStyle/>
          <a:p>
            <a:pPr algn="ctr"/>
            <a:r>
              <a:rPr lang="en-US" dirty="0" smtClean="0"/>
              <a:t> </a:t>
            </a:r>
            <a:r>
              <a:rPr lang="en-US" sz="2000" b="1" dirty="0">
                <a:solidFill>
                  <a:schemeClr val="bg1"/>
                </a:solidFill>
                <a:latin typeface="Cambria" panose="02040503050406030204" pitchFamily="18" charset="0"/>
              </a:rPr>
              <a:t>URBAN ISSUES ON THE LAYOUT OF THE NEW LIGHT RAIL SYSTEMS </a:t>
            </a:r>
          </a:p>
          <a:p>
            <a:pPr algn="ctr"/>
            <a:endParaRPr lang="en-US" sz="2000"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ANALYSIS </a:t>
            </a:r>
            <a:r>
              <a:rPr lang="en-US" sz="2000" dirty="0">
                <a:solidFill>
                  <a:schemeClr val="bg1"/>
                </a:solidFill>
                <a:latin typeface="Cambria" panose="02040503050406030204" pitchFamily="18" charset="0"/>
              </a:rPr>
              <a:t>IN THE EUROPEAN SPACE</a:t>
            </a:r>
            <a:endParaRPr lang="el-GR" sz="2000" dirty="0">
              <a:solidFill>
                <a:schemeClr val="bg1"/>
              </a:solidFill>
              <a:latin typeface="Cambria" panose="020405030504060302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582" y="5661248"/>
            <a:ext cx="2642418" cy="1024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21881"/>
            <a:ext cx="2837681" cy="1274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35551" y="2420888"/>
            <a:ext cx="8872897" cy="923330"/>
          </a:xfrm>
          <a:prstGeom prst="rect">
            <a:avLst/>
          </a:prstGeom>
          <a:noFill/>
        </p:spPr>
        <p:txBody>
          <a:bodyPr wrap="square" rtlCol="0">
            <a:spAutoFit/>
          </a:bodyPr>
          <a:lstStyle/>
          <a:p>
            <a:pPr algn="ctr"/>
            <a:r>
              <a:rPr lang="pt-PT" b="1" dirty="0" smtClean="0">
                <a:latin typeface="Cambria" panose="02040503050406030204" pitchFamily="18" charset="0"/>
              </a:rPr>
              <a:t>RESEARCH QUESTION</a:t>
            </a:r>
          </a:p>
          <a:p>
            <a:pPr algn="ctr"/>
            <a:endParaRPr lang="pt-PT" dirty="0">
              <a:latin typeface="Cambria" panose="02040503050406030204" pitchFamily="18" charset="0"/>
            </a:endParaRPr>
          </a:p>
          <a:p>
            <a:pPr algn="ctr"/>
            <a:r>
              <a:rPr lang="pt-PT" dirty="0" smtClean="0">
                <a:latin typeface="Cambria" panose="02040503050406030204" pitchFamily="18" charset="0"/>
              </a:rPr>
              <a:t>What kind of relationships exists between the tram and the concept of urbanity?</a:t>
            </a:r>
            <a:endParaRPr lang="pt-PT" dirty="0">
              <a:latin typeface="Cambria" panose="02040503050406030204" pitchFamily="18" charset="0"/>
            </a:endParaRPr>
          </a:p>
        </p:txBody>
      </p:sp>
      <p:sp>
        <p:nvSpPr>
          <p:cNvPr id="9" name="TextBox 8"/>
          <p:cNvSpPr txBox="1"/>
          <p:nvPr/>
        </p:nvSpPr>
        <p:spPr>
          <a:xfrm>
            <a:off x="135549" y="3717032"/>
            <a:ext cx="8872897" cy="923330"/>
          </a:xfrm>
          <a:prstGeom prst="rect">
            <a:avLst/>
          </a:prstGeom>
          <a:noFill/>
        </p:spPr>
        <p:txBody>
          <a:bodyPr wrap="square" rtlCol="0">
            <a:spAutoFit/>
          </a:bodyPr>
          <a:lstStyle/>
          <a:p>
            <a:pPr algn="ctr"/>
            <a:r>
              <a:rPr lang="pt-PT" b="1" dirty="0" smtClean="0">
                <a:latin typeface="Cambria" panose="02040503050406030204" pitchFamily="18" charset="0"/>
              </a:rPr>
              <a:t>HYPOTHESIS</a:t>
            </a:r>
          </a:p>
          <a:p>
            <a:pPr algn="ctr"/>
            <a:endParaRPr lang="pt-PT" dirty="0">
              <a:latin typeface="Cambria" panose="02040503050406030204" pitchFamily="18" charset="0"/>
            </a:endParaRPr>
          </a:p>
          <a:p>
            <a:pPr algn="ctr"/>
            <a:r>
              <a:rPr lang="pt-PT" dirty="0" smtClean="0">
                <a:latin typeface="Cambria" panose="02040503050406030204" pitchFamily="18" charset="0"/>
              </a:rPr>
              <a:t>A complexity of relationships</a:t>
            </a:r>
            <a:endParaRPr lang="pt-PT" dirty="0">
              <a:latin typeface="Cambria" panose="02040503050406030204" pitchFamily="18" charset="0"/>
            </a:endParaRPr>
          </a:p>
        </p:txBody>
      </p:sp>
    </p:spTree>
    <p:extLst>
      <p:ext uri="{BB962C8B-B14F-4D97-AF65-F5344CB8AC3E}">
        <p14:creationId xmlns:p14="http://schemas.microsoft.com/office/powerpoint/2010/main" val="19770240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3524936" y="722357"/>
            <a:ext cx="2321662" cy="400110"/>
          </a:xfrm>
          <a:prstGeom prst="rect">
            <a:avLst/>
          </a:prstGeom>
          <a:noFill/>
        </p:spPr>
        <p:txBody>
          <a:bodyPr wrap="none" rtlCol="0">
            <a:spAutoFit/>
          </a:bodyPr>
          <a:lstStyle/>
          <a:p>
            <a:pPr algn="ctr"/>
            <a:r>
              <a:rPr lang="en-US" dirty="0" smtClean="0"/>
              <a:t> </a:t>
            </a:r>
            <a:r>
              <a:rPr lang="en-US" sz="2000" b="1" dirty="0" smtClean="0">
                <a:solidFill>
                  <a:schemeClr val="bg1"/>
                </a:solidFill>
                <a:latin typeface="Cambria" panose="02040503050406030204" pitchFamily="18" charset="0"/>
              </a:rPr>
              <a:t>EUROPEAN SPACE</a:t>
            </a:r>
            <a:endParaRPr lang="en-US" sz="2000" b="1" dirty="0">
              <a:solidFill>
                <a:schemeClr val="bg1"/>
              </a:solidFill>
              <a:latin typeface="Cambria" panose="020405030504060302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582" y="5661248"/>
            <a:ext cx="2642418" cy="1024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21881"/>
            <a:ext cx="2837681" cy="1274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418840" y="2852936"/>
            <a:ext cx="6543600" cy="1785104"/>
          </a:xfrm>
          <a:prstGeom prst="rect">
            <a:avLst/>
          </a:prstGeom>
        </p:spPr>
        <p:txBody>
          <a:bodyPr wrap="square">
            <a:spAutoFit/>
          </a:bodyPr>
          <a:lstStyle/>
          <a:p>
            <a:pPr algn="just"/>
            <a:r>
              <a:rPr lang="en-US" dirty="0" smtClean="0">
                <a:latin typeface="Cambria" panose="02040503050406030204" pitchFamily="18" charset="0"/>
              </a:rPr>
              <a:t>“</a:t>
            </a:r>
            <a:r>
              <a:rPr lang="en-US" dirty="0">
                <a:latin typeface="Cambria" panose="02040503050406030204" pitchFamily="18" charset="0"/>
              </a:rPr>
              <a:t>These tall houses packed together on others, these winding streets, these unlikely places, but also this promiscuity of different social groups in the evening of an heavily hierarchical society. This unexpected encounters between professions, yet strictly separated by a corporate logic such are fundamental and enduring features of the European city. “ </a:t>
            </a:r>
            <a:r>
              <a:rPr lang="en-US" dirty="0" smtClean="0">
                <a:latin typeface="Cambria" panose="02040503050406030204" pitchFamily="18" charset="0"/>
              </a:rPr>
              <a:t> </a:t>
            </a:r>
            <a:r>
              <a:rPr lang="en-US" sz="2000" b="1" dirty="0" smtClean="0">
                <a:latin typeface="Cambria" panose="02040503050406030204" pitchFamily="18" charset="0"/>
              </a:rPr>
              <a:t>Max Webber</a:t>
            </a:r>
            <a:endParaRPr lang="pt-PT" b="1" dirty="0">
              <a:latin typeface="Cambria" panose="02040503050406030204" pitchFamily="18" charset="0"/>
            </a:endParaRPr>
          </a:p>
        </p:txBody>
      </p:sp>
    </p:spTree>
    <p:extLst>
      <p:ext uri="{BB962C8B-B14F-4D97-AF65-F5344CB8AC3E}">
        <p14:creationId xmlns:p14="http://schemas.microsoft.com/office/powerpoint/2010/main" val="8160740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3938640" y="722357"/>
            <a:ext cx="1494255" cy="400110"/>
          </a:xfrm>
          <a:prstGeom prst="rect">
            <a:avLst/>
          </a:prstGeom>
          <a:noFill/>
        </p:spPr>
        <p:txBody>
          <a:bodyPr wrap="none" rtlCol="0">
            <a:spAutoFit/>
          </a:bodyPr>
          <a:lstStyle/>
          <a:p>
            <a:pPr algn="ctr"/>
            <a:r>
              <a:rPr lang="en-US" dirty="0" smtClean="0"/>
              <a:t> </a:t>
            </a:r>
            <a:r>
              <a:rPr lang="en-US" sz="2000" b="1" dirty="0" smtClean="0">
                <a:solidFill>
                  <a:schemeClr val="bg1"/>
                </a:solidFill>
                <a:latin typeface="Cambria" panose="02040503050406030204" pitchFamily="18" charset="0"/>
              </a:rPr>
              <a:t>URBANITY</a:t>
            </a:r>
            <a:endParaRPr lang="en-US" sz="2000" b="1" dirty="0">
              <a:solidFill>
                <a:schemeClr val="bg1"/>
              </a:solidFill>
              <a:latin typeface="Cambria" panose="020405030504060302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582" y="5661248"/>
            <a:ext cx="2642418" cy="1024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21881"/>
            <a:ext cx="2837681" cy="1274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418840" y="2852936"/>
            <a:ext cx="6543600" cy="1508105"/>
          </a:xfrm>
          <a:prstGeom prst="rect">
            <a:avLst/>
          </a:prstGeom>
        </p:spPr>
        <p:txBody>
          <a:bodyPr wrap="square">
            <a:spAutoFit/>
          </a:bodyPr>
          <a:lstStyle/>
          <a:p>
            <a:pPr algn="just"/>
            <a:r>
              <a:rPr lang="en-US" dirty="0" smtClean="0">
                <a:latin typeface="Cambria" panose="02040503050406030204" pitchFamily="18" charset="0"/>
              </a:rPr>
              <a:t>“The city is a </a:t>
            </a:r>
            <a:r>
              <a:rPr lang="en-US" dirty="0">
                <a:latin typeface="Cambria" panose="02040503050406030204" pitchFamily="18" charset="0"/>
              </a:rPr>
              <a:t>theater of social </a:t>
            </a:r>
            <a:r>
              <a:rPr lang="en-US" dirty="0" smtClean="0">
                <a:latin typeface="Cambria" panose="02040503050406030204" pitchFamily="18" charset="0"/>
              </a:rPr>
              <a:t>action, and </a:t>
            </a:r>
            <a:r>
              <a:rPr lang="en-US" dirty="0">
                <a:latin typeface="Cambria" panose="02040503050406030204" pitchFamily="18" charset="0"/>
              </a:rPr>
              <a:t>everything else – art, politics, education, commerce – only serves to make the </a:t>
            </a:r>
            <a:r>
              <a:rPr lang="en-US" dirty="0" smtClean="0">
                <a:latin typeface="Cambria" panose="02040503050406030204" pitchFamily="18" charset="0"/>
              </a:rPr>
              <a:t>social </a:t>
            </a:r>
            <a:r>
              <a:rPr lang="en-US" dirty="0">
                <a:latin typeface="Cambria" panose="02040503050406030204" pitchFamily="18" charset="0"/>
              </a:rPr>
              <a:t>drama…more richly significant, as a stage-set, well-designed, intensifies and underlines the gestures of the actors and the action of the play.” </a:t>
            </a:r>
            <a:r>
              <a:rPr lang="pt-PT" sz="2000" b="1" dirty="0">
                <a:latin typeface="Cambria" panose="02040503050406030204" pitchFamily="18" charset="0"/>
              </a:rPr>
              <a:t>Lewis </a:t>
            </a:r>
            <a:r>
              <a:rPr lang="pt-PT" sz="2000" b="1" dirty="0" smtClean="0">
                <a:latin typeface="Cambria" panose="02040503050406030204" pitchFamily="18" charset="0"/>
              </a:rPr>
              <a:t>Mumford</a:t>
            </a:r>
            <a:endParaRPr lang="pt-PT" sz="2000" b="1" dirty="0">
              <a:latin typeface="Cambria" panose="02040503050406030204" pitchFamily="18" charset="0"/>
            </a:endParaRPr>
          </a:p>
        </p:txBody>
      </p:sp>
    </p:spTree>
    <p:extLst>
      <p:ext uri="{BB962C8B-B14F-4D97-AF65-F5344CB8AC3E}">
        <p14:creationId xmlns:p14="http://schemas.microsoft.com/office/powerpoint/2010/main" val="1096685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2964019" y="722357"/>
            <a:ext cx="3443507" cy="400110"/>
          </a:xfrm>
          <a:prstGeom prst="rect">
            <a:avLst/>
          </a:prstGeom>
          <a:noFill/>
        </p:spPr>
        <p:txBody>
          <a:bodyPr wrap="none" rtlCol="0">
            <a:spAutoFit/>
          </a:bodyPr>
          <a:lstStyle/>
          <a:p>
            <a:pPr algn="ctr"/>
            <a:r>
              <a:rPr lang="en-US" sz="2000" b="1" dirty="0" smtClean="0">
                <a:solidFill>
                  <a:schemeClr val="bg1"/>
                </a:solidFill>
                <a:latin typeface="Cambria" panose="02040503050406030204" pitchFamily="18" charset="0"/>
              </a:rPr>
              <a:t> DIMENSIONS OF URBANITY</a:t>
            </a:r>
            <a:endParaRPr lang="en-US" sz="2000" b="1" dirty="0">
              <a:solidFill>
                <a:schemeClr val="bg1"/>
              </a:solidFill>
              <a:latin typeface="Cambria" panose="020405030504060302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582" y="5661248"/>
            <a:ext cx="2642418" cy="1024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21881"/>
            <a:ext cx="2837681" cy="1274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Arrow Connector 8"/>
          <p:cNvCxnSpPr/>
          <p:nvPr/>
        </p:nvCxnSpPr>
        <p:spPr>
          <a:xfrm>
            <a:off x="5148064" y="3049363"/>
            <a:ext cx="936104" cy="1315741"/>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2964019" y="3049363"/>
            <a:ext cx="1031917" cy="1315741"/>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779912" y="4964481"/>
            <a:ext cx="1584176" cy="0"/>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211960" y="2377622"/>
            <a:ext cx="801823" cy="400110"/>
          </a:xfrm>
          <a:prstGeom prst="rect">
            <a:avLst/>
          </a:prstGeom>
          <a:noFill/>
          <a:ln w="25400">
            <a:solidFill>
              <a:schemeClr val="tx1"/>
            </a:solidFill>
          </a:ln>
        </p:spPr>
        <p:txBody>
          <a:bodyPr wrap="none" rtlCol="0">
            <a:spAutoFit/>
          </a:bodyPr>
          <a:lstStyle/>
          <a:p>
            <a:r>
              <a:rPr lang="pt-PT" sz="2000" b="1" dirty="0" smtClean="0">
                <a:latin typeface="Cambria" panose="02040503050406030204" pitchFamily="18" charset="0"/>
              </a:rPr>
              <a:t>TIME</a:t>
            </a:r>
            <a:endParaRPr lang="pt-PT" sz="2000" b="1" dirty="0">
              <a:latin typeface="Cambria" panose="02040503050406030204" pitchFamily="18" charset="0"/>
            </a:endParaRPr>
          </a:p>
        </p:txBody>
      </p:sp>
      <p:sp>
        <p:nvSpPr>
          <p:cNvPr id="15" name="TextBox 14"/>
          <p:cNvSpPr txBox="1"/>
          <p:nvPr/>
        </p:nvSpPr>
        <p:spPr>
          <a:xfrm>
            <a:off x="5796137" y="4741113"/>
            <a:ext cx="1152128" cy="400110"/>
          </a:xfrm>
          <a:prstGeom prst="rect">
            <a:avLst/>
          </a:prstGeom>
          <a:noFill/>
          <a:ln w="25400">
            <a:solidFill>
              <a:schemeClr val="tx1"/>
            </a:solidFill>
          </a:ln>
        </p:spPr>
        <p:txBody>
          <a:bodyPr wrap="square" rtlCol="0">
            <a:spAutoFit/>
          </a:bodyPr>
          <a:lstStyle/>
          <a:p>
            <a:pPr algn="ctr"/>
            <a:r>
              <a:rPr lang="pt-PT" sz="2000" b="1" dirty="0" smtClean="0">
                <a:latin typeface="Cambria" panose="02040503050406030204" pitchFamily="18" charset="0"/>
              </a:rPr>
              <a:t>PEOPLE</a:t>
            </a:r>
            <a:endParaRPr lang="pt-PT" sz="2000" b="1" dirty="0">
              <a:latin typeface="Cambria" panose="02040503050406030204" pitchFamily="18" charset="0"/>
            </a:endParaRPr>
          </a:p>
        </p:txBody>
      </p:sp>
      <p:sp>
        <p:nvSpPr>
          <p:cNvPr id="16" name="TextBox 15"/>
          <p:cNvSpPr txBox="1"/>
          <p:nvPr/>
        </p:nvSpPr>
        <p:spPr>
          <a:xfrm>
            <a:off x="2372721" y="4764426"/>
            <a:ext cx="905825" cy="400110"/>
          </a:xfrm>
          <a:prstGeom prst="rect">
            <a:avLst/>
          </a:prstGeom>
          <a:noFill/>
          <a:ln w="25400">
            <a:solidFill>
              <a:schemeClr val="tx1"/>
            </a:solidFill>
          </a:ln>
        </p:spPr>
        <p:txBody>
          <a:bodyPr wrap="none" rtlCol="0">
            <a:spAutoFit/>
          </a:bodyPr>
          <a:lstStyle/>
          <a:p>
            <a:r>
              <a:rPr lang="pt-PT" sz="2000" b="1" dirty="0" smtClean="0">
                <a:latin typeface="Cambria" panose="02040503050406030204" pitchFamily="18" charset="0"/>
              </a:rPr>
              <a:t>SPACE</a:t>
            </a:r>
            <a:endParaRPr lang="pt-PT" sz="2000" b="1" dirty="0">
              <a:latin typeface="Cambria" panose="02040503050406030204" pitchFamily="18" charset="0"/>
            </a:endParaRPr>
          </a:p>
        </p:txBody>
      </p:sp>
    </p:spTree>
    <p:extLst>
      <p:ext uri="{BB962C8B-B14F-4D97-AF65-F5344CB8AC3E}">
        <p14:creationId xmlns:p14="http://schemas.microsoft.com/office/powerpoint/2010/main" val="20769700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3921970" y="722357"/>
            <a:ext cx="1527599" cy="400110"/>
          </a:xfrm>
          <a:prstGeom prst="rect">
            <a:avLst/>
          </a:prstGeom>
          <a:noFill/>
        </p:spPr>
        <p:txBody>
          <a:bodyPr wrap="none" rtlCol="0">
            <a:spAutoFit/>
          </a:bodyPr>
          <a:lstStyle/>
          <a:p>
            <a:pPr algn="ctr"/>
            <a:r>
              <a:rPr lang="en-US" dirty="0" smtClean="0"/>
              <a:t> </a:t>
            </a:r>
            <a:r>
              <a:rPr lang="en-US" sz="2000" b="1" dirty="0" smtClean="0">
                <a:solidFill>
                  <a:schemeClr val="bg1"/>
                </a:solidFill>
                <a:latin typeface="Cambria" panose="02040503050406030204" pitchFamily="18" charset="0"/>
              </a:rPr>
              <a:t>PROTOCOL</a:t>
            </a:r>
            <a:endParaRPr lang="en-US" sz="2000" b="1" dirty="0">
              <a:solidFill>
                <a:schemeClr val="bg1"/>
              </a:solidFill>
              <a:latin typeface="Cambria" panose="020405030504060302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582" y="5661248"/>
            <a:ext cx="2642418" cy="1024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21881"/>
            <a:ext cx="2837681" cy="1274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244814" y="3068960"/>
            <a:ext cx="4881910" cy="1323439"/>
          </a:xfrm>
          <a:prstGeom prst="rect">
            <a:avLst/>
          </a:prstGeom>
          <a:noFill/>
        </p:spPr>
        <p:txBody>
          <a:bodyPr wrap="square" rtlCol="0">
            <a:spAutoFit/>
          </a:bodyPr>
          <a:lstStyle/>
          <a:p>
            <a:pPr algn="ctr"/>
            <a:r>
              <a:rPr lang="pt-PT" sz="2000" b="1" dirty="0" smtClean="0">
                <a:latin typeface="Cambria" panose="02040503050406030204" pitchFamily="18" charset="0"/>
              </a:rPr>
              <a:t>HOW TO MEASURE URBANITY?</a:t>
            </a:r>
          </a:p>
          <a:p>
            <a:pPr algn="ctr"/>
            <a:endParaRPr lang="pt-PT" sz="2000" b="1" dirty="0" smtClean="0">
              <a:latin typeface="Cambria" panose="02040503050406030204" pitchFamily="18" charset="0"/>
            </a:endParaRPr>
          </a:p>
          <a:p>
            <a:pPr algn="ctr"/>
            <a:endParaRPr lang="pt-PT" sz="2000" b="1" dirty="0">
              <a:latin typeface="Cambria" panose="02040503050406030204" pitchFamily="18" charset="0"/>
            </a:endParaRPr>
          </a:p>
          <a:p>
            <a:pPr algn="ctr"/>
            <a:r>
              <a:rPr lang="pt-PT" sz="2000" b="1" dirty="0" smtClean="0">
                <a:latin typeface="Cambria" panose="02040503050406030204" pitchFamily="18" charset="0"/>
              </a:rPr>
              <a:t>HOW CAN THE PAST BE EVALUATED?</a:t>
            </a:r>
            <a:endParaRPr lang="pt-PT" sz="2000" b="1" dirty="0">
              <a:latin typeface="Cambria" panose="02040503050406030204" pitchFamily="18" charset="0"/>
            </a:endParaRPr>
          </a:p>
        </p:txBody>
      </p:sp>
    </p:spTree>
    <p:extLst>
      <p:ext uri="{BB962C8B-B14F-4D97-AF65-F5344CB8AC3E}">
        <p14:creationId xmlns:p14="http://schemas.microsoft.com/office/powerpoint/2010/main" val="1682178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3774709" y="414580"/>
            <a:ext cx="1815625" cy="1015663"/>
          </a:xfrm>
          <a:prstGeom prst="rect">
            <a:avLst/>
          </a:prstGeom>
          <a:noFill/>
        </p:spPr>
        <p:txBody>
          <a:bodyPr wrap="none" rtlCol="0">
            <a:spAutoFit/>
          </a:bodyPr>
          <a:lstStyle/>
          <a:p>
            <a:pPr algn="ctr"/>
            <a:r>
              <a:rPr lang="en-US" dirty="0" smtClean="0"/>
              <a:t> </a:t>
            </a:r>
            <a:r>
              <a:rPr lang="en-US" sz="2000" b="1" dirty="0" smtClean="0">
                <a:solidFill>
                  <a:schemeClr val="bg1"/>
                </a:solidFill>
                <a:latin typeface="Cambria" panose="02040503050406030204" pitchFamily="18" charset="0"/>
              </a:rPr>
              <a:t>CASE STUDY </a:t>
            </a:r>
          </a:p>
          <a:p>
            <a:pPr algn="ctr"/>
            <a:endParaRPr lang="en-US" sz="2000" b="1"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TOURS – SET 1</a:t>
            </a:r>
            <a:endParaRPr lang="en-US" sz="2000" dirty="0">
              <a:solidFill>
                <a:schemeClr val="bg1"/>
              </a:solidFill>
              <a:latin typeface="Cambria" panose="02040503050406030204" pitchFamily="18"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3055" y="3356991"/>
            <a:ext cx="4997889" cy="3333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984689" y="2372384"/>
            <a:ext cx="5174622" cy="400110"/>
          </a:xfrm>
          <a:prstGeom prst="rect">
            <a:avLst/>
          </a:prstGeom>
          <a:noFill/>
        </p:spPr>
        <p:txBody>
          <a:bodyPr wrap="none" rtlCol="0">
            <a:spAutoFit/>
          </a:bodyPr>
          <a:lstStyle/>
          <a:p>
            <a:r>
              <a:rPr lang="pt-PT" sz="2000" b="1" dirty="0" smtClean="0">
                <a:latin typeface="Cambria" panose="02040503050406030204" pitchFamily="18" charset="0"/>
              </a:rPr>
              <a:t>RUE CHARLLES GILES – RUE DE BORDEAUX</a:t>
            </a:r>
            <a:endParaRPr lang="pt-PT" sz="2000" b="1" dirty="0">
              <a:latin typeface="Cambria" panose="02040503050406030204" pitchFamily="18" charset="0"/>
            </a:endParaRPr>
          </a:p>
        </p:txBody>
      </p:sp>
    </p:spTree>
    <p:extLst>
      <p:ext uri="{BB962C8B-B14F-4D97-AF65-F5344CB8AC3E}">
        <p14:creationId xmlns:p14="http://schemas.microsoft.com/office/powerpoint/2010/main" val="3047032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3774709" y="414580"/>
            <a:ext cx="1815625" cy="1015663"/>
          </a:xfrm>
          <a:prstGeom prst="rect">
            <a:avLst/>
          </a:prstGeom>
          <a:noFill/>
        </p:spPr>
        <p:txBody>
          <a:bodyPr wrap="none" rtlCol="0">
            <a:spAutoFit/>
          </a:bodyPr>
          <a:lstStyle/>
          <a:p>
            <a:pPr algn="ctr"/>
            <a:r>
              <a:rPr lang="en-US" dirty="0" smtClean="0"/>
              <a:t> </a:t>
            </a:r>
            <a:r>
              <a:rPr lang="en-US" sz="2000" b="1" dirty="0" smtClean="0">
                <a:solidFill>
                  <a:schemeClr val="bg1"/>
                </a:solidFill>
                <a:latin typeface="Cambria" panose="02040503050406030204" pitchFamily="18" charset="0"/>
              </a:rPr>
              <a:t>CASE STUDY </a:t>
            </a:r>
          </a:p>
          <a:p>
            <a:pPr algn="ctr"/>
            <a:endParaRPr lang="en-US" sz="2000" b="1"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TOURS – SET I</a:t>
            </a:r>
            <a:endParaRPr lang="en-US" sz="2000" dirty="0">
              <a:solidFill>
                <a:schemeClr val="bg1"/>
              </a:solidFill>
              <a:latin typeface="Cambria" panose="020405030504060302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861048"/>
            <a:ext cx="4007456" cy="2771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descr="http://upload.wikimedia.org/wikipedia/commons/thumb/d/dd/Garetours.jpg/280px-Garetours.jpg"/>
          <p:cNvPicPr>
            <a:picLocks noChangeAspect="1" noChangeArrowheads="1"/>
          </p:cNvPicPr>
          <p:nvPr/>
        </p:nvPicPr>
        <p:blipFill rotWithShape="1">
          <a:blip r:embed="rId3">
            <a:extLst>
              <a:ext uri="{28A0092B-C50C-407E-A947-70E740481C1C}">
                <a14:useLocalDpi xmlns:a14="http://schemas.microsoft.com/office/drawing/2010/main" val="0"/>
              </a:ext>
            </a:extLst>
          </a:blip>
          <a:srcRect l="6057"/>
          <a:stretch/>
        </p:blipFill>
        <p:spPr bwMode="auto">
          <a:xfrm>
            <a:off x="4954137" y="3861047"/>
            <a:ext cx="3962491" cy="27718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43454" y="2564904"/>
            <a:ext cx="2078133" cy="400110"/>
          </a:xfrm>
          <a:prstGeom prst="rect">
            <a:avLst/>
          </a:prstGeom>
          <a:noFill/>
        </p:spPr>
        <p:txBody>
          <a:bodyPr wrap="none" rtlCol="0">
            <a:spAutoFit/>
          </a:bodyPr>
          <a:lstStyle/>
          <a:p>
            <a:pPr algn="ctr"/>
            <a:r>
              <a:rPr lang="pt-PT" sz="2000" b="1" dirty="0" smtClean="0">
                <a:latin typeface="Cambria" panose="02040503050406030204" pitchFamily="18" charset="0"/>
              </a:rPr>
              <a:t>GARE DE TOURS</a:t>
            </a:r>
            <a:endParaRPr lang="pt-PT" sz="2000" b="1" dirty="0">
              <a:latin typeface="Cambria" panose="02040503050406030204" pitchFamily="18" charset="0"/>
            </a:endParaRPr>
          </a:p>
        </p:txBody>
      </p:sp>
    </p:spTree>
    <p:extLst>
      <p:ext uri="{BB962C8B-B14F-4D97-AF65-F5344CB8AC3E}">
        <p14:creationId xmlns:p14="http://schemas.microsoft.com/office/powerpoint/2010/main" val="25935547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844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 name="3 - TextBox"/>
          <p:cNvSpPr txBox="1"/>
          <p:nvPr/>
        </p:nvSpPr>
        <p:spPr>
          <a:xfrm>
            <a:off x="3762687" y="414580"/>
            <a:ext cx="1839671" cy="1015663"/>
          </a:xfrm>
          <a:prstGeom prst="rect">
            <a:avLst/>
          </a:prstGeom>
          <a:noFill/>
        </p:spPr>
        <p:txBody>
          <a:bodyPr wrap="none" rtlCol="0">
            <a:spAutoFit/>
          </a:bodyPr>
          <a:lstStyle/>
          <a:p>
            <a:pPr algn="ctr"/>
            <a:r>
              <a:rPr lang="en-US" dirty="0" smtClean="0"/>
              <a:t> </a:t>
            </a:r>
            <a:r>
              <a:rPr lang="en-US" sz="2000" b="1" dirty="0" smtClean="0">
                <a:solidFill>
                  <a:schemeClr val="bg1"/>
                </a:solidFill>
                <a:latin typeface="Cambria" panose="02040503050406030204" pitchFamily="18" charset="0"/>
              </a:rPr>
              <a:t>CASE STUDY </a:t>
            </a:r>
          </a:p>
          <a:p>
            <a:pPr algn="ctr"/>
            <a:endParaRPr lang="en-US" sz="2000" b="1" dirty="0" smtClean="0">
              <a:solidFill>
                <a:schemeClr val="bg1"/>
              </a:solidFill>
              <a:latin typeface="Cambria" panose="02040503050406030204" pitchFamily="18" charset="0"/>
            </a:endParaRPr>
          </a:p>
          <a:p>
            <a:pPr algn="ctr"/>
            <a:r>
              <a:rPr lang="en-US" sz="2000" dirty="0" smtClean="0">
                <a:solidFill>
                  <a:schemeClr val="bg1"/>
                </a:solidFill>
                <a:latin typeface="Cambria" panose="02040503050406030204" pitchFamily="18" charset="0"/>
              </a:rPr>
              <a:t>TOURS – SET II</a:t>
            </a:r>
            <a:endParaRPr lang="en-US" sz="2000" dirty="0">
              <a:solidFill>
                <a:schemeClr val="bg1"/>
              </a:solidFill>
              <a:latin typeface="Cambria" panose="02040503050406030204" pitchFamily="18" charset="0"/>
            </a:endParaRPr>
          </a:p>
        </p:txBody>
      </p:sp>
      <p:pic>
        <p:nvPicPr>
          <p:cNvPr id="921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3825662"/>
            <a:ext cx="4176464" cy="2785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1889" y="3825662"/>
            <a:ext cx="4176464" cy="2785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940688" y="2688288"/>
            <a:ext cx="3262624" cy="400110"/>
          </a:xfrm>
          <a:prstGeom prst="rect">
            <a:avLst/>
          </a:prstGeom>
          <a:noFill/>
        </p:spPr>
        <p:txBody>
          <a:bodyPr wrap="none" rtlCol="0">
            <a:spAutoFit/>
          </a:bodyPr>
          <a:lstStyle/>
          <a:p>
            <a:pPr algn="ctr"/>
            <a:r>
              <a:rPr lang="pt-PT" sz="2000" b="1" dirty="0" smtClean="0">
                <a:latin typeface="Cambria" panose="02040503050406030204" pitchFamily="18" charset="0"/>
              </a:rPr>
              <a:t>NORTH PART OF THE CITY</a:t>
            </a:r>
            <a:endParaRPr lang="pt-PT" sz="2000" b="1" dirty="0">
              <a:latin typeface="Cambria" panose="02040503050406030204" pitchFamily="18" charset="0"/>
            </a:endParaRPr>
          </a:p>
        </p:txBody>
      </p:sp>
    </p:spTree>
    <p:extLst>
      <p:ext uri="{BB962C8B-B14F-4D97-AF65-F5344CB8AC3E}">
        <p14:creationId xmlns:p14="http://schemas.microsoft.com/office/powerpoint/2010/main" val="3423773420"/>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TotalTime>
  <Words>380</Words>
  <Application>Microsoft Office PowerPoint</Application>
  <PresentationFormat>On-screen Show (4:3)</PresentationFormat>
  <Paragraphs>79</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George</dc:creator>
  <cp:lastModifiedBy>João Teixeira</cp:lastModifiedBy>
  <cp:revision>26</cp:revision>
  <dcterms:created xsi:type="dcterms:W3CDTF">2014-06-23T18:21:26Z</dcterms:created>
  <dcterms:modified xsi:type="dcterms:W3CDTF">2014-06-24T09:18:13Z</dcterms:modified>
</cp:coreProperties>
</file>