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56" r:id="rId2"/>
    <p:sldId id="257" r:id="rId3"/>
    <p:sldId id="258" r:id="rId4"/>
    <p:sldId id="259" r:id="rId5"/>
    <p:sldId id="266" r:id="rId6"/>
    <p:sldId id="267" r:id="rId7"/>
    <p:sldId id="268" r:id="rId8"/>
    <p:sldId id="269" r:id="rId9"/>
    <p:sldId id="272" r:id="rId10"/>
    <p:sldId id="270" r:id="rId11"/>
    <p:sldId id="273" r:id="rId12"/>
    <p:sldId id="260" r:id="rId13"/>
    <p:sldId id="261" r:id="rId14"/>
    <p:sldId id="274" r:id="rId15"/>
    <p:sldId id="275" r:id="rId16"/>
    <p:sldId id="276" r:id="rId17"/>
    <p:sldId id="262" r:id="rId18"/>
    <p:sldId id="277" r:id="rId19"/>
    <p:sldId id="278" r:id="rId20"/>
    <p:sldId id="282" r:id="rId21"/>
    <p:sldId id="279" r:id="rId22"/>
    <p:sldId id="280" r:id="rId23"/>
    <p:sldId id="263" r:id="rId24"/>
    <p:sldId id="281" r:id="rId25"/>
    <p:sldId id="264" r:id="rId26"/>
    <p:sldId id="265"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784" autoAdjust="0"/>
  </p:normalViewPr>
  <p:slideViewPr>
    <p:cSldViewPr>
      <p:cViewPr>
        <p:scale>
          <a:sx n="75" d="100"/>
          <a:sy n="75" d="100"/>
        </p:scale>
        <p:origin x="-930" y="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User\Desktop\MSc.%20Urban%20Plannig%20-%20Tours\_The%20Research_\My%20Work\Population%20Qatar.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User\Desktop\MSc.%20Urban%20Plannig%20-%20Tours\_The%20Research_\My%20Work\questionnaire\Combined+online.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User\Desktop\MSc.%20Urban%20Plannig%20-%20Tours\_The%20Research_\My%20Work\questionnaire\Combined+online.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User\Desktop\MSc.%20Urban%20Plannig%20-%20Tours\_The%20Research_\My%20Work\questionnaire\Combined+online%20-%20v2.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User\Desktop\MSc.%20Urban%20Plannig%20-%20Tours\_The%20Research_\My%20Work\questionnaire\Combined+online%20-%20v2.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User\Desktop\MSc.%20Urban%20Plannig%20-%20Tours\_The%20Research_\My%20Work\questionnaire\Combined+online%20-%20v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7228002637067736E-2"/>
          <c:y val="3.7895523476232124E-2"/>
          <c:w val="0.89921108904185021"/>
          <c:h val="0.84612459900845727"/>
        </c:manualLayout>
      </c:layout>
      <c:barChart>
        <c:barDir val="col"/>
        <c:grouping val="clustered"/>
        <c:varyColors val="0"/>
        <c:ser>
          <c:idx val="0"/>
          <c:order val="0"/>
          <c:tx>
            <c:strRef>
              <c:f>pop!$D$6</c:f>
              <c:strCache>
                <c:ptCount val="1"/>
                <c:pt idx="0">
                  <c:v>Population (,000) </c:v>
                </c:pt>
              </c:strCache>
            </c:strRef>
          </c:tx>
          <c:invertIfNegative val="0"/>
          <c:cat>
            <c:numRef>
              <c:f>pop!$C$13:$C$19</c:f>
              <c:numCache>
                <c:formatCode>General</c:formatCode>
                <c:ptCount val="7"/>
                <c:pt idx="0">
                  <c:v>2004</c:v>
                </c:pt>
                <c:pt idx="1">
                  <c:v>2005</c:v>
                </c:pt>
                <c:pt idx="2">
                  <c:v>2006</c:v>
                </c:pt>
                <c:pt idx="3">
                  <c:v>2007</c:v>
                </c:pt>
                <c:pt idx="4">
                  <c:v>2008</c:v>
                </c:pt>
                <c:pt idx="5">
                  <c:v>2009</c:v>
                </c:pt>
                <c:pt idx="6">
                  <c:v>2010</c:v>
                </c:pt>
              </c:numCache>
            </c:numRef>
          </c:cat>
          <c:val>
            <c:numRef>
              <c:f>pop!$D$13:$D$19</c:f>
              <c:numCache>
                <c:formatCode>General</c:formatCode>
                <c:ptCount val="7"/>
                <c:pt idx="0">
                  <c:v>798</c:v>
                </c:pt>
                <c:pt idx="1">
                  <c:v>906</c:v>
                </c:pt>
                <c:pt idx="2" formatCode="#,##0">
                  <c:v>1043</c:v>
                </c:pt>
                <c:pt idx="3" formatCode="#,##0">
                  <c:v>1218</c:v>
                </c:pt>
                <c:pt idx="4" formatCode="#,##0">
                  <c:v>1448</c:v>
                </c:pt>
                <c:pt idx="5" formatCode="#,##0">
                  <c:v>1639</c:v>
                </c:pt>
                <c:pt idx="6" formatCode="#,##0">
                  <c:v>1715</c:v>
                </c:pt>
              </c:numCache>
            </c:numRef>
          </c:val>
        </c:ser>
        <c:dLbls>
          <c:showLegendKey val="0"/>
          <c:showVal val="0"/>
          <c:showCatName val="0"/>
          <c:showSerName val="0"/>
          <c:showPercent val="0"/>
          <c:showBubbleSize val="0"/>
        </c:dLbls>
        <c:gapWidth val="150"/>
        <c:axId val="28572288"/>
        <c:axId val="62980480"/>
      </c:barChart>
      <c:scatterChart>
        <c:scatterStyle val="lineMarker"/>
        <c:varyColors val="0"/>
        <c:ser>
          <c:idx val="1"/>
          <c:order val="1"/>
          <c:tx>
            <c:strRef>
              <c:f>pop!$E$6</c:f>
              <c:strCache>
                <c:ptCount val="1"/>
                <c:pt idx="0">
                  <c:v>Annual Growth Rate </c:v>
                </c:pt>
              </c:strCache>
            </c:strRef>
          </c:tx>
          <c:spPr>
            <a:ln w="28575">
              <a:noFill/>
            </a:ln>
          </c:spPr>
          <c:marker>
            <c:symbol val="triangle"/>
            <c:size val="7"/>
            <c:spPr>
              <a:solidFill>
                <a:schemeClr val="tx2">
                  <a:lumMod val="75000"/>
                </a:schemeClr>
              </a:solidFill>
              <a:ln>
                <a:noFill/>
              </a:ln>
            </c:spPr>
          </c:marker>
          <c:dLbls>
            <c:dLblPos val="r"/>
            <c:showLegendKey val="0"/>
            <c:showVal val="1"/>
            <c:showCatName val="0"/>
            <c:showSerName val="0"/>
            <c:showPercent val="0"/>
            <c:showBubbleSize val="0"/>
            <c:showLeaderLines val="0"/>
          </c:dLbls>
          <c:yVal>
            <c:numRef>
              <c:f>pop!$E$13:$E$19</c:f>
              <c:numCache>
                <c:formatCode>0.0%</c:formatCode>
                <c:ptCount val="7"/>
                <c:pt idx="0">
                  <c:v>0.11800000000000001</c:v>
                </c:pt>
                <c:pt idx="1">
                  <c:v>0.13500000000000001</c:v>
                </c:pt>
                <c:pt idx="2">
                  <c:v>0.151</c:v>
                </c:pt>
                <c:pt idx="3">
                  <c:v>0.16800000000000001</c:v>
                </c:pt>
                <c:pt idx="4">
                  <c:v>0.18899999999999997</c:v>
                </c:pt>
                <c:pt idx="5">
                  <c:v>0.13100000000000001</c:v>
                </c:pt>
                <c:pt idx="6">
                  <c:v>4.7E-2</c:v>
                </c:pt>
              </c:numCache>
            </c:numRef>
          </c:yVal>
          <c:smooth val="0"/>
        </c:ser>
        <c:dLbls>
          <c:showLegendKey val="0"/>
          <c:showVal val="0"/>
          <c:showCatName val="0"/>
          <c:showSerName val="0"/>
          <c:showPercent val="0"/>
          <c:showBubbleSize val="0"/>
        </c:dLbls>
        <c:axId val="62983552"/>
        <c:axId val="62982016"/>
      </c:scatterChart>
      <c:catAx>
        <c:axId val="28572288"/>
        <c:scaling>
          <c:orientation val="minMax"/>
        </c:scaling>
        <c:delete val="0"/>
        <c:axPos val="b"/>
        <c:numFmt formatCode="General" sourceLinked="1"/>
        <c:majorTickMark val="out"/>
        <c:minorTickMark val="none"/>
        <c:tickLblPos val="nextTo"/>
        <c:crossAx val="62980480"/>
        <c:crosses val="autoZero"/>
        <c:auto val="1"/>
        <c:lblAlgn val="ctr"/>
        <c:lblOffset val="100"/>
        <c:noMultiLvlLbl val="0"/>
      </c:catAx>
      <c:valAx>
        <c:axId val="62980480"/>
        <c:scaling>
          <c:orientation val="minMax"/>
        </c:scaling>
        <c:delete val="0"/>
        <c:axPos val="l"/>
        <c:majorGridlines/>
        <c:numFmt formatCode="#,##0" sourceLinked="0"/>
        <c:majorTickMark val="out"/>
        <c:minorTickMark val="none"/>
        <c:tickLblPos val="nextTo"/>
        <c:crossAx val="28572288"/>
        <c:crosses val="autoZero"/>
        <c:crossBetween val="between"/>
      </c:valAx>
      <c:valAx>
        <c:axId val="62982016"/>
        <c:scaling>
          <c:orientation val="minMax"/>
        </c:scaling>
        <c:delete val="0"/>
        <c:axPos val="r"/>
        <c:numFmt formatCode="0.0%" sourceLinked="1"/>
        <c:majorTickMark val="none"/>
        <c:minorTickMark val="none"/>
        <c:tickLblPos val="none"/>
        <c:crossAx val="62983552"/>
        <c:crosses val="max"/>
        <c:crossBetween val="midCat"/>
      </c:valAx>
      <c:valAx>
        <c:axId val="62983552"/>
        <c:scaling>
          <c:orientation val="minMax"/>
        </c:scaling>
        <c:delete val="1"/>
        <c:axPos val="b"/>
        <c:numFmt formatCode="General" sourceLinked="1"/>
        <c:majorTickMark val="out"/>
        <c:minorTickMark val="none"/>
        <c:tickLblPos val="nextTo"/>
        <c:crossAx val="62982016"/>
        <c:crosses val="autoZero"/>
        <c:crossBetween val="midCat"/>
      </c:valAx>
    </c:plotArea>
    <c:legend>
      <c:legendPos val="t"/>
      <c:layout>
        <c:manualLayout>
          <c:xMode val="edge"/>
          <c:yMode val="edge"/>
          <c:x val="0.1036157641005372"/>
          <c:y val="3.2010498687664042E-2"/>
          <c:w val="0.32544596478695759"/>
          <c:h val="0.16943157105361831"/>
        </c:manualLayout>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8571052683252498"/>
          <c:y val="0.12915759093331725"/>
          <c:w val="0.56958600873145226"/>
          <c:h val="0.85040818173590371"/>
        </c:manualLayout>
      </c:layout>
      <c:pieChart>
        <c:varyColors val="1"/>
        <c:ser>
          <c:idx val="0"/>
          <c:order val="0"/>
          <c:dLbls>
            <c:dLbl>
              <c:idx val="3"/>
              <c:layout>
                <c:manualLayout>
                  <c:x val="0.1160893846602508"/>
                  <c:y val="0.16475095785440613"/>
                </c:manualLayout>
              </c:layout>
              <c:showLegendKey val="0"/>
              <c:showVal val="0"/>
              <c:showCatName val="1"/>
              <c:showSerName val="0"/>
              <c:showPercent val="1"/>
              <c:showBubbleSize val="0"/>
            </c:dLbl>
            <c:showLegendKey val="0"/>
            <c:showVal val="0"/>
            <c:showCatName val="1"/>
            <c:showSerName val="0"/>
            <c:showPercent val="1"/>
            <c:showBubbleSize val="0"/>
            <c:showLeaderLines val="1"/>
          </c:dLbls>
          <c:cat>
            <c:strRef>
              <c:f>Nationality!$E$4:$E$7</c:f>
              <c:strCache>
                <c:ptCount val="4"/>
                <c:pt idx="0">
                  <c:v>Qatar</c:v>
                </c:pt>
                <c:pt idx="1">
                  <c:v>Other Arab Countries</c:v>
                </c:pt>
                <c:pt idx="2">
                  <c:v>Asian Countries</c:v>
                </c:pt>
                <c:pt idx="3">
                  <c:v>Western Countries</c:v>
                </c:pt>
              </c:strCache>
            </c:strRef>
          </c:cat>
          <c:val>
            <c:numRef>
              <c:f>Nationality!$F$4:$F$7</c:f>
              <c:numCache>
                <c:formatCode>General</c:formatCode>
                <c:ptCount val="4"/>
                <c:pt idx="0">
                  <c:v>9</c:v>
                </c:pt>
                <c:pt idx="1">
                  <c:v>33</c:v>
                </c:pt>
                <c:pt idx="2">
                  <c:v>12</c:v>
                </c:pt>
                <c:pt idx="3">
                  <c:v>8</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'Age Histogram'!$G$1</c:f>
              <c:strCache>
                <c:ptCount val="1"/>
              </c:strCache>
            </c:strRef>
          </c:tx>
          <c:invertIfNegative val="0"/>
          <c:dLbls>
            <c:showLegendKey val="0"/>
            <c:showVal val="1"/>
            <c:showCatName val="0"/>
            <c:showSerName val="0"/>
            <c:showPercent val="0"/>
            <c:showBubbleSize val="0"/>
            <c:showLeaderLines val="0"/>
          </c:dLbls>
          <c:cat>
            <c:strRef>
              <c:f>'Age Histogram'!$D$2:$D$8</c:f>
              <c:strCache>
                <c:ptCount val="7"/>
                <c:pt idx="0">
                  <c:v>0-14</c:v>
                </c:pt>
                <c:pt idx="1">
                  <c:v>15-19</c:v>
                </c:pt>
                <c:pt idx="2">
                  <c:v>20-24</c:v>
                </c:pt>
                <c:pt idx="3">
                  <c:v>25-29</c:v>
                </c:pt>
                <c:pt idx="4">
                  <c:v>30-39</c:v>
                </c:pt>
                <c:pt idx="5">
                  <c:v>40-50</c:v>
                </c:pt>
                <c:pt idx="6">
                  <c:v>&gt; 50</c:v>
                </c:pt>
              </c:strCache>
            </c:strRef>
          </c:cat>
          <c:val>
            <c:numRef>
              <c:f>'Age Histogram'!$G$2:$G$8</c:f>
              <c:numCache>
                <c:formatCode>0%</c:formatCode>
                <c:ptCount val="7"/>
                <c:pt idx="0">
                  <c:v>1.6129032258064516E-2</c:v>
                </c:pt>
                <c:pt idx="1">
                  <c:v>3.2258064516129031E-2</c:v>
                </c:pt>
                <c:pt idx="2">
                  <c:v>0.11290322580645161</c:v>
                </c:pt>
                <c:pt idx="3">
                  <c:v>0.16129032258064516</c:v>
                </c:pt>
                <c:pt idx="4">
                  <c:v>0.4838709677419355</c:v>
                </c:pt>
                <c:pt idx="5">
                  <c:v>0.12903225806451613</c:v>
                </c:pt>
                <c:pt idx="6">
                  <c:v>6.4516129032258063E-2</c:v>
                </c:pt>
              </c:numCache>
            </c:numRef>
          </c:val>
        </c:ser>
        <c:dLbls>
          <c:showLegendKey val="0"/>
          <c:showVal val="0"/>
          <c:showCatName val="0"/>
          <c:showSerName val="0"/>
          <c:showPercent val="0"/>
          <c:showBubbleSize val="0"/>
        </c:dLbls>
        <c:gapWidth val="150"/>
        <c:axId val="30034560"/>
        <c:axId val="30060928"/>
      </c:barChart>
      <c:catAx>
        <c:axId val="30034560"/>
        <c:scaling>
          <c:orientation val="minMax"/>
        </c:scaling>
        <c:delete val="0"/>
        <c:axPos val="l"/>
        <c:majorTickMark val="out"/>
        <c:minorTickMark val="none"/>
        <c:tickLblPos val="nextTo"/>
        <c:crossAx val="30060928"/>
        <c:crosses val="autoZero"/>
        <c:auto val="1"/>
        <c:lblAlgn val="ctr"/>
        <c:lblOffset val="100"/>
        <c:noMultiLvlLbl val="0"/>
      </c:catAx>
      <c:valAx>
        <c:axId val="30060928"/>
        <c:scaling>
          <c:orientation val="minMax"/>
        </c:scaling>
        <c:delete val="0"/>
        <c:axPos val="b"/>
        <c:majorGridlines/>
        <c:numFmt formatCode="0%" sourceLinked="1"/>
        <c:majorTickMark val="out"/>
        <c:minorTickMark val="none"/>
        <c:tickLblPos val="nextTo"/>
        <c:crossAx val="30034560"/>
        <c:crosses val="autoZero"/>
        <c:crossBetween val="between"/>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invertIfNegative val="0"/>
          <c:dLbls>
            <c:showLegendKey val="0"/>
            <c:showVal val="1"/>
            <c:showCatName val="0"/>
            <c:showSerName val="0"/>
            <c:showPercent val="0"/>
            <c:showBubbleSize val="0"/>
            <c:showLeaderLines val="0"/>
          </c:dLbls>
          <c:cat>
            <c:strRef>
              <c:f>'Result by Type'!$E$4:$E$6</c:f>
              <c:strCache>
                <c:ptCount val="3"/>
                <c:pt idx="0">
                  <c:v>Tenants</c:v>
                </c:pt>
                <c:pt idx="1">
                  <c:v>Visitors</c:v>
                </c:pt>
                <c:pt idx="2">
                  <c:v>Workers</c:v>
                </c:pt>
              </c:strCache>
            </c:strRef>
          </c:cat>
          <c:val>
            <c:numRef>
              <c:f>'Result by Type'!$F$4:$F$6</c:f>
              <c:numCache>
                <c:formatCode>0.000</c:formatCode>
                <c:ptCount val="3"/>
                <c:pt idx="0">
                  <c:v>4.3433043478260869</c:v>
                </c:pt>
                <c:pt idx="1">
                  <c:v>3.710053879382381</c:v>
                </c:pt>
                <c:pt idx="2">
                  <c:v>4.0684063132251538</c:v>
                </c:pt>
              </c:numCache>
            </c:numRef>
          </c:val>
        </c:ser>
        <c:dLbls>
          <c:showLegendKey val="0"/>
          <c:showVal val="0"/>
          <c:showCatName val="0"/>
          <c:showSerName val="0"/>
          <c:showPercent val="0"/>
          <c:showBubbleSize val="0"/>
        </c:dLbls>
        <c:gapWidth val="150"/>
        <c:axId val="29915008"/>
        <c:axId val="29916544"/>
      </c:barChart>
      <c:catAx>
        <c:axId val="29915008"/>
        <c:scaling>
          <c:orientation val="minMax"/>
        </c:scaling>
        <c:delete val="0"/>
        <c:axPos val="b"/>
        <c:majorTickMark val="out"/>
        <c:minorTickMark val="none"/>
        <c:tickLblPos val="nextTo"/>
        <c:crossAx val="29916544"/>
        <c:crosses val="autoZero"/>
        <c:auto val="1"/>
        <c:lblAlgn val="ctr"/>
        <c:lblOffset val="100"/>
        <c:noMultiLvlLbl val="0"/>
      </c:catAx>
      <c:valAx>
        <c:axId val="29916544"/>
        <c:scaling>
          <c:orientation val="minMax"/>
        </c:scaling>
        <c:delete val="0"/>
        <c:axPos val="l"/>
        <c:majorGridlines/>
        <c:numFmt formatCode="0.000" sourceLinked="1"/>
        <c:majorTickMark val="out"/>
        <c:minorTickMark val="none"/>
        <c:tickLblPos val="nextTo"/>
        <c:crossAx val="29915008"/>
        <c:crosses val="autoZero"/>
        <c:crossBetween val="between"/>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invertIfNegative val="0"/>
          <c:dLbls>
            <c:showLegendKey val="0"/>
            <c:showVal val="1"/>
            <c:showCatName val="0"/>
            <c:showSerName val="0"/>
            <c:showPercent val="0"/>
            <c:showBubbleSize val="0"/>
            <c:showLeaderLines val="0"/>
          </c:dLbls>
          <c:cat>
            <c:strRef>
              <c:f>'Result by Nationality'!$E$24:$E$25</c:f>
              <c:strCache>
                <c:ptCount val="2"/>
                <c:pt idx="0">
                  <c:v>Qatari</c:v>
                </c:pt>
                <c:pt idx="1">
                  <c:v>Non Qatari</c:v>
                </c:pt>
              </c:strCache>
            </c:strRef>
          </c:cat>
          <c:val>
            <c:numRef>
              <c:f>'Result by Nationality'!$F$24:$F$25</c:f>
              <c:numCache>
                <c:formatCode>0.000</c:formatCode>
                <c:ptCount val="2"/>
                <c:pt idx="0">
                  <c:v>4.2083950617283952</c:v>
                </c:pt>
                <c:pt idx="1">
                  <c:v>3.766306915367621</c:v>
                </c:pt>
              </c:numCache>
            </c:numRef>
          </c:val>
        </c:ser>
        <c:dLbls>
          <c:showLegendKey val="0"/>
          <c:showVal val="0"/>
          <c:showCatName val="0"/>
          <c:showSerName val="0"/>
          <c:showPercent val="0"/>
          <c:showBubbleSize val="0"/>
        </c:dLbls>
        <c:gapWidth val="150"/>
        <c:axId val="29955200"/>
        <c:axId val="29956736"/>
      </c:barChart>
      <c:catAx>
        <c:axId val="29955200"/>
        <c:scaling>
          <c:orientation val="minMax"/>
        </c:scaling>
        <c:delete val="0"/>
        <c:axPos val="b"/>
        <c:majorTickMark val="out"/>
        <c:minorTickMark val="none"/>
        <c:tickLblPos val="nextTo"/>
        <c:crossAx val="29956736"/>
        <c:crosses val="autoZero"/>
        <c:auto val="1"/>
        <c:lblAlgn val="ctr"/>
        <c:lblOffset val="100"/>
        <c:noMultiLvlLbl val="0"/>
      </c:catAx>
      <c:valAx>
        <c:axId val="29956736"/>
        <c:scaling>
          <c:orientation val="minMax"/>
        </c:scaling>
        <c:delete val="0"/>
        <c:axPos val="l"/>
        <c:majorGridlines/>
        <c:numFmt formatCode="0.000" sourceLinked="1"/>
        <c:majorTickMark val="out"/>
        <c:minorTickMark val="none"/>
        <c:tickLblPos val="nextTo"/>
        <c:crossAx val="29955200"/>
        <c:crosses val="autoZero"/>
        <c:crossBetween val="between"/>
      </c:valAx>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'pride and place'!$D$3</c:f>
              <c:strCache>
                <c:ptCount val="1"/>
                <c:pt idx="0">
                  <c:v>Sense of pride</c:v>
                </c:pt>
              </c:strCache>
            </c:strRef>
          </c:tx>
          <c:invertIfNegative val="0"/>
          <c:cat>
            <c:strRef>
              <c:f>'pride and place'!$E$2:$I$2</c:f>
              <c:strCache>
                <c:ptCount val="5"/>
                <c:pt idx="0">
                  <c:v>Qataris</c:v>
                </c:pt>
                <c:pt idx="1">
                  <c:v>Non Qatari</c:v>
                </c:pt>
                <c:pt idx="2">
                  <c:v>Tenants</c:v>
                </c:pt>
                <c:pt idx="3">
                  <c:v>Workers</c:v>
                </c:pt>
                <c:pt idx="4">
                  <c:v>All</c:v>
                </c:pt>
              </c:strCache>
            </c:strRef>
          </c:cat>
          <c:val>
            <c:numRef>
              <c:f>'pride and place'!$E$3:$I$3</c:f>
              <c:numCache>
                <c:formatCode>0.000</c:formatCode>
                <c:ptCount val="5"/>
                <c:pt idx="0" formatCode="0.00">
                  <c:v>4.7777777777777777</c:v>
                </c:pt>
                <c:pt idx="1">
                  <c:v>3.8</c:v>
                </c:pt>
                <c:pt idx="2" formatCode="0.00">
                  <c:v>4.2</c:v>
                </c:pt>
                <c:pt idx="3" formatCode="0.00">
                  <c:v>4.333333333333333</c:v>
                </c:pt>
                <c:pt idx="4" formatCode="0.00">
                  <c:v>3.8181818181818183</c:v>
                </c:pt>
              </c:numCache>
            </c:numRef>
          </c:val>
        </c:ser>
        <c:ser>
          <c:idx val="1"/>
          <c:order val="1"/>
          <c:tx>
            <c:strRef>
              <c:f>'pride and place'!$D$4</c:f>
              <c:strCache>
                <c:ptCount val="1"/>
                <c:pt idx="0">
                  <c:v>Sense of place and identity</c:v>
                </c:pt>
              </c:strCache>
            </c:strRef>
          </c:tx>
          <c:invertIfNegative val="0"/>
          <c:cat>
            <c:strRef>
              <c:f>'pride and place'!$E$2:$I$2</c:f>
              <c:strCache>
                <c:ptCount val="5"/>
                <c:pt idx="0">
                  <c:v>Qataris</c:v>
                </c:pt>
                <c:pt idx="1">
                  <c:v>Non Qatari</c:v>
                </c:pt>
                <c:pt idx="2">
                  <c:v>Tenants</c:v>
                </c:pt>
                <c:pt idx="3">
                  <c:v>Workers</c:v>
                </c:pt>
                <c:pt idx="4">
                  <c:v>All</c:v>
                </c:pt>
              </c:strCache>
            </c:strRef>
          </c:cat>
          <c:val>
            <c:numRef>
              <c:f>'pride and place'!$E$4:$I$4</c:f>
              <c:numCache>
                <c:formatCode>0.000</c:formatCode>
                <c:ptCount val="5"/>
                <c:pt idx="0" formatCode="0.00">
                  <c:v>4.4444444444444446</c:v>
                </c:pt>
                <c:pt idx="1">
                  <c:v>3.6730769230769229</c:v>
                </c:pt>
                <c:pt idx="2" formatCode="0.00">
                  <c:v>4.75</c:v>
                </c:pt>
                <c:pt idx="3" formatCode="0.00">
                  <c:v>4.0909090909090908</c:v>
                </c:pt>
                <c:pt idx="4" formatCode="0.00">
                  <c:v>3.6818181818181817</c:v>
                </c:pt>
              </c:numCache>
            </c:numRef>
          </c:val>
        </c:ser>
        <c:dLbls>
          <c:showLegendKey val="0"/>
          <c:showVal val="0"/>
          <c:showCatName val="0"/>
          <c:showSerName val="0"/>
          <c:showPercent val="0"/>
          <c:showBubbleSize val="0"/>
        </c:dLbls>
        <c:gapWidth val="150"/>
        <c:axId val="29991680"/>
        <c:axId val="29993216"/>
      </c:barChart>
      <c:catAx>
        <c:axId val="29991680"/>
        <c:scaling>
          <c:orientation val="minMax"/>
        </c:scaling>
        <c:delete val="0"/>
        <c:axPos val="b"/>
        <c:majorTickMark val="out"/>
        <c:minorTickMark val="none"/>
        <c:tickLblPos val="nextTo"/>
        <c:crossAx val="29993216"/>
        <c:crosses val="autoZero"/>
        <c:auto val="1"/>
        <c:lblAlgn val="ctr"/>
        <c:lblOffset val="100"/>
        <c:noMultiLvlLbl val="0"/>
      </c:catAx>
      <c:valAx>
        <c:axId val="29993216"/>
        <c:scaling>
          <c:orientation val="minMax"/>
          <c:min val="2"/>
        </c:scaling>
        <c:delete val="0"/>
        <c:axPos val="l"/>
        <c:majorGridlines/>
        <c:numFmt formatCode="0.00" sourceLinked="1"/>
        <c:majorTickMark val="out"/>
        <c:minorTickMark val="none"/>
        <c:tickLblPos val="nextTo"/>
        <c:crossAx val="29991680"/>
        <c:crosses val="autoZero"/>
        <c:crossBetween val="between"/>
      </c:valAx>
    </c:plotArea>
    <c:legend>
      <c:legendPos val="t"/>
      <c:layout/>
      <c:overlay val="0"/>
    </c:legend>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E22A42-38F4-4622-8398-A7893E9EBEFD}"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A4BB581F-6B03-43B0-996A-38CF620C3CF5}">
      <dgm:prSet phldrT="[Text]" custT="1"/>
      <dgm:spPr/>
      <dgm:t>
        <a:bodyPr/>
        <a:lstStyle/>
        <a:p>
          <a:pPr algn="l"/>
          <a:r>
            <a:rPr lang="en-US" sz="1400"/>
            <a:t>Definitions</a:t>
          </a:r>
        </a:p>
      </dgm:t>
    </dgm:pt>
    <dgm:pt modelId="{8291B80A-9791-4784-8C55-1B01E67EF457}" type="parTrans" cxnId="{DB6AD336-2EFD-4AFC-BF30-7654D1ABA744}">
      <dgm:prSet/>
      <dgm:spPr/>
      <dgm:t>
        <a:bodyPr/>
        <a:lstStyle/>
        <a:p>
          <a:pPr algn="l"/>
          <a:endParaRPr lang="en-US" sz="1400"/>
        </a:p>
      </dgm:t>
    </dgm:pt>
    <dgm:pt modelId="{F6602294-7A41-4413-B23B-F15EC3DAAB79}" type="sibTrans" cxnId="{DB6AD336-2EFD-4AFC-BF30-7654D1ABA744}">
      <dgm:prSet/>
      <dgm:spPr/>
      <dgm:t>
        <a:bodyPr/>
        <a:lstStyle/>
        <a:p>
          <a:pPr algn="l"/>
          <a:endParaRPr lang="en-US" sz="1400"/>
        </a:p>
      </dgm:t>
    </dgm:pt>
    <dgm:pt modelId="{711CCE9F-B85E-436C-A1F5-9DFAFCC19B2C}">
      <dgm:prSet phldrT="[Text]" custT="1"/>
      <dgm:spPr/>
      <dgm:t>
        <a:bodyPr/>
        <a:lstStyle/>
        <a:p>
          <a:pPr algn="l">
            <a:lnSpc>
              <a:spcPct val="200000"/>
            </a:lnSpc>
          </a:pPr>
          <a:r>
            <a:rPr lang="en-US" sz="1400"/>
            <a:t>Built Heritage</a:t>
          </a:r>
        </a:p>
      </dgm:t>
    </dgm:pt>
    <dgm:pt modelId="{C3BD2B9A-229D-4904-A810-44907872870D}" type="parTrans" cxnId="{BBDEBA48-3410-479A-BA11-AE0C9D702A30}">
      <dgm:prSet/>
      <dgm:spPr/>
      <dgm:t>
        <a:bodyPr/>
        <a:lstStyle/>
        <a:p>
          <a:pPr algn="l"/>
          <a:endParaRPr lang="en-US" sz="1400"/>
        </a:p>
      </dgm:t>
    </dgm:pt>
    <dgm:pt modelId="{5088287B-84C0-4CD9-AB3E-9938DC577773}" type="sibTrans" cxnId="{BBDEBA48-3410-479A-BA11-AE0C9D702A30}">
      <dgm:prSet/>
      <dgm:spPr/>
      <dgm:t>
        <a:bodyPr/>
        <a:lstStyle/>
        <a:p>
          <a:pPr algn="l"/>
          <a:endParaRPr lang="en-US" sz="1400"/>
        </a:p>
      </dgm:t>
    </dgm:pt>
    <dgm:pt modelId="{EC262469-7BF1-4154-87B0-B3504A924915}">
      <dgm:prSet phldrT="[Text]" custT="1"/>
      <dgm:spPr/>
      <dgm:t>
        <a:bodyPr/>
        <a:lstStyle/>
        <a:p>
          <a:pPr algn="l">
            <a:lnSpc>
              <a:spcPct val="200000"/>
            </a:lnSpc>
          </a:pPr>
          <a:r>
            <a:rPr lang="en-US" sz="1400"/>
            <a:t>Conservation</a:t>
          </a:r>
        </a:p>
      </dgm:t>
    </dgm:pt>
    <dgm:pt modelId="{785840D4-3C5D-4AA6-A6A0-8310A156692E}" type="parTrans" cxnId="{B546E0F6-59A2-49BD-9643-FCD71CDE3962}">
      <dgm:prSet/>
      <dgm:spPr/>
      <dgm:t>
        <a:bodyPr/>
        <a:lstStyle/>
        <a:p>
          <a:pPr algn="l"/>
          <a:endParaRPr lang="en-US" sz="1400"/>
        </a:p>
      </dgm:t>
    </dgm:pt>
    <dgm:pt modelId="{6926F4C2-67BF-40F0-BEDC-A3DC5522047F}" type="sibTrans" cxnId="{B546E0F6-59A2-49BD-9643-FCD71CDE3962}">
      <dgm:prSet/>
      <dgm:spPr/>
      <dgm:t>
        <a:bodyPr/>
        <a:lstStyle/>
        <a:p>
          <a:pPr algn="l"/>
          <a:endParaRPr lang="en-US" sz="1400"/>
        </a:p>
      </dgm:t>
    </dgm:pt>
    <dgm:pt modelId="{AADE7923-4ED0-4A52-BB54-8A9E0D543BA8}">
      <dgm:prSet phldrT="[Text]" custT="1"/>
      <dgm:spPr/>
      <dgm:t>
        <a:bodyPr/>
        <a:lstStyle/>
        <a:p>
          <a:pPr algn="l"/>
          <a:r>
            <a:rPr lang="en-US" sz="1400"/>
            <a:t>Cities in the Middle East</a:t>
          </a:r>
        </a:p>
      </dgm:t>
    </dgm:pt>
    <dgm:pt modelId="{640DD8B7-89C7-423B-B48D-46A032BC4B9A}" type="parTrans" cxnId="{C2AAF72C-22F0-4026-BB4F-D27C29538600}">
      <dgm:prSet/>
      <dgm:spPr/>
      <dgm:t>
        <a:bodyPr/>
        <a:lstStyle/>
        <a:p>
          <a:pPr algn="l"/>
          <a:endParaRPr lang="en-US" sz="1400"/>
        </a:p>
      </dgm:t>
    </dgm:pt>
    <dgm:pt modelId="{0758C5D2-3F09-4B17-8913-3C0E97846DA4}" type="sibTrans" cxnId="{C2AAF72C-22F0-4026-BB4F-D27C29538600}">
      <dgm:prSet/>
      <dgm:spPr/>
      <dgm:t>
        <a:bodyPr/>
        <a:lstStyle/>
        <a:p>
          <a:pPr algn="l"/>
          <a:endParaRPr lang="en-US" sz="1400"/>
        </a:p>
      </dgm:t>
    </dgm:pt>
    <dgm:pt modelId="{FC6BBF4D-133C-4CE5-99CB-25B7F8CE61B7}">
      <dgm:prSet phldrT="[Text]" custT="1"/>
      <dgm:spPr/>
      <dgm:t>
        <a:bodyPr/>
        <a:lstStyle/>
        <a:p>
          <a:pPr algn="l">
            <a:lnSpc>
              <a:spcPct val="200000"/>
            </a:lnSpc>
          </a:pPr>
          <a:r>
            <a:rPr lang="en-US" sz="1400" dirty="0" smtClean="0"/>
            <a:t>Characteristics </a:t>
          </a:r>
          <a:r>
            <a:rPr lang="en-US" sz="1400" dirty="0"/>
            <a:t>and Evolution</a:t>
          </a:r>
        </a:p>
      </dgm:t>
    </dgm:pt>
    <dgm:pt modelId="{0C994E0A-CE09-45B0-B906-C8FBCE74FBEB}" type="parTrans" cxnId="{66BC3F4A-47B7-41EE-BC82-F751C32806F6}">
      <dgm:prSet/>
      <dgm:spPr/>
      <dgm:t>
        <a:bodyPr/>
        <a:lstStyle/>
        <a:p>
          <a:pPr algn="l"/>
          <a:endParaRPr lang="en-US" sz="1400"/>
        </a:p>
      </dgm:t>
    </dgm:pt>
    <dgm:pt modelId="{BD713CBF-C7EB-49A9-9E52-A70B6F9CC3DA}" type="sibTrans" cxnId="{66BC3F4A-47B7-41EE-BC82-F751C32806F6}">
      <dgm:prSet/>
      <dgm:spPr/>
      <dgm:t>
        <a:bodyPr/>
        <a:lstStyle/>
        <a:p>
          <a:pPr algn="l"/>
          <a:endParaRPr lang="en-US" sz="1400"/>
        </a:p>
      </dgm:t>
    </dgm:pt>
    <dgm:pt modelId="{C6862618-6C8F-4197-B238-E1EC7C8821D8}">
      <dgm:prSet phldrT="[Text]" custT="1"/>
      <dgm:spPr/>
      <dgm:t>
        <a:bodyPr/>
        <a:lstStyle/>
        <a:p>
          <a:pPr algn="l">
            <a:lnSpc>
              <a:spcPct val="200000"/>
            </a:lnSpc>
          </a:pPr>
          <a:r>
            <a:rPr lang="en-US" sz="1400" dirty="0"/>
            <a:t>Historical </a:t>
          </a:r>
          <a:r>
            <a:rPr lang="en-US" sz="1400" dirty="0" smtClean="0"/>
            <a:t>Districts</a:t>
          </a:r>
          <a:endParaRPr lang="en-US" sz="1400" dirty="0"/>
        </a:p>
      </dgm:t>
    </dgm:pt>
    <dgm:pt modelId="{6E310876-6DA7-4F0B-A2DF-16EB0CA79590}" type="parTrans" cxnId="{28B5CF71-5B7C-4316-808F-67ED21DC1E0C}">
      <dgm:prSet/>
      <dgm:spPr/>
      <dgm:t>
        <a:bodyPr/>
        <a:lstStyle/>
        <a:p>
          <a:pPr algn="l"/>
          <a:endParaRPr lang="en-US" sz="1400"/>
        </a:p>
      </dgm:t>
    </dgm:pt>
    <dgm:pt modelId="{ADDFAADD-4F8E-4482-ADB8-BA4C744AFB6F}" type="sibTrans" cxnId="{28B5CF71-5B7C-4316-808F-67ED21DC1E0C}">
      <dgm:prSet/>
      <dgm:spPr/>
      <dgm:t>
        <a:bodyPr/>
        <a:lstStyle/>
        <a:p>
          <a:pPr algn="l"/>
          <a:endParaRPr lang="en-US" sz="1400"/>
        </a:p>
      </dgm:t>
    </dgm:pt>
    <dgm:pt modelId="{33CD6D3D-9776-4896-8DA7-E59AFDA7C096}">
      <dgm:prSet phldrT="[Text]" custT="1"/>
      <dgm:spPr/>
      <dgm:t>
        <a:bodyPr/>
        <a:lstStyle/>
        <a:p>
          <a:pPr algn="l"/>
          <a:r>
            <a:rPr lang="en-US" sz="1400"/>
            <a:t>In Search for an approach</a:t>
          </a:r>
        </a:p>
      </dgm:t>
    </dgm:pt>
    <dgm:pt modelId="{B2110372-2AFC-4CFB-9C41-37221EB42A8B}" type="parTrans" cxnId="{346D1EA1-A18F-4DD9-90A0-65070F31D7EC}">
      <dgm:prSet/>
      <dgm:spPr/>
      <dgm:t>
        <a:bodyPr/>
        <a:lstStyle/>
        <a:p>
          <a:pPr algn="l"/>
          <a:endParaRPr lang="en-US" sz="1400"/>
        </a:p>
      </dgm:t>
    </dgm:pt>
    <dgm:pt modelId="{8A50E624-8673-406C-B9FA-ABF2E1CA92A2}" type="sibTrans" cxnId="{346D1EA1-A18F-4DD9-90A0-65070F31D7EC}">
      <dgm:prSet/>
      <dgm:spPr/>
      <dgm:t>
        <a:bodyPr/>
        <a:lstStyle/>
        <a:p>
          <a:pPr algn="l"/>
          <a:endParaRPr lang="en-US" sz="1400"/>
        </a:p>
      </dgm:t>
    </dgm:pt>
    <dgm:pt modelId="{D8513470-77FE-4E3B-8474-2BF72F9E02E0}">
      <dgm:prSet phldrT="[Text]" custT="1"/>
      <dgm:spPr/>
      <dgm:t>
        <a:bodyPr/>
        <a:lstStyle/>
        <a:p>
          <a:pPr algn="l">
            <a:lnSpc>
              <a:spcPct val="100000"/>
            </a:lnSpc>
          </a:pPr>
          <a:r>
            <a:rPr lang="en-US" sz="1400"/>
            <a:t>Value</a:t>
          </a:r>
        </a:p>
      </dgm:t>
    </dgm:pt>
    <dgm:pt modelId="{022ABE76-209E-4E3F-959C-4A652BC78977}" type="parTrans" cxnId="{86958E44-C835-4F1F-AC8D-502BF4D125B8}">
      <dgm:prSet/>
      <dgm:spPr/>
      <dgm:t>
        <a:bodyPr/>
        <a:lstStyle/>
        <a:p>
          <a:pPr algn="l"/>
          <a:endParaRPr lang="en-US" sz="1400"/>
        </a:p>
      </dgm:t>
    </dgm:pt>
    <dgm:pt modelId="{1E6C6623-D86A-4FD1-8E11-78BA4AF15281}" type="sibTrans" cxnId="{86958E44-C835-4F1F-AC8D-502BF4D125B8}">
      <dgm:prSet/>
      <dgm:spPr/>
      <dgm:t>
        <a:bodyPr/>
        <a:lstStyle/>
        <a:p>
          <a:pPr algn="l"/>
          <a:endParaRPr lang="en-US" sz="1400"/>
        </a:p>
      </dgm:t>
    </dgm:pt>
    <dgm:pt modelId="{DF128452-2B98-4D44-9607-BE324B1F29D3}">
      <dgm:prSet phldrT="[Text]" custT="1"/>
      <dgm:spPr/>
      <dgm:t>
        <a:bodyPr/>
        <a:lstStyle/>
        <a:p>
          <a:pPr algn="l">
            <a:lnSpc>
              <a:spcPct val="100000"/>
            </a:lnSpc>
          </a:pPr>
          <a:r>
            <a:rPr lang="en-US" sz="1400"/>
            <a:t>SIA</a:t>
          </a:r>
        </a:p>
      </dgm:t>
    </dgm:pt>
    <dgm:pt modelId="{50AE6BB8-2D5A-4BBF-9A8E-9E3F65C99346}" type="parTrans" cxnId="{E91E32B2-BE75-4153-A15B-E5A2DBBAD804}">
      <dgm:prSet/>
      <dgm:spPr/>
      <dgm:t>
        <a:bodyPr/>
        <a:lstStyle/>
        <a:p>
          <a:pPr algn="l"/>
          <a:endParaRPr lang="en-US" sz="1400"/>
        </a:p>
      </dgm:t>
    </dgm:pt>
    <dgm:pt modelId="{653D561C-B265-4F1C-9220-F935773A5BAF}" type="sibTrans" cxnId="{E91E32B2-BE75-4153-A15B-E5A2DBBAD804}">
      <dgm:prSet/>
      <dgm:spPr/>
      <dgm:t>
        <a:bodyPr/>
        <a:lstStyle/>
        <a:p>
          <a:pPr algn="l"/>
          <a:endParaRPr lang="en-US" sz="1400"/>
        </a:p>
      </dgm:t>
    </dgm:pt>
    <dgm:pt modelId="{CFF12C95-271E-4E4D-8C1D-BEED4304A1F3}">
      <dgm:prSet phldrT="[Text]" custT="1"/>
      <dgm:spPr/>
      <dgm:t>
        <a:bodyPr/>
        <a:lstStyle/>
        <a:p>
          <a:pPr algn="l">
            <a:lnSpc>
              <a:spcPct val="200000"/>
            </a:lnSpc>
          </a:pPr>
          <a:r>
            <a:rPr lang="en-US" sz="1400"/>
            <a:t>Regeneration</a:t>
          </a:r>
        </a:p>
      </dgm:t>
    </dgm:pt>
    <dgm:pt modelId="{5C959736-7A5F-4FC6-972D-52695C4BA167}" type="parTrans" cxnId="{14072501-D565-4D1F-AD20-7F00BBE70FB7}">
      <dgm:prSet/>
      <dgm:spPr/>
      <dgm:t>
        <a:bodyPr/>
        <a:lstStyle/>
        <a:p>
          <a:pPr algn="l"/>
          <a:endParaRPr lang="en-US" sz="1400"/>
        </a:p>
      </dgm:t>
    </dgm:pt>
    <dgm:pt modelId="{31702300-E717-48E2-8258-CF01CB86D0AF}" type="sibTrans" cxnId="{14072501-D565-4D1F-AD20-7F00BBE70FB7}">
      <dgm:prSet/>
      <dgm:spPr/>
      <dgm:t>
        <a:bodyPr/>
        <a:lstStyle/>
        <a:p>
          <a:pPr algn="l"/>
          <a:endParaRPr lang="en-US" sz="1400"/>
        </a:p>
      </dgm:t>
    </dgm:pt>
    <dgm:pt modelId="{B4AB85E0-7998-4021-828A-BEB0F14FCE28}">
      <dgm:prSet phldrT="[Text]" custT="1"/>
      <dgm:spPr/>
      <dgm:t>
        <a:bodyPr/>
        <a:lstStyle/>
        <a:p>
          <a:pPr algn="l">
            <a:lnSpc>
              <a:spcPct val="200000"/>
            </a:lnSpc>
          </a:pPr>
          <a:r>
            <a:rPr lang="en-US" sz="1400" dirty="0"/>
            <a:t>Planning</a:t>
          </a:r>
        </a:p>
      </dgm:t>
    </dgm:pt>
    <dgm:pt modelId="{5A1ADE2F-B394-4F9F-BE0E-7D2E75A3D91C}" type="parTrans" cxnId="{9A8BA72A-E3AF-4691-A1B0-3C15B154655E}">
      <dgm:prSet/>
      <dgm:spPr/>
      <dgm:t>
        <a:bodyPr/>
        <a:lstStyle/>
        <a:p>
          <a:pPr algn="l"/>
          <a:endParaRPr lang="en-US" sz="1400"/>
        </a:p>
      </dgm:t>
    </dgm:pt>
    <dgm:pt modelId="{58AAFF79-F107-4836-BF3B-23EE5F468978}" type="sibTrans" cxnId="{9A8BA72A-E3AF-4691-A1B0-3C15B154655E}">
      <dgm:prSet/>
      <dgm:spPr/>
      <dgm:t>
        <a:bodyPr/>
        <a:lstStyle/>
        <a:p>
          <a:pPr algn="l"/>
          <a:endParaRPr lang="en-US" sz="1400"/>
        </a:p>
      </dgm:t>
    </dgm:pt>
    <dgm:pt modelId="{21B1EFBB-0B87-4968-A0EE-EDA4178E897D}">
      <dgm:prSet phldrT="[Text]" custT="1"/>
      <dgm:spPr/>
      <dgm:t>
        <a:bodyPr/>
        <a:lstStyle/>
        <a:p>
          <a:pPr algn="l">
            <a:lnSpc>
              <a:spcPct val="200000"/>
            </a:lnSpc>
          </a:pPr>
          <a:r>
            <a:rPr lang="en-US" sz="1400"/>
            <a:t>Sustainability</a:t>
          </a:r>
        </a:p>
      </dgm:t>
    </dgm:pt>
    <dgm:pt modelId="{767037D8-1D39-4C89-A053-DA1A9B9434B6}" type="parTrans" cxnId="{E59F9AB5-A1CA-4060-8941-181F587C3BCC}">
      <dgm:prSet/>
      <dgm:spPr/>
      <dgm:t>
        <a:bodyPr/>
        <a:lstStyle/>
        <a:p>
          <a:pPr algn="l"/>
          <a:endParaRPr lang="en-US" sz="1400"/>
        </a:p>
      </dgm:t>
    </dgm:pt>
    <dgm:pt modelId="{320B905C-55FD-4887-A093-17C33CFE1EE4}" type="sibTrans" cxnId="{E59F9AB5-A1CA-4060-8941-181F587C3BCC}">
      <dgm:prSet/>
      <dgm:spPr/>
      <dgm:t>
        <a:bodyPr/>
        <a:lstStyle/>
        <a:p>
          <a:pPr algn="l"/>
          <a:endParaRPr lang="en-US" sz="1400"/>
        </a:p>
      </dgm:t>
    </dgm:pt>
    <dgm:pt modelId="{8D228EB1-A957-4537-957D-49605EA0211A}">
      <dgm:prSet phldrT="[Text]" custT="1"/>
      <dgm:spPr/>
      <dgm:t>
        <a:bodyPr/>
        <a:lstStyle/>
        <a:p>
          <a:pPr algn="l">
            <a:lnSpc>
              <a:spcPct val="100000"/>
            </a:lnSpc>
          </a:pPr>
          <a:r>
            <a:rPr lang="en-US" sz="1400"/>
            <a:t>SLCA</a:t>
          </a:r>
        </a:p>
      </dgm:t>
    </dgm:pt>
    <dgm:pt modelId="{94E98D35-38EF-4280-8ECD-908E137BF2F6}" type="parTrans" cxnId="{4C17C078-9294-4ED3-B8ED-97EF8488A0D6}">
      <dgm:prSet/>
      <dgm:spPr/>
      <dgm:t>
        <a:bodyPr/>
        <a:lstStyle/>
        <a:p>
          <a:pPr algn="l"/>
          <a:endParaRPr lang="en-US" sz="1400"/>
        </a:p>
      </dgm:t>
    </dgm:pt>
    <dgm:pt modelId="{F6A73DBC-C4D0-4D7E-8B17-F8507156B422}" type="sibTrans" cxnId="{4C17C078-9294-4ED3-B8ED-97EF8488A0D6}">
      <dgm:prSet/>
      <dgm:spPr/>
      <dgm:t>
        <a:bodyPr/>
        <a:lstStyle/>
        <a:p>
          <a:pPr algn="l"/>
          <a:endParaRPr lang="en-US" sz="1400"/>
        </a:p>
      </dgm:t>
    </dgm:pt>
    <dgm:pt modelId="{51ABBCA8-0B45-46BE-BB84-42C0B21B73F4}">
      <dgm:prSet phldrT="[Text]" custT="1"/>
      <dgm:spPr/>
      <dgm:t>
        <a:bodyPr/>
        <a:lstStyle/>
        <a:p>
          <a:pPr algn="l">
            <a:lnSpc>
              <a:spcPct val="100000"/>
            </a:lnSpc>
          </a:pPr>
          <a:r>
            <a:rPr lang="en-US" sz="1400" dirty="0" smtClean="0"/>
            <a:t>Evaluation &amp; Monitoring</a:t>
          </a:r>
          <a:endParaRPr lang="en-US" sz="1400" dirty="0"/>
        </a:p>
      </dgm:t>
    </dgm:pt>
    <dgm:pt modelId="{91FFA37F-D3B1-4E00-A82E-B84EBE4A5817}" type="parTrans" cxnId="{3E661390-FB69-43E8-9A15-9642A25CC49C}">
      <dgm:prSet/>
      <dgm:spPr/>
      <dgm:t>
        <a:bodyPr/>
        <a:lstStyle/>
        <a:p>
          <a:pPr algn="l"/>
          <a:endParaRPr lang="en-US" sz="1400"/>
        </a:p>
      </dgm:t>
    </dgm:pt>
    <dgm:pt modelId="{EEA68024-5A1D-4E47-A536-B6D4CE67AA4F}" type="sibTrans" cxnId="{3E661390-FB69-43E8-9A15-9642A25CC49C}">
      <dgm:prSet/>
      <dgm:spPr/>
      <dgm:t>
        <a:bodyPr/>
        <a:lstStyle/>
        <a:p>
          <a:pPr algn="l"/>
          <a:endParaRPr lang="en-US" sz="1400"/>
        </a:p>
      </dgm:t>
    </dgm:pt>
    <dgm:pt modelId="{92F40E19-6BCE-427E-9B0B-2BEF80AEC6F1}">
      <dgm:prSet phldrT="[Text]" custT="1"/>
      <dgm:spPr/>
      <dgm:t>
        <a:bodyPr/>
        <a:lstStyle/>
        <a:p>
          <a:pPr algn="l">
            <a:lnSpc>
              <a:spcPct val="100000"/>
            </a:lnSpc>
          </a:pPr>
          <a:r>
            <a:rPr lang="en-US" sz="1400" dirty="0" smtClean="0"/>
            <a:t>Social Sustainability Indicators</a:t>
          </a:r>
          <a:endParaRPr lang="en-US" sz="1400" dirty="0"/>
        </a:p>
      </dgm:t>
    </dgm:pt>
    <dgm:pt modelId="{E4227B3A-1614-43EE-ACF7-224A8A017FBC}" type="parTrans" cxnId="{1CE15E8A-4713-4409-ADE1-8646035D3F30}">
      <dgm:prSet/>
      <dgm:spPr/>
      <dgm:t>
        <a:bodyPr/>
        <a:lstStyle/>
        <a:p>
          <a:pPr algn="l"/>
          <a:endParaRPr lang="en-US" sz="1400"/>
        </a:p>
      </dgm:t>
    </dgm:pt>
    <dgm:pt modelId="{08C8CA9B-68D3-4C3F-B51F-797B83228205}" type="sibTrans" cxnId="{1CE15E8A-4713-4409-ADE1-8646035D3F30}">
      <dgm:prSet/>
      <dgm:spPr/>
      <dgm:t>
        <a:bodyPr/>
        <a:lstStyle/>
        <a:p>
          <a:pPr algn="l"/>
          <a:endParaRPr lang="en-US" sz="1400"/>
        </a:p>
      </dgm:t>
    </dgm:pt>
    <dgm:pt modelId="{9D492623-2309-450D-8FAE-476247CD1995}">
      <dgm:prSet phldrT="[Text]" custT="1"/>
      <dgm:spPr/>
      <dgm:t>
        <a:bodyPr/>
        <a:lstStyle/>
        <a:p>
          <a:pPr algn="l">
            <a:lnSpc>
              <a:spcPct val="100000"/>
            </a:lnSpc>
          </a:pPr>
          <a:r>
            <a:rPr lang="en-US" sz="1400" dirty="0" smtClean="0"/>
            <a:t>Tourist Approach</a:t>
          </a:r>
          <a:endParaRPr lang="en-US" sz="1400" dirty="0"/>
        </a:p>
      </dgm:t>
    </dgm:pt>
    <dgm:pt modelId="{5414B4B3-6068-40CC-9A3A-1411DA25BBEB}" type="parTrans" cxnId="{7B8A2BA8-AA2D-47C9-B137-9EFB09EA508E}">
      <dgm:prSet/>
      <dgm:spPr/>
      <dgm:t>
        <a:bodyPr/>
        <a:lstStyle/>
        <a:p>
          <a:pPr algn="l"/>
          <a:endParaRPr lang="en-US" sz="1400"/>
        </a:p>
      </dgm:t>
    </dgm:pt>
    <dgm:pt modelId="{468A8358-6C72-4568-9333-31BB5FAF9349}" type="sibTrans" cxnId="{7B8A2BA8-AA2D-47C9-B137-9EFB09EA508E}">
      <dgm:prSet/>
      <dgm:spPr/>
      <dgm:t>
        <a:bodyPr/>
        <a:lstStyle/>
        <a:p>
          <a:pPr algn="l"/>
          <a:endParaRPr lang="en-US" sz="1400"/>
        </a:p>
      </dgm:t>
    </dgm:pt>
    <dgm:pt modelId="{9977CB08-CF3B-46CC-88C3-A9DBA279DE62}" type="pres">
      <dgm:prSet presAssocID="{F5E22A42-38F4-4622-8398-A7893E9EBEFD}" presName="Name0" presStyleCnt="0">
        <dgm:presLayoutVars>
          <dgm:dir/>
          <dgm:animLvl val="lvl"/>
          <dgm:resizeHandles val="exact"/>
        </dgm:presLayoutVars>
      </dgm:prSet>
      <dgm:spPr/>
      <dgm:t>
        <a:bodyPr/>
        <a:lstStyle/>
        <a:p>
          <a:endParaRPr lang="en-US"/>
        </a:p>
      </dgm:t>
    </dgm:pt>
    <dgm:pt modelId="{B7775B84-931C-4037-9E67-915E3B9AEDBB}" type="pres">
      <dgm:prSet presAssocID="{A4BB581F-6B03-43B0-996A-38CF620C3CF5}" presName="composite" presStyleCnt="0"/>
      <dgm:spPr/>
    </dgm:pt>
    <dgm:pt modelId="{54815760-B7F4-4529-82E9-F43F4BC0C111}" type="pres">
      <dgm:prSet presAssocID="{A4BB581F-6B03-43B0-996A-38CF620C3CF5}" presName="parTx" presStyleLbl="alignNode1" presStyleIdx="0" presStyleCnt="3">
        <dgm:presLayoutVars>
          <dgm:chMax val="0"/>
          <dgm:chPref val="0"/>
          <dgm:bulletEnabled val="1"/>
        </dgm:presLayoutVars>
      </dgm:prSet>
      <dgm:spPr/>
      <dgm:t>
        <a:bodyPr/>
        <a:lstStyle/>
        <a:p>
          <a:endParaRPr lang="en-US"/>
        </a:p>
      </dgm:t>
    </dgm:pt>
    <dgm:pt modelId="{AA2F0F3D-FFD5-4656-9546-1EA6A998F601}" type="pres">
      <dgm:prSet presAssocID="{A4BB581F-6B03-43B0-996A-38CF620C3CF5}" presName="desTx" presStyleLbl="alignAccFollowNode1" presStyleIdx="0" presStyleCnt="3">
        <dgm:presLayoutVars>
          <dgm:bulletEnabled val="1"/>
        </dgm:presLayoutVars>
      </dgm:prSet>
      <dgm:spPr/>
      <dgm:t>
        <a:bodyPr/>
        <a:lstStyle/>
        <a:p>
          <a:endParaRPr lang="en-US"/>
        </a:p>
      </dgm:t>
    </dgm:pt>
    <dgm:pt modelId="{ABBA2B59-8D25-468B-8F78-AABE3DCDE071}" type="pres">
      <dgm:prSet presAssocID="{F6602294-7A41-4413-B23B-F15EC3DAAB79}" presName="space" presStyleCnt="0"/>
      <dgm:spPr/>
    </dgm:pt>
    <dgm:pt modelId="{CB057D2F-61BC-4AB0-AE6C-1D9A914A5072}" type="pres">
      <dgm:prSet presAssocID="{AADE7923-4ED0-4A52-BB54-8A9E0D543BA8}" presName="composite" presStyleCnt="0"/>
      <dgm:spPr/>
    </dgm:pt>
    <dgm:pt modelId="{B14DAB76-D01E-4A95-BE96-C9806D64EAE7}" type="pres">
      <dgm:prSet presAssocID="{AADE7923-4ED0-4A52-BB54-8A9E0D543BA8}" presName="parTx" presStyleLbl="alignNode1" presStyleIdx="1" presStyleCnt="3">
        <dgm:presLayoutVars>
          <dgm:chMax val="0"/>
          <dgm:chPref val="0"/>
          <dgm:bulletEnabled val="1"/>
        </dgm:presLayoutVars>
      </dgm:prSet>
      <dgm:spPr/>
      <dgm:t>
        <a:bodyPr/>
        <a:lstStyle/>
        <a:p>
          <a:endParaRPr lang="en-US"/>
        </a:p>
      </dgm:t>
    </dgm:pt>
    <dgm:pt modelId="{F90D8342-AC47-4869-92C3-7B3F1FA380CB}" type="pres">
      <dgm:prSet presAssocID="{AADE7923-4ED0-4A52-BB54-8A9E0D543BA8}" presName="desTx" presStyleLbl="alignAccFollowNode1" presStyleIdx="1" presStyleCnt="3">
        <dgm:presLayoutVars>
          <dgm:bulletEnabled val="1"/>
        </dgm:presLayoutVars>
      </dgm:prSet>
      <dgm:spPr/>
      <dgm:t>
        <a:bodyPr/>
        <a:lstStyle/>
        <a:p>
          <a:endParaRPr lang="en-US"/>
        </a:p>
      </dgm:t>
    </dgm:pt>
    <dgm:pt modelId="{8580CBDC-BA21-42B0-AC92-A71B03A562BB}" type="pres">
      <dgm:prSet presAssocID="{0758C5D2-3F09-4B17-8913-3C0E97846DA4}" presName="space" presStyleCnt="0"/>
      <dgm:spPr/>
    </dgm:pt>
    <dgm:pt modelId="{498391C5-D3A7-43CA-B806-8E3BCF36C45E}" type="pres">
      <dgm:prSet presAssocID="{33CD6D3D-9776-4896-8DA7-E59AFDA7C096}" presName="composite" presStyleCnt="0"/>
      <dgm:spPr/>
    </dgm:pt>
    <dgm:pt modelId="{D3F44F3D-156A-4898-BA30-391C901AD534}" type="pres">
      <dgm:prSet presAssocID="{33CD6D3D-9776-4896-8DA7-E59AFDA7C096}" presName="parTx" presStyleLbl="alignNode1" presStyleIdx="2" presStyleCnt="3">
        <dgm:presLayoutVars>
          <dgm:chMax val="0"/>
          <dgm:chPref val="0"/>
          <dgm:bulletEnabled val="1"/>
        </dgm:presLayoutVars>
      </dgm:prSet>
      <dgm:spPr/>
      <dgm:t>
        <a:bodyPr/>
        <a:lstStyle/>
        <a:p>
          <a:endParaRPr lang="en-US"/>
        </a:p>
      </dgm:t>
    </dgm:pt>
    <dgm:pt modelId="{89B66571-D9F1-41E9-8A8F-9437A7F294C0}" type="pres">
      <dgm:prSet presAssocID="{33CD6D3D-9776-4896-8DA7-E59AFDA7C096}" presName="desTx" presStyleLbl="alignAccFollowNode1" presStyleIdx="2" presStyleCnt="3">
        <dgm:presLayoutVars>
          <dgm:bulletEnabled val="1"/>
        </dgm:presLayoutVars>
      </dgm:prSet>
      <dgm:spPr/>
      <dgm:t>
        <a:bodyPr/>
        <a:lstStyle/>
        <a:p>
          <a:endParaRPr lang="en-US"/>
        </a:p>
      </dgm:t>
    </dgm:pt>
  </dgm:ptLst>
  <dgm:cxnLst>
    <dgm:cxn modelId="{D3E0717D-4AE1-4991-A2B3-7E0608760A39}" type="presOf" srcId="{33CD6D3D-9776-4896-8DA7-E59AFDA7C096}" destId="{D3F44F3D-156A-4898-BA30-391C901AD534}" srcOrd="0" destOrd="0" presId="urn:microsoft.com/office/officeart/2005/8/layout/hList1"/>
    <dgm:cxn modelId="{4C17C078-9294-4ED3-B8ED-97EF8488A0D6}" srcId="{33CD6D3D-9776-4896-8DA7-E59AFDA7C096}" destId="{8D228EB1-A957-4537-957D-49605EA0211A}" srcOrd="2" destOrd="0" parTransId="{94E98D35-38EF-4280-8ECD-908E137BF2F6}" sibTransId="{F6A73DBC-C4D0-4D7E-8B17-F8507156B422}"/>
    <dgm:cxn modelId="{14072501-D565-4D1F-AD20-7F00BBE70FB7}" srcId="{A4BB581F-6B03-43B0-996A-38CF620C3CF5}" destId="{CFF12C95-271E-4E4D-8C1D-BEED4304A1F3}" srcOrd="2" destOrd="0" parTransId="{5C959736-7A5F-4FC6-972D-52695C4BA167}" sibTransId="{31702300-E717-48E2-8258-CF01CB86D0AF}"/>
    <dgm:cxn modelId="{DD15772D-EEBB-4AF0-BC98-32594391D5AB}" type="presOf" srcId="{DF128452-2B98-4D44-9607-BE324B1F29D3}" destId="{89B66571-D9F1-41E9-8A8F-9437A7F294C0}" srcOrd="0" destOrd="1" presId="urn:microsoft.com/office/officeart/2005/8/layout/hList1"/>
    <dgm:cxn modelId="{691900EE-A0EC-470E-BF8D-12CFD8EE1462}" type="presOf" srcId="{FC6BBF4D-133C-4CE5-99CB-25B7F8CE61B7}" destId="{F90D8342-AC47-4869-92C3-7B3F1FA380CB}" srcOrd="0" destOrd="0" presId="urn:microsoft.com/office/officeart/2005/8/layout/hList1"/>
    <dgm:cxn modelId="{348B166B-2936-4250-806A-A95F896FDB04}" type="presOf" srcId="{21B1EFBB-0B87-4968-A0EE-EDA4178E897D}" destId="{AA2F0F3D-FFD5-4656-9546-1EA6A998F601}" srcOrd="0" destOrd="3" presId="urn:microsoft.com/office/officeart/2005/8/layout/hList1"/>
    <dgm:cxn modelId="{24D1582E-AEF6-46CB-A293-6A5BDF58CA16}" type="presOf" srcId="{C6862618-6C8F-4197-B238-E1EC7C8821D8}" destId="{F90D8342-AC47-4869-92C3-7B3F1FA380CB}" srcOrd="0" destOrd="1" presId="urn:microsoft.com/office/officeart/2005/8/layout/hList1"/>
    <dgm:cxn modelId="{3C88E0C8-894D-4D2A-B7F2-F5D6AFC8A5E8}" type="presOf" srcId="{711CCE9F-B85E-436C-A1F5-9DFAFCC19B2C}" destId="{AA2F0F3D-FFD5-4656-9546-1EA6A998F601}" srcOrd="0" destOrd="0" presId="urn:microsoft.com/office/officeart/2005/8/layout/hList1"/>
    <dgm:cxn modelId="{1CE15E8A-4713-4409-ADE1-8646035D3F30}" srcId="{33CD6D3D-9776-4896-8DA7-E59AFDA7C096}" destId="{92F40E19-6BCE-427E-9B0B-2BEF80AEC6F1}" srcOrd="4" destOrd="0" parTransId="{E4227B3A-1614-43EE-ACF7-224A8A017FBC}" sibTransId="{08C8CA9B-68D3-4C3F-B51F-797B83228205}"/>
    <dgm:cxn modelId="{28B5CF71-5B7C-4316-808F-67ED21DC1E0C}" srcId="{AADE7923-4ED0-4A52-BB54-8A9E0D543BA8}" destId="{C6862618-6C8F-4197-B238-E1EC7C8821D8}" srcOrd="1" destOrd="0" parTransId="{6E310876-6DA7-4F0B-A2DF-16EB0CA79590}" sibTransId="{ADDFAADD-4F8E-4482-ADB8-BA4C744AFB6F}"/>
    <dgm:cxn modelId="{08A322A5-6555-42DD-810B-A399B3DFCBE6}" type="presOf" srcId="{F5E22A42-38F4-4622-8398-A7893E9EBEFD}" destId="{9977CB08-CF3B-46CC-88C3-A9DBA279DE62}" srcOrd="0" destOrd="0" presId="urn:microsoft.com/office/officeart/2005/8/layout/hList1"/>
    <dgm:cxn modelId="{0C4F144D-D454-4D78-8AEB-BDEE4D64A248}" type="presOf" srcId="{92F40E19-6BCE-427E-9B0B-2BEF80AEC6F1}" destId="{89B66571-D9F1-41E9-8A8F-9437A7F294C0}" srcOrd="0" destOrd="4" presId="urn:microsoft.com/office/officeart/2005/8/layout/hList1"/>
    <dgm:cxn modelId="{8E7DC6E1-6496-44DD-85F6-3F8F798FF154}" type="presOf" srcId="{CFF12C95-271E-4E4D-8C1D-BEED4304A1F3}" destId="{AA2F0F3D-FFD5-4656-9546-1EA6A998F601}" srcOrd="0" destOrd="2" presId="urn:microsoft.com/office/officeart/2005/8/layout/hList1"/>
    <dgm:cxn modelId="{E91E32B2-BE75-4153-A15B-E5A2DBBAD804}" srcId="{33CD6D3D-9776-4896-8DA7-E59AFDA7C096}" destId="{DF128452-2B98-4D44-9607-BE324B1F29D3}" srcOrd="1" destOrd="0" parTransId="{50AE6BB8-2D5A-4BBF-9A8E-9E3F65C99346}" sibTransId="{653D561C-B265-4F1C-9220-F935773A5BAF}"/>
    <dgm:cxn modelId="{9A8BA72A-E3AF-4691-A1B0-3C15B154655E}" srcId="{AADE7923-4ED0-4A52-BB54-8A9E0D543BA8}" destId="{B4AB85E0-7998-4021-828A-BEB0F14FCE28}" srcOrd="2" destOrd="0" parTransId="{5A1ADE2F-B394-4F9F-BE0E-7D2E75A3D91C}" sibTransId="{58AAFF79-F107-4836-BF3B-23EE5F468978}"/>
    <dgm:cxn modelId="{66BC3F4A-47B7-41EE-BC82-F751C32806F6}" srcId="{AADE7923-4ED0-4A52-BB54-8A9E0D543BA8}" destId="{FC6BBF4D-133C-4CE5-99CB-25B7F8CE61B7}" srcOrd="0" destOrd="0" parTransId="{0C994E0A-CE09-45B0-B906-C8FBCE74FBEB}" sibTransId="{BD713CBF-C7EB-49A9-9E52-A70B6F9CC3DA}"/>
    <dgm:cxn modelId="{3E661390-FB69-43E8-9A15-9642A25CC49C}" srcId="{33CD6D3D-9776-4896-8DA7-E59AFDA7C096}" destId="{51ABBCA8-0B45-46BE-BB84-42C0B21B73F4}" srcOrd="3" destOrd="0" parTransId="{91FFA37F-D3B1-4E00-A82E-B84EBE4A5817}" sibTransId="{EEA68024-5A1D-4E47-A536-B6D4CE67AA4F}"/>
    <dgm:cxn modelId="{8F813EBE-AC10-4AF9-B1DD-A39F3AA77A45}" type="presOf" srcId="{D8513470-77FE-4E3B-8474-2BF72F9E02E0}" destId="{89B66571-D9F1-41E9-8A8F-9437A7F294C0}" srcOrd="0" destOrd="0" presId="urn:microsoft.com/office/officeart/2005/8/layout/hList1"/>
    <dgm:cxn modelId="{346D1EA1-A18F-4DD9-90A0-65070F31D7EC}" srcId="{F5E22A42-38F4-4622-8398-A7893E9EBEFD}" destId="{33CD6D3D-9776-4896-8DA7-E59AFDA7C096}" srcOrd="2" destOrd="0" parTransId="{B2110372-2AFC-4CFB-9C41-37221EB42A8B}" sibTransId="{8A50E624-8673-406C-B9FA-ABF2E1CA92A2}"/>
    <dgm:cxn modelId="{E59F9AB5-A1CA-4060-8941-181F587C3BCC}" srcId="{A4BB581F-6B03-43B0-996A-38CF620C3CF5}" destId="{21B1EFBB-0B87-4968-A0EE-EDA4178E897D}" srcOrd="3" destOrd="0" parTransId="{767037D8-1D39-4C89-A053-DA1A9B9434B6}" sibTransId="{320B905C-55FD-4887-A093-17C33CFE1EE4}"/>
    <dgm:cxn modelId="{03A24B3F-82AE-4D21-8014-9ECEBA379507}" type="presOf" srcId="{B4AB85E0-7998-4021-828A-BEB0F14FCE28}" destId="{F90D8342-AC47-4869-92C3-7B3F1FA380CB}" srcOrd="0" destOrd="2" presId="urn:microsoft.com/office/officeart/2005/8/layout/hList1"/>
    <dgm:cxn modelId="{BF052CC1-0110-4190-8C96-7045FE6A284A}" type="presOf" srcId="{AADE7923-4ED0-4A52-BB54-8A9E0D543BA8}" destId="{B14DAB76-D01E-4A95-BE96-C9806D64EAE7}" srcOrd="0" destOrd="0" presId="urn:microsoft.com/office/officeart/2005/8/layout/hList1"/>
    <dgm:cxn modelId="{7C32591A-5D88-499F-9C55-A677DFA10EDC}" type="presOf" srcId="{51ABBCA8-0B45-46BE-BB84-42C0B21B73F4}" destId="{89B66571-D9F1-41E9-8A8F-9437A7F294C0}" srcOrd="0" destOrd="3" presId="urn:microsoft.com/office/officeart/2005/8/layout/hList1"/>
    <dgm:cxn modelId="{7B8A2BA8-AA2D-47C9-B137-9EFB09EA508E}" srcId="{33CD6D3D-9776-4896-8DA7-E59AFDA7C096}" destId="{9D492623-2309-450D-8FAE-476247CD1995}" srcOrd="5" destOrd="0" parTransId="{5414B4B3-6068-40CC-9A3A-1411DA25BBEB}" sibTransId="{468A8358-6C72-4568-9333-31BB5FAF9349}"/>
    <dgm:cxn modelId="{86958E44-C835-4F1F-AC8D-502BF4D125B8}" srcId="{33CD6D3D-9776-4896-8DA7-E59AFDA7C096}" destId="{D8513470-77FE-4E3B-8474-2BF72F9E02E0}" srcOrd="0" destOrd="0" parTransId="{022ABE76-209E-4E3F-959C-4A652BC78977}" sibTransId="{1E6C6623-D86A-4FD1-8E11-78BA4AF15281}"/>
    <dgm:cxn modelId="{B0177CD0-9F20-4B09-A05B-9E81ABAD0A93}" type="presOf" srcId="{EC262469-7BF1-4154-87B0-B3504A924915}" destId="{AA2F0F3D-FFD5-4656-9546-1EA6A998F601}" srcOrd="0" destOrd="1" presId="urn:microsoft.com/office/officeart/2005/8/layout/hList1"/>
    <dgm:cxn modelId="{BBDEBA48-3410-479A-BA11-AE0C9D702A30}" srcId="{A4BB581F-6B03-43B0-996A-38CF620C3CF5}" destId="{711CCE9F-B85E-436C-A1F5-9DFAFCC19B2C}" srcOrd="0" destOrd="0" parTransId="{C3BD2B9A-229D-4904-A810-44907872870D}" sibTransId="{5088287B-84C0-4CD9-AB3E-9938DC577773}"/>
    <dgm:cxn modelId="{C2AAF72C-22F0-4026-BB4F-D27C29538600}" srcId="{F5E22A42-38F4-4622-8398-A7893E9EBEFD}" destId="{AADE7923-4ED0-4A52-BB54-8A9E0D543BA8}" srcOrd="1" destOrd="0" parTransId="{640DD8B7-89C7-423B-B48D-46A032BC4B9A}" sibTransId="{0758C5D2-3F09-4B17-8913-3C0E97846DA4}"/>
    <dgm:cxn modelId="{C75F8D88-10B6-444C-9327-7A945B9E3EB3}" type="presOf" srcId="{9D492623-2309-450D-8FAE-476247CD1995}" destId="{89B66571-D9F1-41E9-8A8F-9437A7F294C0}" srcOrd="0" destOrd="5" presId="urn:microsoft.com/office/officeart/2005/8/layout/hList1"/>
    <dgm:cxn modelId="{2FC56502-08DE-459B-87F9-689A635C1306}" type="presOf" srcId="{8D228EB1-A957-4537-957D-49605EA0211A}" destId="{89B66571-D9F1-41E9-8A8F-9437A7F294C0}" srcOrd="0" destOrd="2" presId="urn:microsoft.com/office/officeart/2005/8/layout/hList1"/>
    <dgm:cxn modelId="{DB6AD336-2EFD-4AFC-BF30-7654D1ABA744}" srcId="{F5E22A42-38F4-4622-8398-A7893E9EBEFD}" destId="{A4BB581F-6B03-43B0-996A-38CF620C3CF5}" srcOrd="0" destOrd="0" parTransId="{8291B80A-9791-4784-8C55-1B01E67EF457}" sibTransId="{F6602294-7A41-4413-B23B-F15EC3DAAB79}"/>
    <dgm:cxn modelId="{B546E0F6-59A2-49BD-9643-FCD71CDE3962}" srcId="{A4BB581F-6B03-43B0-996A-38CF620C3CF5}" destId="{EC262469-7BF1-4154-87B0-B3504A924915}" srcOrd="1" destOrd="0" parTransId="{785840D4-3C5D-4AA6-A6A0-8310A156692E}" sibTransId="{6926F4C2-67BF-40F0-BEDC-A3DC5522047F}"/>
    <dgm:cxn modelId="{4696D2E7-C17B-4E8C-8ED4-80D10D661522}" type="presOf" srcId="{A4BB581F-6B03-43B0-996A-38CF620C3CF5}" destId="{54815760-B7F4-4529-82E9-F43F4BC0C111}" srcOrd="0" destOrd="0" presId="urn:microsoft.com/office/officeart/2005/8/layout/hList1"/>
    <dgm:cxn modelId="{8EB3DA5E-FFB0-46BB-994D-74CD04404C1A}" type="presParOf" srcId="{9977CB08-CF3B-46CC-88C3-A9DBA279DE62}" destId="{B7775B84-931C-4037-9E67-915E3B9AEDBB}" srcOrd="0" destOrd="0" presId="urn:microsoft.com/office/officeart/2005/8/layout/hList1"/>
    <dgm:cxn modelId="{E34C4BFD-438E-4664-9342-44A0EF3AA2F3}" type="presParOf" srcId="{B7775B84-931C-4037-9E67-915E3B9AEDBB}" destId="{54815760-B7F4-4529-82E9-F43F4BC0C111}" srcOrd="0" destOrd="0" presId="urn:microsoft.com/office/officeart/2005/8/layout/hList1"/>
    <dgm:cxn modelId="{A91026A7-FE3A-45E4-AD03-821ED9458DE3}" type="presParOf" srcId="{B7775B84-931C-4037-9E67-915E3B9AEDBB}" destId="{AA2F0F3D-FFD5-4656-9546-1EA6A998F601}" srcOrd="1" destOrd="0" presId="urn:microsoft.com/office/officeart/2005/8/layout/hList1"/>
    <dgm:cxn modelId="{1A845ADE-5873-4742-BC90-FE6A3E5EF489}" type="presParOf" srcId="{9977CB08-CF3B-46CC-88C3-A9DBA279DE62}" destId="{ABBA2B59-8D25-468B-8F78-AABE3DCDE071}" srcOrd="1" destOrd="0" presId="urn:microsoft.com/office/officeart/2005/8/layout/hList1"/>
    <dgm:cxn modelId="{96FFDA0E-2EC5-4B82-A598-1BF439D04EB4}" type="presParOf" srcId="{9977CB08-CF3B-46CC-88C3-A9DBA279DE62}" destId="{CB057D2F-61BC-4AB0-AE6C-1D9A914A5072}" srcOrd="2" destOrd="0" presId="urn:microsoft.com/office/officeart/2005/8/layout/hList1"/>
    <dgm:cxn modelId="{04A1ED5D-F000-4964-B849-00A51BE72006}" type="presParOf" srcId="{CB057D2F-61BC-4AB0-AE6C-1D9A914A5072}" destId="{B14DAB76-D01E-4A95-BE96-C9806D64EAE7}" srcOrd="0" destOrd="0" presId="urn:microsoft.com/office/officeart/2005/8/layout/hList1"/>
    <dgm:cxn modelId="{8F81A7AC-7FB7-4514-878C-43478A23A5B7}" type="presParOf" srcId="{CB057D2F-61BC-4AB0-AE6C-1D9A914A5072}" destId="{F90D8342-AC47-4869-92C3-7B3F1FA380CB}" srcOrd="1" destOrd="0" presId="urn:microsoft.com/office/officeart/2005/8/layout/hList1"/>
    <dgm:cxn modelId="{6A8EFC91-8CA3-4ED1-9D49-55BC3ED50537}" type="presParOf" srcId="{9977CB08-CF3B-46CC-88C3-A9DBA279DE62}" destId="{8580CBDC-BA21-42B0-AC92-A71B03A562BB}" srcOrd="3" destOrd="0" presId="urn:microsoft.com/office/officeart/2005/8/layout/hList1"/>
    <dgm:cxn modelId="{3C55115C-7DD2-4322-9644-1E364EE74F57}" type="presParOf" srcId="{9977CB08-CF3B-46CC-88C3-A9DBA279DE62}" destId="{498391C5-D3A7-43CA-B806-8E3BCF36C45E}" srcOrd="4" destOrd="0" presId="urn:microsoft.com/office/officeart/2005/8/layout/hList1"/>
    <dgm:cxn modelId="{A86B7903-B087-4B69-931E-FC98D1E4C342}" type="presParOf" srcId="{498391C5-D3A7-43CA-B806-8E3BCF36C45E}" destId="{D3F44F3D-156A-4898-BA30-391C901AD534}" srcOrd="0" destOrd="0" presId="urn:microsoft.com/office/officeart/2005/8/layout/hList1"/>
    <dgm:cxn modelId="{F2B35C23-B113-4FC1-8F83-7A7828C253D3}" type="presParOf" srcId="{498391C5-D3A7-43CA-B806-8E3BCF36C45E}" destId="{89B66571-D9F1-41E9-8A8F-9437A7F294C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9E9BFB-6617-4D69-BA4D-F4BDEC93AB15}"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n-US"/>
        </a:p>
      </dgm:t>
    </dgm:pt>
    <dgm:pt modelId="{E94FEFC7-E8E6-4C97-85D7-EAEC1B6D6C8D}">
      <dgm:prSet phldrT="[Text]"/>
      <dgm:spPr/>
      <dgm:t>
        <a:bodyPr/>
        <a:lstStyle/>
        <a:p>
          <a:r>
            <a:rPr lang="en-US"/>
            <a:t>First Stage (Proofing)</a:t>
          </a:r>
        </a:p>
      </dgm:t>
    </dgm:pt>
    <dgm:pt modelId="{401B04CE-9B9E-499A-8C6F-D7EDB724DC35}" type="parTrans" cxnId="{330B92AB-17F7-446B-B577-A057C341E4EF}">
      <dgm:prSet/>
      <dgm:spPr/>
      <dgm:t>
        <a:bodyPr/>
        <a:lstStyle/>
        <a:p>
          <a:endParaRPr lang="en-US"/>
        </a:p>
      </dgm:t>
    </dgm:pt>
    <dgm:pt modelId="{A25B2462-32CD-4508-953D-740D5E3ADF3F}" type="sibTrans" cxnId="{330B92AB-17F7-446B-B577-A057C341E4EF}">
      <dgm:prSet/>
      <dgm:spPr/>
      <dgm:t>
        <a:bodyPr/>
        <a:lstStyle/>
        <a:p>
          <a:endParaRPr lang="en-US"/>
        </a:p>
      </dgm:t>
    </dgm:pt>
    <dgm:pt modelId="{D4313EB4-D8AF-4184-B551-C47163C5808F}">
      <dgm:prSet phldrT="[Text]"/>
      <dgm:spPr/>
      <dgm:t>
        <a:bodyPr/>
        <a:lstStyle/>
        <a:p>
          <a:r>
            <a:rPr lang="en-US"/>
            <a:t>First Interviews with Experts</a:t>
          </a:r>
        </a:p>
      </dgm:t>
    </dgm:pt>
    <dgm:pt modelId="{9876B393-07D7-4B69-9B15-102B4C568482}" type="parTrans" cxnId="{18C592E8-F7DB-49DF-A2EA-8EB64F307AFD}">
      <dgm:prSet/>
      <dgm:spPr/>
      <dgm:t>
        <a:bodyPr/>
        <a:lstStyle/>
        <a:p>
          <a:endParaRPr lang="en-US"/>
        </a:p>
      </dgm:t>
    </dgm:pt>
    <dgm:pt modelId="{1591B53B-F2D6-4020-B068-DF8D13A33B48}" type="sibTrans" cxnId="{18C592E8-F7DB-49DF-A2EA-8EB64F307AFD}">
      <dgm:prSet/>
      <dgm:spPr/>
      <dgm:t>
        <a:bodyPr/>
        <a:lstStyle/>
        <a:p>
          <a:endParaRPr lang="en-US"/>
        </a:p>
      </dgm:t>
    </dgm:pt>
    <dgm:pt modelId="{96BA5D27-3006-4138-AEE4-6CA133F529E4}">
      <dgm:prSet phldrT="[Text]"/>
      <dgm:spPr/>
      <dgm:t>
        <a:bodyPr/>
        <a:lstStyle/>
        <a:p>
          <a:r>
            <a:rPr lang="en-US" dirty="0" smtClean="0"/>
            <a:t>Mini / Test </a:t>
          </a:r>
          <a:r>
            <a:rPr lang="en-US" dirty="0"/>
            <a:t>Survey (10 persons)</a:t>
          </a:r>
        </a:p>
      </dgm:t>
    </dgm:pt>
    <dgm:pt modelId="{33348050-BF04-47F4-BDF7-E93A991E1FDC}" type="parTrans" cxnId="{A3606472-9619-4D7B-8B80-9B1478321240}">
      <dgm:prSet/>
      <dgm:spPr/>
      <dgm:t>
        <a:bodyPr/>
        <a:lstStyle/>
        <a:p>
          <a:endParaRPr lang="en-US"/>
        </a:p>
      </dgm:t>
    </dgm:pt>
    <dgm:pt modelId="{B058E6C8-8E40-430B-A13D-3B4B4055F7A1}" type="sibTrans" cxnId="{A3606472-9619-4D7B-8B80-9B1478321240}">
      <dgm:prSet/>
      <dgm:spPr/>
      <dgm:t>
        <a:bodyPr/>
        <a:lstStyle/>
        <a:p>
          <a:endParaRPr lang="en-US"/>
        </a:p>
      </dgm:t>
    </dgm:pt>
    <dgm:pt modelId="{F042EEEF-D9C3-41CD-86A1-85E665CD8E01}">
      <dgm:prSet phldrT="[Text]"/>
      <dgm:spPr/>
      <dgm:t>
        <a:bodyPr/>
        <a:lstStyle/>
        <a:p>
          <a:r>
            <a:rPr lang="en-US"/>
            <a:t>Second Stage (Conducting)</a:t>
          </a:r>
        </a:p>
      </dgm:t>
    </dgm:pt>
    <dgm:pt modelId="{08F0876E-F278-4596-8072-AE9F8E3B9849}" type="parTrans" cxnId="{278FD02C-4A32-487C-BF3E-14E4955ACAB1}">
      <dgm:prSet/>
      <dgm:spPr/>
      <dgm:t>
        <a:bodyPr/>
        <a:lstStyle/>
        <a:p>
          <a:endParaRPr lang="en-US"/>
        </a:p>
      </dgm:t>
    </dgm:pt>
    <dgm:pt modelId="{1D2A4CCA-CD14-45E4-B515-C68CFF3694B1}" type="sibTrans" cxnId="{278FD02C-4A32-487C-BF3E-14E4955ACAB1}">
      <dgm:prSet/>
      <dgm:spPr/>
      <dgm:t>
        <a:bodyPr/>
        <a:lstStyle/>
        <a:p>
          <a:endParaRPr lang="en-US"/>
        </a:p>
      </dgm:t>
    </dgm:pt>
    <dgm:pt modelId="{6531B3F3-45C0-4985-9286-6A4E0D2579AA}">
      <dgm:prSet phldrT="[Text]"/>
      <dgm:spPr/>
      <dgm:t>
        <a:bodyPr/>
        <a:lstStyle/>
        <a:p>
          <a:r>
            <a:rPr lang="en-US"/>
            <a:t>Improved Survey</a:t>
          </a:r>
        </a:p>
      </dgm:t>
    </dgm:pt>
    <dgm:pt modelId="{8739C4DA-FC27-4399-894C-BA8ECFC82A5D}" type="parTrans" cxnId="{12E5A841-9133-45E5-9048-D9A587018902}">
      <dgm:prSet/>
      <dgm:spPr/>
      <dgm:t>
        <a:bodyPr/>
        <a:lstStyle/>
        <a:p>
          <a:endParaRPr lang="en-US"/>
        </a:p>
      </dgm:t>
    </dgm:pt>
    <dgm:pt modelId="{39C5830B-6821-4645-80A5-DF67F4CC9EED}" type="sibTrans" cxnId="{12E5A841-9133-45E5-9048-D9A587018902}">
      <dgm:prSet/>
      <dgm:spPr/>
      <dgm:t>
        <a:bodyPr/>
        <a:lstStyle/>
        <a:p>
          <a:endParaRPr lang="en-US"/>
        </a:p>
      </dgm:t>
    </dgm:pt>
    <dgm:pt modelId="{60850C60-83CE-4D10-A12B-12F0E6BFA9AA}">
      <dgm:prSet phldrT="[Text]"/>
      <dgm:spPr/>
      <dgm:t>
        <a:bodyPr/>
        <a:lstStyle/>
        <a:p>
          <a:r>
            <a:rPr lang="en-US"/>
            <a:t>Guided Questionnaire with Experts</a:t>
          </a:r>
        </a:p>
      </dgm:t>
    </dgm:pt>
    <dgm:pt modelId="{9C9130E1-C7D1-4A47-8D7A-679C219C4B69}" type="parTrans" cxnId="{5B22C93E-FA5C-46EF-A8F5-ADBA55BD9D17}">
      <dgm:prSet/>
      <dgm:spPr/>
      <dgm:t>
        <a:bodyPr/>
        <a:lstStyle/>
        <a:p>
          <a:endParaRPr lang="en-US"/>
        </a:p>
      </dgm:t>
    </dgm:pt>
    <dgm:pt modelId="{936AE13A-C771-4FDB-86F4-04930A241A57}" type="sibTrans" cxnId="{5B22C93E-FA5C-46EF-A8F5-ADBA55BD9D17}">
      <dgm:prSet/>
      <dgm:spPr/>
      <dgm:t>
        <a:bodyPr/>
        <a:lstStyle/>
        <a:p>
          <a:endParaRPr lang="en-US"/>
        </a:p>
      </dgm:t>
    </dgm:pt>
    <dgm:pt modelId="{F2CFE54D-7538-42DD-A687-54C0F56A6802}">
      <dgm:prSet phldrT="[Text]"/>
      <dgm:spPr/>
      <dgm:t>
        <a:bodyPr/>
        <a:lstStyle/>
        <a:p>
          <a:r>
            <a:rPr lang="en-US"/>
            <a:t>Analysis</a:t>
          </a:r>
        </a:p>
      </dgm:t>
    </dgm:pt>
    <dgm:pt modelId="{A6E19F8F-BC4E-422C-8DD7-E64EAC920F83}" type="parTrans" cxnId="{2EE2A8B1-F865-4185-BF07-9C6F4E81AB85}">
      <dgm:prSet/>
      <dgm:spPr/>
      <dgm:t>
        <a:bodyPr/>
        <a:lstStyle/>
        <a:p>
          <a:endParaRPr lang="en-US"/>
        </a:p>
      </dgm:t>
    </dgm:pt>
    <dgm:pt modelId="{B9FF2B7D-8690-445B-B3D1-543E56DE1E20}" type="sibTrans" cxnId="{2EE2A8B1-F865-4185-BF07-9C6F4E81AB85}">
      <dgm:prSet/>
      <dgm:spPr/>
      <dgm:t>
        <a:bodyPr/>
        <a:lstStyle/>
        <a:p>
          <a:endParaRPr lang="en-US"/>
        </a:p>
      </dgm:t>
    </dgm:pt>
    <dgm:pt modelId="{23C317CF-DC47-4F4E-ACD1-76113E35D25A}">
      <dgm:prSet phldrT="[Text]"/>
      <dgm:spPr/>
      <dgm:t>
        <a:bodyPr/>
        <a:lstStyle/>
        <a:p>
          <a:r>
            <a:rPr lang="en-US"/>
            <a:t>Analysing Descriptieve Answers</a:t>
          </a:r>
        </a:p>
      </dgm:t>
    </dgm:pt>
    <dgm:pt modelId="{C0FBE550-F979-4627-9F58-607E2712434F}" type="parTrans" cxnId="{A31D311C-9B29-4A86-896D-F7B020955752}">
      <dgm:prSet/>
      <dgm:spPr/>
      <dgm:t>
        <a:bodyPr/>
        <a:lstStyle/>
        <a:p>
          <a:endParaRPr lang="en-US"/>
        </a:p>
      </dgm:t>
    </dgm:pt>
    <dgm:pt modelId="{D4AED140-ED1B-4978-8BB8-BCEB628A010A}" type="sibTrans" cxnId="{A31D311C-9B29-4A86-896D-F7B020955752}">
      <dgm:prSet/>
      <dgm:spPr/>
      <dgm:t>
        <a:bodyPr/>
        <a:lstStyle/>
        <a:p>
          <a:endParaRPr lang="en-US"/>
        </a:p>
      </dgm:t>
    </dgm:pt>
    <dgm:pt modelId="{6020094B-BB60-4DED-8A1B-501941944BD0}">
      <dgm:prSet phldrT="[Text]"/>
      <dgm:spPr/>
      <dgm:t>
        <a:bodyPr/>
        <a:lstStyle/>
        <a:p>
          <a:r>
            <a:rPr lang="en-US"/>
            <a:t>Analysing Preferences</a:t>
          </a:r>
        </a:p>
      </dgm:t>
    </dgm:pt>
    <dgm:pt modelId="{A62FC6EA-57F1-4E1B-9108-9582844BBF2C}" type="parTrans" cxnId="{D444E048-1EF0-4308-88D5-7A2F99981108}">
      <dgm:prSet/>
      <dgm:spPr/>
      <dgm:t>
        <a:bodyPr/>
        <a:lstStyle/>
        <a:p>
          <a:endParaRPr lang="en-US"/>
        </a:p>
      </dgm:t>
    </dgm:pt>
    <dgm:pt modelId="{78295C87-A41C-40CF-92EC-E7397B4C99A8}" type="sibTrans" cxnId="{D444E048-1EF0-4308-88D5-7A2F99981108}">
      <dgm:prSet/>
      <dgm:spPr/>
      <dgm:t>
        <a:bodyPr/>
        <a:lstStyle/>
        <a:p>
          <a:endParaRPr lang="en-US"/>
        </a:p>
      </dgm:t>
    </dgm:pt>
    <dgm:pt modelId="{BD9A1F6B-4D54-40FA-901D-E2CA36C739E6}">
      <dgm:prSet phldrT="[Text]"/>
      <dgm:spPr/>
      <dgm:t>
        <a:bodyPr/>
        <a:lstStyle/>
        <a:p>
          <a:r>
            <a:rPr lang="en-US"/>
            <a:t>Summarising Results</a:t>
          </a:r>
        </a:p>
      </dgm:t>
    </dgm:pt>
    <dgm:pt modelId="{A7433689-DBCE-4A01-8318-C9298D96DCE7}" type="parTrans" cxnId="{3DEDD437-A654-4D9E-8172-3DC51A06CC46}">
      <dgm:prSet/>
      <dgm:spPr/>
      <dgm:t>
        <a:bodyPr/>
        <a:lstStyle/>
        <a:p>
          <a:endParaRPr lang="en-US"/>
        </a:p>
      </dgm:t>
    </dgm:pt>
    <dgm:pt modelId="{09BAB9AC-E2B4-4121-95D6-3D7C6C30C837}" type="sibTrans" cxnId="{3DEDD437-A654-4D9E-8172-3DC51A06CC46}">
      <dgm:prSet/>
      <dgm:spPr/>
      <dgm:t>
        <a:bodyPr/>
        <a:lstStyle/>
        <a:p>
          <a:endParaRPr lang="en-US"/>
        </a:p>
      </dgm:t>
    </dgm:pt>
    <dgm:pt modelId="{BD7A8EE3-D1DF-4646-BE6E-5878FDAA00EA}">
      <dgm:prSet phldrT="[Text]"/>
      <dgm:spPr/>
      <dgm:t>
        <a:bodyPr/>
        <a:lstStyle/>
        <a:p>
          <a:r>
            <a:rPr lang="en-US"/>
            <a:t>Online Questionnaire</a:t>
          </a:r>
        </a:p>
      </dgm:t>
    </dgm:pt>
    <dgm:pt modelId="{C3D09195-2A01-43FA-837F-99D82EFCF920}" type="parTrans" cxnId="{A316E5F4-CE50-4492-8447-28C9B000A1E5}">
      <dgm:prSet/>
      <dgm:spPr/>
      <dgm:t>
        <a:bodyPr/>
        <a:lstStyle/>
        <a:p>
          <a:endParaRPr lang="en-US"/>
        </a:p>
      </dgm:t>
    </dgm:pt>
    <dgm:pt modelId="{0B9ADD3E-A7B1-465F-B635-E4CF9F1B399A}" type="sibTrans" cxnId="{A316E5F4-CE50-4492-8447-28C9B000A1E5}">
      <dgm:prSet/>
      <dgm:spPr/>
      <dgm:t>
        <a:bodyPr/>
        <a:lstStyle/>
        <a:p>
          <a:endParaRPr lang="en-US"/>
        </a:p>
      </dgm:t>
    </dgm:pt>
    <dgm:pt modelId="{7263A844-C737-45BE-B4A4-97EAE277CF23}" type="pres">
      <dgm:prSet presAssocID="{F19E9BFB-6617-4D69-BA4D-F4BDEC93AB15}" presName="Name0" presStyleCnt="0">
        <dgm:presLayoutVars>
          <dgm:dir/>
          <dgm:animLvl val="lvl"/>
          <dgm:resizeHandles val="exact"/>
        </dgm:presLayoutVars>
      </dgm:prSet>
      <dgm:spPr/>
      <dgm:t>
        <a:bodyPr/>
        <a:lstStyle/>
        <a:p>
          <a:endParaRPr lang="en-US"/>
        </a:p>
      </dgm:t>
    </dgm:pt>
    <dgm:pt modelId="{B7E0D879-E5E9-4A35-B0D1-EF62DA42FBAC}" type="pres">
      <dgm:prSet presAssocID="{F19E9BFB-6617-4D69-BA4D-F4BDEC93AB15}" presName="tSp" presStyleCnt="0"/>
      <dgm:spPr/>
    </dgm:pt>
    <dgm:pt modelId="{BBD3B9D4-E0CE-4032-86EA-C95C44736390}" type="pres">
      <dgm:prSet presAssocID="{F19E9BFB-6617-4D69-BA4D-F4BDEC93AB15}" presName="bSp" presStyleCnt="0"/>
      <dgm:spPr/>
    </dgm:pt>
    <dgm:pt modelId="{A34B5D23-DE61-4261-A295-E287A66A8879}" type="pres">
      <dgm:prSet presAssocID="{F19E9BFB-6617-4D69-BA4D-F4BDEC93AB15}" presName="process" presStyleCnt="0"/>
      <dgm:spPr/>
    </dgm:pt>
    <dgm:pt modelId="{21135EF3-55A2-41A9-A8CC-5B3142A7E407}" type="pres">
      <dgm:prSet presAssocID="{E94FEFC7-E8E6-4C97-85D7-EAEC1B6D6C8D}" presName="composite1" presStyleCnt="0"/>
      <dgm:spPr/>
    </dgm:pt>
    <dgm:pt modelId="{8C3CD51F-4290-4D99-A083-5742E111B904}" type="pres">
      <dgm:prSet presAssocID="{E94FEFC7-E8E6-4C97-85D7-EAEC1B6D6C8D}" presName="dummyNode1" presStyleLbl="node1" presStyleIdx="0" presStyleCnt="3"/>
      <dgm:spPr/>
    </dgm:pt>
    <dgm:pt modelId="{DB2DE5B7-5FC8-41CE-90BA-BF435E9C7C07}" type="pres">
      <dgm:prSet presAssocID="{E94FEFC7-E8E6-4C97-85D7-EAEC1B6D6C8D}" presName="childNode1" presStyleLbl="bgAcc1" presStyleIdx="0" presStyleCnt="3">
        <dgm:presLayoutVars>
          <dgm:bulletEnabled val="1"/>
        </dgm:presLayoutVars>
      </dgm:prSet>
      <dgm:spPr/>
      <dgm:t>
        <a:bodyPr/>
        <a:lstStyle/>
        <a:p>
          <a:endParaRPr lang="en-US"/>
        </a:p>
      </dgm:t>
    </dgm:pt>
    <dgm:pt modelId="{9CEB982F-C6D6-4DAF-A933-88C04CE3D729}" type="pres">
      <dgm:prSet presAssocID="{E94FEFC7-E8E6-4C97-85D7-EAEC1B6D6C8D}" presName="childNode1tx" presStyleLbl="bgAcc1" presStyleIdx="0" presStyleCnt="3">
        <dgm:presLayoutVars>
          <dgm:bulletEnabled val="1"/>
        </dgm:presLayoutVars>
      </dgm:prSet>
      <dgm:spPr/>
      <dgm:t>
        <a:bodyPr/>
        <a:lstStyle/>
        <a:p>
          <a:endParaRPr lang="en-US"/>
        </a:p>
      </dgm:t>
    </dgm:pt>
    <dgm:pt modelId="{4B33645E-E3CB-4C70-A9A8-27645283030F}" type="pres">
      <dgm:prSet presAssocID="{E94FEFC7-E8E6-4C97-85D7-EAEC1B6D6C8D}" presName="parentNode1" presStyleLbl="node1" presStyleIdx="0" presStyleCnt="3">
        <dgm:presLayoutVars>
          <dgm:chMax val="1"/>
          <dgm:bulletEnabled val="1"/>
        </dgm:presLayoutVars>
      </dgm:prSet>
      <dgm:spPr/>
      <dgm:t>
        <a:bodyPr/>
        <a:lstStyle/>
        <a:p>
          <a:endParaRPr lang="en-US"/>
        </a:p>
      </dgm:t>
    </dgm:pt>
    <dgm:pt modelId="{55DDD77A-F97B-4134-88C4-9A1A0BFB1A44}" type="pres">
      <dgm:prSet presAssocID="{E94FEFC7-E8E6-4C97-85D7-EAEC1B6D6C8D}" presName="connSite1" presStyleCnt="0"/>
      <dgm:spPr/>
    </dgm:pt>
    <dgm:pt modelId="{8017A606-E724-40E7-AE4E-0035B2571D27}" type="pres">
      <dgm:prSet presAssocID="{A25B2462-32CD-4508-953D-740D5E3ADF3F}" presName="Name9" presStyleLbl="sibTrans2D1" presStyleIdx="0" presStyleCnt="2"/>
      <dgm:spPr/>
      <dgm:t>
        <a:bodyPr/>
        <a:lstStyle/>
        <a:p>
          <a:endParaRPr lang="en-US"/>
        </a:p>
      </dgm:t>
    </dgm:pt>
    <dgm:pt modelId="{B7407B28-AFDB-43C9-AC8B-3855E73AA048}" type="pres">
      <dgm:prSet presAssocID="{F042EEEF-D9C3-41CD-86A1-85E665CD8E01}" presName="composite2" presStyleCnt="0"/>
      <dgm:spPr/>
    </dgm:pt>
    <dgm:pt modelId="{2CAF57AF-3C72-400C-B1C7-A0644E332928}" type="pres">
      <dgm:prSet presAssocID="{F042EEEF-D9C3-41CD-86A1-85E665CD8E01}" presName="dummyNode2" presStyleLbl="node1" presStyleIdx="0" presStyleCnt="3"/>
      <dgm:spPr/>
    </dgm:pt>
    <dgm:pt modelId="{9A7AB194-8717-4B5B-AB78-CDC4E078F6EA}" type="pres">
      <dgm:prSet presAssocID="{F042EEEF-D9C3-41CD-86A1-85E665CD8E01}" presName="childNode2" presStyleLbl="bgAcc1" presStyleIdx="1" presStyleCnt="3">
        <dgm:presLayoutVars>
          <dgm:bulletEnabled val="1"/>
        </dgm:presLayoutVars>
      </dgm:prSet>
      <dgm:spPr/>
      <dgm:t>
        <a:bodyPr/>
        <a:lstStyle/>
        <a:p>
          <a:endParaRPr lang="en-US"/>
        </a:p>
      </dgm:t>
    </dgm:pt>
    <dgm:pt modelId="{560FA05B-4993-4E57-B7F2-8CD5700224B4}" type="pres">
      <dgm:prSet presAssocID="{F042EEEF-D9C3-41CD-86A1-85E665CD8E01}" presName="childNode2tx" presStyleLbl="bgAcc1" presStyleIdx="1" presStyleCnt="3">
        <dgm:presLayoutVars>
          <dgm:bulletEnabled val="1"/>
        </dgm:presLayoutVars>
      </dgm:prSet>
      <dgm:spPr/>
      <dgm:t>
        <a:bodyPr/>
        <a:lstStyle/>
        <a:p>
          <a:endParaRPr lang="en-US"/>
        </a:p>
      </dgm:t>
    </dgm:pt>
    <dgm:pt modelId="{4BE5B41E-DB5A-4AB4-BF15-88EEEBC2FF1C}" type="pres">
      <dgm:prSet presAssocID="{F042EEEF-D9C3-41CD-86A1-85E665CD8E01}" presName="parentNode2" presStyleLbl="node1" presStyleIdx="1" presStyleCnt="3">
        <dgm:presLayoutVars>
          <dgm:chMax val="0"/>
          <dgm:bulletEnabled val="1"/>
        </dgm:presLayoutVars>
      </dgm:prSet>
      <dgm:spPr/>
      <dgm:t>
        <a:bodyPr/>
        <a:lstStyle/>
        <a:p>
          <a:endParaRPr lang="en-US"/>
        </a:p>
      </dgm:t>
    </dgm:pt>
    <dgm:pt modelId="{24AA03C6-1E82-410D-9A01-843DA73E0CB6}" type="pres">
      <dgm:prSet presAssocID="{F042EEEF-D9C3-41CD-86A1-85E665CD8E01}" presName="connSite2" presStyleCnt="0"/>
      <dgm:spPr/>
    </dgm:pt>
    <dgm:pt modelId="{BF048965-2AC4-4C79-8B61-CA5928AFA1E8}" type="pres">
      <dgm:prSet presAssocID="{1D2A4CCA-CD14-45E4-B515-C68CFF3694B1}" presName="Name18" presStyleLbl="sibTrans2D1" presStyleIdx="1" presStyleCnt="2"/>
      <dgm:spPr/>
      <dgm:t>
        <a:bodyPr/>
        <a:lstStyle/>
        <a:p>
          <a:endParaRPr lang="en-US"/>
        </a:p>
      </dgm:t>
    </dgm:pt>
    <dgm:pt modelId="{20C4D99C-D2E3-4274-B0AC-5ACE8B2143EF}" type="pres">
      <dgm:prSet presAssocID="{F2CFE54D-7538-42DD-A687-54C0F56A6802}" presName="composite1" presStyleCnt="0"/>
      <dgm:spPr/>
    </dgm:pt>
    <dgm:pt modelId="{5CF2779A-D100-43A2-A7AD-580DCDD860A2}" type="pres">
      <dgm:prSet presAssocID="{F2CFE54D-7538-42DD-A687-54C0F56A6802}" presName="dummyNode1" presStyleLbl="node1" presStyleIdx="1" presStyleCnt="3"/>
      <dgm:spPr/>
    </dgm:pt>
    <dgm:pt modelId="{D7438968-E050-4FC9-B8AB-B8918CF02B2F}" type="pres">
      <dgm:prSet presAssocID="{F2CFE54D-7538-42DD-A687-54C0F56A6802}" presName="childNode1" presStyleLbl="bgAcc1" presStyleIdx="2" presStyleCnt="3">
        <dgm:presLayoutVars>
          <dgm:bulletEnabled val="1"/>
        </dgm:presLayoutVars>
      </dgm:prSet>
      <dgm:spPr/>
      <dgm:t>
        <a:bodyPr/>
        <a:lstStyle/>
        <a:p>
          <a:endParaRPr lang="en-US"/>
        </a:p>
      </dgm:t>
    </dgm:pt>
    <dgm:pt modelId="{A146C472-E545-4868-8537-ABC0302190DF}" type="pres">
      <dgm:prSet presAssocID="{F2CFE54D-7538-42DD-A687-54C0F56A6802}" presName="childNode1tx" presStyleLbl="bgAcc1" presStyleIdx="2" presStyleCnt="3">
        <dgm:presLayoutVars>
          <dgm:bulletEnabled val="1"/>
        </dgm:presLayoutVars>
      </dgm:prSet>
      <dgm:spPr/>
      <dgm:t>
        <a:bodyPr/>
        <a:lstStyle/>
        <a:p>
          <a:endParaRPr lang="en-US"/>
        </a:p>
      </dgm:t>
    </dgm:pt>
    <dgm:pt modelId="{8A133425-9325-4AD5-8300-546F3ABADB06}" type="pres">
      <dgm:prSet presAssocID="{F2CFE54D-7538-42DD-A687-54C0F56A6802}" presName="parentNode1" presStyleLbl="node1" presStyleIdx="2" presStyleCnt="3">
        <dgm:presLayoutVars>
          <dgm:chMax val="1"/>
          <dgm:bulletEnabled val="1"/>
        </dgm:presLayoutVars>
      </dgm:prSet>
      <dgm:spPr/>
      <dgm:t>
        <a:bodyPr/>
        <a:lstStyle/>
        <a:p>
          <a:endParaRPr lang="en-US"/>
        </a:p>
      </dgm:t>
    </dgm:pt>
    <dgm:pt modelId="{2D367FD0-08C5-461F-A9DC-7F5A58176B47}" type="pres">
      <dgm:prSet presAssocID="{F2CFE54D-7538-42DD-A687-54C0F56A6802}" presName="connSite1" presStyleCnt="0"/>
      <dgm:spPr/>
    </dgm:pt>
  </dgm:ptLst>
  <dgm:cxnLst>
    <dgm:cxn modelId="{3DEDD437-A654-4D9E-8172-3DC51A06CC46}" srcId="{F2CFE54D-7538-42DD-A687-54C0F56A6802}" destId="{BD9A1F6B-4D54-40FA-901D-E2CA36C739E6}" srcOrd="2" destOrd="0" parTransId="{A7433689-DBCE-4A01-8318-C9298D96DCE7}" sibTransId="{09BAB9AC-E2B4-4121-95D6-3D7C6C30C837}"/>
    <dgm:cxn modelId="{ADF8FCBA-8146-44E6-AED8-1810CB4F53AE}" type="presOf" srcId="{F2CFE54D-7538-42DD-A687-54C0F56A6802}" destId="{8A133425-9325-4AD5-8300-546F3ABADB06}" srcOrd="0" destOrd="0" presId="urn:microsoft.com/office/officeart/2005/8/layout/hProcess4"/>
    <dgm:cxn modelId="{12E5A841-9133-45E5-9048-D9A587018902}" srcId="{F042EEEF-D9C3-41CD-86A1-85E665CD8E01}" destId="{6531B3F3-45C0-4985-9286-6A4E0D2579AA}" srcOrd="0" destOrd="0" parTransId="{8739C4DA-FC27-4399-894C-BA8ECFC82A5D}" sibTransId="{39C5830B-6821-4645-80A5-DF67F4CC9EED}"/>
    <dgm:cxn modelId="{23C1D5EC-82D4-4CD1-8858-53630912C545}" type="presOf" srcId="{1D2A4CCA-CD14-45E4-B515-C68CFF3694B1}" destId="{BF048965-2AC4-4C79-8B61-CA5928AFA1E8}" srcOrd="0" destOrd="0" presId="urn:microsoft.com/office/officeart/2005/8/layout/hProcess4"/>
    <dgm:cxn modelId="{BFF86B7E-8F51-4C11-9DFE-63BAED679485}" type="presOf" srcId="{6020094B-BB60-4DED-8A1B-501941944BD0}" destId="{A146C472-E545-4868-8537-ABC0302190DF}" srcOrd="1" destOrd="1" presId="urn:microsoft.com/office/officeart/2005/8/layout/hProcess4"/>
    <dgm:cxn modelId="{BA71C3ED-48E4-4BAE-8B95-BCB009639AC6}" type="presOf" srcId="{E94FEFC7-E8E6-4C97-85D7-EAEC1B6D6C8D}" destId="{4B33645E-E3CB-4C70-A9A8-27645283030F}" srcOrd="0" destOrd="0" presId="urn:microsoft.com/office/officeart/2005/8/layout/hProcess4"/>
    <dgm:cxn modelId="{EDC19DA4-AC30-45E2-AC62-C4B0C4798945}" type="presOf" srcId="{D4313EB4-D8AF-4184-B551-C47163C5808F}" destId="{DB2DE5B7-5FC8-41CE-90BA-BF435E9C7C07}" srcOrd="0" destOrd="0" presId="urn:microsoft.com/office/officeart/2005/8/layout/hProcess4"/>
    <dgm:cxn modelId="{A316E5F4-CE50-4492-8447-28C9B000A1E5}" srcId="{F042EEEF-D9C3-41CD-86A1-85E665CD8E01}" destId="{BD7A8EE3-D1DF-4646-BE6E-5878FDAA00EA}" srcOrd="1" destOrd="0" parTransId="{C3D09195-2A01-43FA-837F-99D82EFCF920}" sibTransId="{0B9ADD3E-A7B1-465F-B635-E4CF9F1B399A}"/>
    <dgm:cxn modelId="{FEC5FE6F-D686-4BA9-BB32-3096EA724ABA}" type="presOf" srcId="{6531B3F3-45C0-4985-9286-6A4E0D2579AA}" destId="{9A7AB194-8717-4B5B-AB78-CDC4E078F6EA}" srcOrd="0" destOrd="0" presId="urn:microsoft.com/office/officeart/2005/8/layout/hProcess4"/>
    <dgm:cxn modelId="{343684FF-51C4-44E0-B0C9-763BA7897E58}" type="presOf" srcId="{23C317CF-DC47-4F4E-ACD1-76113E35D25A}" destId="{A146C472-E545-4868-8537-ABC0302190DF}" srcOrd="1" destOrd="0" presId="urn:microsoft.com/office/officeart/2005/8/layout/hProcess4"/>
    <dgm:cxn modelId="{7526FB08-6362-4C16-91AA-AA9D674CEDFD}" type="presOf" srcId="{F19E9BFB-6617-4D69-BA4D-F4BDEC93AB15}" destId="{7263A844-C737-45BE-B4A4-97EAE277CF23}" srcOrd="0" destOrd="0" presId="urn:microsoft.com/office/officeart/2005/8/layout/hProcess4"/>
    <dgm:cxn modelId="{D0381D21-DB5E-40A4-842F-7613A187E83E}" type="presOf" srcId="{BD9A1F6B-4D54-40FA-901D-E2CA36C739E6}" destId="{D7438968-E050-4FC9-B8AB-B8918CF02B2F}" srcOrd="0" destOrd="2" presId="urn:microsoft.com/office/officeart/2005/8/layout/hProcess4"/>
    <dgm:cxn modelId="{C5A3C439-6BA0-4B10-8566-F14F15DB02CD}" type="presOf" srcId="{96BA5D27-3006-4138-AEE4-6CA133F529E4}" destId="{9CEB982F-C6D6-4DAF-A933-88C04CE3D729}" srcOrd="1" destOrd="1" presId="urn:microsoft.com/office/officeart/2005/8/layout/hProcess4"/>
    <dgm:cxn modelId="{43EC94D6-FCFF-43ED-B4B4-77AE5CC2440B}" type="presOf" srcId="{6020094B-BB60-4DED-8A1B-501941944BD0}" destId="{D7438968-E050-4FC9-B8AB-B8918CF02B2F}" srcOrd="0" destOrd="1" presId="urn:microsoft.com/office/officeart/2005/8/layout/hProcess4"/>
    <dgm:cxn modelId="{28570C7B-D3D2-482B-B22F-42AB2C90EA39}" type="presOf" srcId="{60850C60-83CE-4D10-A12B-12F0E6BFA9AA}" destId="{9A7AB194-8717-4B5B-AB78-CDC4E078F6EA}" srcOrd="0" destOrd="2" presId="urn:microsoft.com/office/officeart/2005/8/layout/hProcess4"/>
    <dgm:cxn modelId="{2EE2A8B1-F865-4185-BF07-9C6F4E81AB85}" srcId="{F19E9BFB-6617-4D69-BA4D-F4BDEC93AB15}" destId="{F2CFE54D-7538-42DD-A687-54C0F56A6802}" srcOrd="2" destOrd="0" parTransId="{A6E19F8F-BC4E-422C-8DD7-E64EAC920F83}" sibTransId="{B9FF2B7D-8690-445B-B3D1-543E56DE1E20}"/>
    <dgm:cxn modelId="{5B22C93E-FA5C-46EF-A8F5-ADBA55BD9D17}" srcId="{F042EEEF-D9C3-41CD-86A1-85E665CD8E01}" destId="{60850C60-83CE-4D10-A12B-12F0E6BFA9AA}" srcOrd="2" destOrd="0" parTransId="{9C9130E1-C7D1-4A47-8D7A-679C219C4B69}" sibTransId="{936AE13A-C771-4FDB-86F4-04930A241A57}"/>
    <dgm:cxn modelId="{CAB67800-AEA2-4D7E-B084-D42A002DC708}" type="presOf" srcId="{A25B2462-32CD-4508-953D-740D5E3ADF3F}" destId="{8017A606-E724-40E7-AE4E-0035B2571D27}" srcOrd="0" destOrd="0" presId="urn:microsoft.com/office/officeart/2005/8/layout/hProcess4"/>
    <dgm:cxn modelId="{A3606472-9619-4D7B-8B80-9B1478321240}" srcId="{E94FEFC7-E8E6-4C97-85D7-EAEC1B6D6C8D}" destId="{96BA5D27-3006-4138-AEE4-6CA133F529E4}" srcOrd="1" destOrd="0" parTransId="{33348050-BF04-47F4-BDF7-E93A991E1FDC}" sibTransId="{B058E6C8-8E40-430B-A13D-3B4B4055F7A1}"/>
    <dgm:cxn modelId="{988F16CB-9566-4F14-9E7F-6426DF087C20}" type="presOf" srcId="{6531B3F3-45C0-4985-9286-6A4E0D2579AA}" destId="{560FA05B-4993-4E57-B7F2-8CD5700224B4}" srcOrd="1" destOrd="0" presId="urn:microsoft.com/office/officeart/2005/8/layout/hProcess4"/>
    <dgm:cxn modelId="{3F408033-0623-4EFF-A14F-013C59216808}" type="presOf" srcId="{23C317CF-DC47-4F4E-ACD1-76113E35D25A}" destId="{D7438968-E050-4FC9-B8AB-B8918CF02B2F}" srcOrd="0" destOrd="0" presId="urn:microsoft.com/office/officeart/2005/8/layout/hProcess4"/>
    <dgm:cxn modelId="{A31D311C-9B29-4A86-896D-F7B020955752}" srcId="{F2CFE54D-7538-42DD-A687-54C0F56A6802}" destId="{23C317CF-DC47-4F4E-ACD1-76113E35D25A}" srcOrd="0" destOrd="0" parTransId="{C0FBE550-F979-4627-9F58-607E2712434F}" sibTransId="{D4AED140-ED1B-4978-8BB8-BCEB628A010A}"/>
    <dgm:cxn modelId="{278FD02C-4A32-487C-BF3E-14E4955ACAB1}" srcId="{F19E9BFB-6617-4D69-BA4D-F4BDEC93AB15}" destId="{F042EEEF-D9C3-41CD-86A1-85E665CD8E01}" srcOrd="1" destOrd="0" parTransId="{08F0876E-F278-4596-8072-AE9F8E3B9849}" sibTransId="{1D2A4CCA-CD14-45E4-B515-C68CFF3694B1}"/>
    <dgm:cxn modelId="{A73765BB-9057-455F-B6B2-FB7189902ED2}" type="presOf" srcId="{96BA5D27-3006-4138-AEE4-6CA133F529E4}" destId="{DB2DE5B7-5FC8-41CE-90BA-BF435E9C7C07}" srcOrd="0" destOrd="1" presId="urn:microsoft.com/office/officeart/2005/8/layout/hProcess4"/>
    <dgm:cxn modelId="{8C74E190-FBB8-491F-AD32-4D04A2FFDF35}" type="presOf" srcId="{D4313EB4-D8AF-4184-B551-C47163C5808F}" destId="{9CEB982F-C6D6-4DAF-A933-88C04CE3D729}" srcOrd="1" destOrd="0" presId="urn:microsoft.com/office/officeart/2005/8/layout/hProcess4"/>
    <dgm:cxn modelId="{18C592E8-F7DB-49DF-A2EA-8EB64F307AFD}" srcId="{E94FEFC7-E8E6-4C97-85D7-EAEC1B6D6C8D}" destId="{D4313EB4-D8AF-4184-B551-C47163C5808F}" srcOrd="0" destOrd="0" parTransId="{9876B393-07D7-4B69-9B15-102B4C568482}" sibTransId="{1591B53B-F2D6-4020-B068-DF8D13A33B48}"/>
    <dgm:cxn modelId="{5A4B0A44-065C-435B-9292-A9F032BDF5A6}" type="presOf" srcId="{F042EEEF-D9C3-41CD-86A1-85E665CD8E01}" destId="{4BE5B41E-DB5A-4AB4-BF15-88EEEBC2FF1C}" srcOrd="0" destOrd="0" presId="urn:microsoft.com/office/officeart/2005/8/layout/hProcess4"/>
    <dgm:cxn modelId="{A1F6708D-93F9-42B8-BD31-DAEFF6BCAC4E}" type="presOf" srcId="{BD7A8EE3-D1DF-4646-BE6E-5878FDAA00EA}" destId="{9A7AB194-8717-4B5B-AB78-CDC4E078F6EA}" srcOrd="0" destOrd="1" presId="urn:microsoft.com/office/officeart/2005/8/layout/hProcess4"/>
    <dgm:cxn modelId="{D444E048-1EF0-4308-88D5-7A2F99981108}" srcId="{F2CFE54D-7538-42DD-A687-54C0F56A6802}" destId="{6020094B-BB60-4DED-8A1B-501941944BD0}" srcOrd="1" destOrd="0" parTransId="{A62FC6EA-57F1-4E1B-9108-9582844BBF2C}" sibTransId="{78295C87-A41C-40CF-92EC-E7397B4C99A8}"/>
    <dgm:cxn modelId="{0D585BA5-C9AC-4927-A1F6-C85FED15EA51}" type="presOf" srcId="{60850C60-83CE-4D10-A12B-12F0E6BFA9AA}" destId="{560FA05B-4993-4E57-B7F2-8CD5700224B4}" srcOrd="1" destOrd="2" presId="urn:microsoft.com/office/officeart/2005/8/layout/hProcess4"/>
    <dgm:cxn modelId="{1A7930A9-E9F8-4E06-962C-080AF3B8A032}" type="presOf" srcId="{BD7A8EE3-D1DF-4646-BE6E-5878FDAA00EA}" destId="{560FA05B-4993-4E57-B7F2-8CD5700224B4}" srcOrd="1" destOrd="1" presId="urn:microsoft.com/office/officeart/2005/8/layout/hProcess4"/>
    <dgm:cxn modelId="{330B92AB-17F7-446B-B577-A057C341E4EF}" srcId="{F19E9BFB-6617-4D69-BA4D-F4BDEC93AB15}" destId="{E94FEFC7-E8E6-4C97-85D7-EAEC1B6D6C8D}" srcOrd="0" destOrd="0" parTransId="{401B04CE-9B9E-499A-8C6F-D7EDB724DC35}" sibTransId="{A25B2462-32CD-4508-953D-740D5E3ADF3F}"/>
    <dgm:cxn modelId="{D252DE6C-C497-48F1-8FCE-6A55C5A33FCE}" type="presOf" srcId="{BD9A1F6B-4D54-40FA-901D-E2CA36C739E6}" destId="{A146C472-E545-4868-8537-ABC0302190DF}" srcOrd="1" destOrd="2" presId="urn:microsoft.com/office/officeart/2005/8/layout/hProcess4"/>
    <dgm:cxn modelId="{82BDD642-07D5-4F1C-8AA1-6BE533FE5ED6}" type="presParOf" srcId="{7263A844-C737-45BE-B4A4-97EAE277CF23}" destId="{B7E0D879-E5E9-4A35-B0D1-EF62DA42FBAC}" srcOrd="0" destOrd="0" presId="urn:microsoft.com/office/officeart/2005/8/layout/hProcess4"/>
    <dgm:cxn modelId="{05E6E7F8-1F5D-4011-B09A-10FB866D049A}" type="presParOf" srcId="{7263A844-C737-45BE-B4A4-97EAE277CF23}" destId="{BBD3B9D4-E0CE-4032-86EA-C95C44736390}" srcOrd="1" destOrd="0" presId="urn:microsoft.com/office/officeart/2005/8/layout/hProcess4"/>
    <dgm:cxn modelId="{0CB49411-FC9C-4C63-8C37-2B125E123FA2}" type="presParOf" srcId="{7263A844-C737-45BE-B4A4-97EAE277CF23}" destId="{A34B5D23-DE61-4261-A295-E287A66A8879}" srcOrd="2" destOrd="0" presId="urn:microsoft.com/office/officeart/2005/8/layout/hProcess4"/>
    <dgm:cxn modelId="{64AE1386-5816-4CD9-82A4-DB43089B8070}" type="presParOf" srcId="{A34B5D23-DE61-4261-A295-E287A66A8879}" destId="{21135EF3-55A2-41A9-A8CC-5B3142A7E407}" srcOrd="0" destOrd="0" presId="urn:microsoft.com/office/officeart/2005/8/layout/hProcess4"/>
    <dgm:cxn modelId="{FB500313-C6D6-4328-8F6D-96C8E3FD20DE}" type="presParOf" srcId="{21135EF3-55A2-41A9-A8CC-5B3142A7E407}" destId="{8C3CD51F-4290-4D99-A083-5742E111B904}" srcOrd="0" destOrd="0" presId="urn:microsoft.com/office/officeart/2005/8/layout/hProcess4"/>
    <dgm:cxn modelId="{62BD0447-AC0C-442F-B0D1-909FFE5444E8}" type="presParOf" srcId="{21135EF3-55A2-41A9-A8CC-5B3142A7E407}" destId="{DB2DE5B7-5FC8-41CE-90BA-BF435E9C7C07}" srcOrd="1" destOrd="0" presId="urn:microsoft.com/office/officeart/2005/8/layout/hProcess4"/>
    <dgm:cxn modelId="{D295F296-8962-43BF-8491-660246064157}" type="presParOf" srcId="{21135EF3-55A2-41A9-A8CC-5B3142A7E407}" destId="{9CEB982F-C6D6-4DAF-A933-88C04CE3D729}" srcOrd="2" destOrd="0" presId="urn:microsoft.com/office/officeart/2005/8/layout/hProcess4"/>
    <dgm:cxn modelId="{06694C54-3AEF-4786-9D5A-A51EEC9B7EA3}" type="presParOf" srcId="{21135EF3-55A2-41A9-A8CC-5B3142A7E407}" destId="{4B33645E-E3CB-4C70-A9A8-27645283030F}" srcOrd="3" destOrd="0" presId="urn:microsoft.com/office/officeart/2005/8/layout/hProcess4"/>
    <dgm:cxn modelId="{A8D5AF68-A211-42A8-BE05-DF0924CDED4B}" type="presParOf" srcId="{21135EF3-55A2-41A9-A8CC-5B3142A7E407}" destId="{55DDD77A-F97B-4134-88C4-9A1A0BFB1A44}" srcOrd="4" destOrd="0" presId="urn:microsoft.com/office/officeart/2005/8/layout/hProcess4"/>
    <dgm:cxn modelId="{F67F0412-5003-43CE-AAF1-688FA19683E6}" type="presParOf" srcId="{A34B5D23-DE61-4261-A295-E287A66A8879}" destId="{8017A606-E724-40E7-AE4E-0035B2571D27}" srcOrd="1" destOrd="0" presId="urn:microsoft.com/office/officeart/2005/8/layout/hProcess4"/>
    <dgm:cxn modelId="{88BE01E7-D839-467D-B0DC-D7D1C841A9B2}" type="presParOf" srcId="{A34B5D23-DE61-4261-A295-E287A66A8879}" destId="{B7407B28-AFDB-43C9-AC8B-3855E73AA048}" srcOrd="2" destOrd="0" presId="urn:microsoft.com/office/officeart/2005/8/layout/hProcess4"/>
    <dgm:cxn modelId="{6C39D658-F8E7-40AF-90EB-4EDF5DECBC0C}" type="presParOf" srcId="{B7407B28-AFDB-43C9-AC8B-3855E73AA048}" destId="{2CAF57AF-3C72-400C-B1C7-A0644E332928}" srcOrd="0" destOrd="0" presId="urn:microsoft.com/office/officeart/2005/8/layout/hProcess4"/>
    <dgm:cxn modelId="{12FF9C58-3BC7-4DFB-8694-A781D286D336}" type="presParOf" srcId="{B7407B28-AFDB-43C9-AC8B-3855E73AA048}" destId="{9A7AB194-8717-4B5B-AB78-CDC4E078F6EA}" srcOrd="1" destOrd="0" presId="urn:microsoft.com/office/officeart/2005/8/layout/hProcess4"/>
    <dgm:cxn modelId="{8E4BCAB8-3B1B-494D-9905-16DD5DB8FDA1}" type="presParOf" srcId="{B7407B28-AFDB-43C9-AC8B-3855E73AA048}" destId="{560FA05B-4993-4E57-B7F2-8CD5700224B4}" srcOrd="2" destOrd="0" presId="urn:microsoft.com/office/officeart/2005/8/layout/hProcess4"/>
    <dgm:cxn modelId="{A4B4E3E3-80F4-4C8E-A312-85284D9D51A3}" type="presParOf" srcId="{B7407B28-AFDB-43C9-AC8B-3855E73AA048}" destId="{4BE5B41E-DB5A-4AB4-BF15-88EEEBC2FF1C}" srcOrd="3" destOrd="0" presId="urn:microsoft.com/office/officeart/2005/8/layout/hProcess4"/>
    <dgm:cxn modelId="{58B0DFC9-6EDF-4592-8ED1-25BD9F4378F0}" type="presParOf" srcId="{B7407B28-AFDB-43C9-AC8B-3855E73AA048}" destId="{24AA03C6-1E82-410D-9A01-843DA73E0CB6}" srcOrd="4" destOrd="0" presId="urn:microsoft.com/office/officeart/2005/8/layout/hProcess4"/>
    <dgm:cxn modelId="{A0043A50-8E2B-4B01-AD79-2D2A59C3ED6A}" type="presParOf" srcId="{A34B5D23-DE61-4261-A295-E287A66A8879}" destId="{BF048965-2AC4-4C79-8B61-CA5928AFA1E8}" srcOrd="3" destOrd="0" presId="urn:microsoft.com/office/officeart/2005/8/layout/hProcess4"/>
    <dgm:cxn modelId="{E7FFE099-36AB-4F37-8E9B-DDADB86F7F10}" type="presParOf" srcId="{A34B5D23-DE61-4261-A295-E287A66A8879}" destId="{20C4D99C-D2E3-4274-B0AC-5ACE8B2143EF}" srcOrd="4" destOrd="0" presId="urn:microsoft.com/office/officeart/2005/8/layout/hProcess4"/>
    <dgm:cxn modelId="{4BD1BABC-F5D6-4344-8F92-520A5E1FF3B0}" type="presParOf" srcId="{20C4D99C-D2E3-4274-B0AC-5ACE8B2143EF}" destId="{5CF2779A-D100-43A2-A7AD-580DCDD860A2}" srcOrd="0" destOrd="0" presId="urn:microsoft.com/office/officeart/2005/8/layout/hProcess4"/>
    <dgm:cxn modelId="{CDCC2A5E-22E3-4450-8394-585894C57226}" type="presParOf" srcId="{20C4D99C-D2E3-4274-B0AC-5ACE8B2143EF}" destId="{D7438968-E050-4FC9-B8AB-B8918CF02B2F}" srcOrd="1" destOrd="0" presId="urn:microsoft.com/office/officeart/2005/8/layout/hProcess4"/>
    <dgm:cxn modelId="{5776B708-B122-4081-AED3-200125D1235E}" type="presParOf" srcId="{20C4D99C-D2E3-4274-B0AC-5ACE8B2143EF}" destId="{A146C472-E545-4868-8537-ABC0302190DF}" srcOrd="2" destOrd="0" presId="urn:microsoft.com/office/officeart/2005/8/layout/hProcess4"/>
    <dgm:cxn modelId="{C4BD5397-C9F5-4EC5-AF9B-D92EBAEF5CCE}" type="presParOf" srcId="{20C4D99C-D2E3-4274-B0AC-5ACE8B2143EF}" destId="{8A133425-9325-4AD5-8300-546F3ABADB06}" srcOrd="3" destOrd="0" presId="urn:microsoft.com/office/officeart/2005/8/layout/hProcess4"/>
    <dgm:cxn modelId="{F6E4BD5D-4A91-48E4-B02E-1B2FCFA82704}" type="presParOf" srcId="{20C4D99C-D2E3-4274-B0AC-5ACE8B2143EF}" destId="{2D367FD0-08C5-461F-A9DC-7F5A58176B47}"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815760-B7F4-4529-82E9-F43F4BC0C111}">
      <dsp:nvSpPr>
        <dsp:cNvPr id="0" name=""/>
        <dsp:cNvSpPr/>
      </dsp:nvSpPr>
      <dsp:spPr>
        <a:xfrm>
          <a:off x="2117" y="1651"/>
          <a:ext cx="2064878" cy="825951"/>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l" defTabSz="622300">
            <a:lnSpc>
              <a:spcPct val="90000"/>
            </a:lnSpc>
            <a:spcBef>
              <a:spcPct val="0"/>
            </a:spcBef>
            <a:spcAft>
              <a:spcPct val="35000"/>
            </a:spcAft>
          </a:pPr>
          <a:r>
            <a:rPr lang="en-US" sz="1400" kern="1200"/>
            <a:t>Definitions</a:t>
          </a:r>
        </a:p>
      </dsp:txBody>
      <dsp:txXfrm>
        <a:off x="2117" y="1651"/>
        <a:ext cx="2064878" cy="825951"/>
      </dsp:txXfrm>
    </dsp:sp>
    <dsp:sp modelId="{AA2F0F3D-FFD5-4656-9546-1EA6A998F601}">
      <dsp:nvSpPr>
        <dsp:cNvPr id="0" name=""/>
        <dsp:cNvSpPr/>
      </dsp:nvSpPr>
      <dsp:spPr>
        <a:xfrm>
          <a:off x="2117" y="827603"/>
          <a:ext cx="2064878" cy="2679120"/>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200000"/>
            </a:lnSpc>
            <a:spcBef>
              <a:spcPct val="0"/>
            </a:spcBef>
            <a:spcAft>
              <a:spcPct val="15000"/>
            </a:spcAft>
            <a:buChar char="••"/>
          </a:pPr>
          <a:r>
            <a:rPr lang="en-US" sz="1400" kern="1200"/>
            <a:t>Built Heritage</a:t>
          </a:r>
        </a:p>
        <a:p>
          <a:pPr marL="114300" lvl="1" indent="-114300" algn="l" defTabSz="622300">
            <a:lnSpc>
              <a:spcPct val="200000"/>
            </a:lnSpc>
            <a:spcBef>
              <a:spcPct val="0"/>
            </a:spcBef>
            <a:spcAft>
              <a:spcPct val="15000"/>
            </a:spcAft>
            <a:buChar char="••"/>
          </a:pPr>
          <a:r>
            <a:rPr lang="en-US" sz="1400" kern="1200"/>
            <a:t>Conservation</a:t>
          </a:r>
        </a:p>
        <a:p>
          <a:pPr marL="114300" lvl="1" indent="-114300" algn="l" defTabSz="622300">
            <a:lnSpc>
              <a:spcPct val="200000"/>
            </a:lnSpc>
            <a:spcBef>
              <a:spcPct val="0"/>
            </a:spcBef>
            <a:spcAft>
              <a:spcPct val="15000"/>
            </a:spcAft>
            <a:buChar char="••"/>
          </a:pPr>
          <a:r>
            <a:rPr lang="en-US" sz="1400" kern="1200"/>
            <a:t>Regeneration</a:t>
          </a:r>
        </a:p>
        <a:p>
          <a:pPr marL="114300" lvl="1" indent="-114300" algn="l" defTabSz="622300">
            <a:lnSpc>
              <a:spcPct val="200000"/>
            </a:lnSpc>
            <a:spcBef>
              <a:spcPct val="0"/>
            </a:spcBef>
            <a:spcAft>
              <a:spcPct val="15000"/>
            </a:spcAft>
            <a:buChar char="••"/>
          </a:pPr>
          <a:r>
            <a:rPr lang="en-US" sz="1400" kern="1200"/>
            <a:t>Sustainability</a:t>
          </a:r>
        </a:p>
      </dsp:txBody>
      <dsp:txXfrm>
        <a:off x="2117" y="827603"/>
        <a:ext cx="2064878" cy="2679120"/>
      </dsp:txXfrm>
    </dsp:sp>
    <dsp:sp modelId="{B14DAB76-D01E-4A95-BE96-C9806D64EAE7}">
      <dsp:nvSpPr>
        <dsp:cNvPr id="0" name=""/>
        <dsp:cNvSpPr/>
      </dsp:nvSpPr>
      <dsp:spPr>
        <a:xfrm>
          <a:off x="2356079" y="1651"/>
          <a:ext cx="2064878" cy="825951"/>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l" defTabSz="622300">
            <a:lnSpc>
              <a:spcPct val="90000"/>
            </a:lnSpc>
            <a:spcBef>
              <a:spcPct val="0"/>
            </a:spcBef>
            <a:spcAft>
              <a:spcPct val="35000"/>
            </a:spcAft>
          </a:pPr>
          <a:r>
            <a:rPr lang="en-US" sz="1400" kern="1200"/>
            <a:t>Cities in the Middle East</a:t>
          </a:r>
        </a:p>
      </dsp:txBody>
      <dsp:txXfrm>
        <a:off x="2356079" y="1651"/>
        <a:ext cx="2064878" cy="825951"/>
      </dsp:txXfrm>
    </dsp:sp>
    <dsp:sp modelId="{F90D8342-AC47-4869-92C3-7B3F1FA380CB}">
      <dsp:nvSpPr>
        <dsp:cNvPr id="0" name=""/>
        <dsp:cNvSpPr/>
      </dsp:nvSpPr>
      <dsp:spPr>
        <a:xfrm>
          <a:off x="2356079" y="827603"/>
          <a:ext cx="2064878" cy="2679120"/>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200000"/>
            </a:lnSpc>
            <a:spcBef>
              <a:spcPct val="0"/>
            </a:spcBef>
            <a:spcAft>
              <a:spcPct val="15000"/>
            </a:spcAft>
            <a:buChar char="••"/>
          </a:pPr>
          <a:r>
            <a:rPr lang="en-US" sz="1400" kern="1200" dirty="0" smtClean="0"/>
            <a:t>Characteristics </a:t>
          </a:r>
          <a:r>
            <a:rPr lang="en-US" sz="1400" kern="1200" dirty="0"/>
            <a:t>and Evolution</a:t>
          </a:r>
        </a:p>
        <a:p>
          <a:pPr marL="114300" lvl="1" indent="-114300" algn="l" defTabSz="622300">
            <a:lnSpc>
              <a:spcPct val="200000"/>
            </a:lnSpc>
            <a:spcBef>
              <a:spcPct val="0"/>
            </a:spcBef>
            <a:spcAft>
              <a:spcPct val="15000"/>
            </a:spcAft>
            <a:buChar char="••"/>
          </a:pPr>
          <a:r>
            <a:rPr lang="en-US" sz="1400" kern="1200" dirty="0"/>
            <a:t>Historical </a:t>
          </a:r>
          <a:r>
            <a:rPr lang="en-US" sz="1400" kern="1200" dirty="0" smtClean="0"/>
            <a:t>Districts</a:t>
          </a:r>
          <a:endParaRPr lang="en-US" sz="1400" kern="1200" dirty="0"/>
        </a:p>
        <a:p>
          <a:pPr marL="114300" lvl="1" indent="-114300" algn="l" defTabSz="622300">
            <a:lnSpc>
              <a:spcPct val="200000"/>
            </a:lnSpc>
            <a:spcBef>
              <a:spcPct val="0"/>
            </a:spcBef>
            <a:spcAft>
              <a:spcPct val="15000"/>
            </a:spcAft>
            <a:buChar char="••"/>
          </a:pPr>
          <a:r>
            <a:rPr lang="en-US" sz="1400" kern="1200" dirty="0"/>
            <a:t>Planning</a:t>
          </a:r>
        </a:p>
      </dsp:txBody>
      <dsp:txXfrm>
        <a:off x="2356079" y="827603"/>
        <a:ext cx="2064878" cy="2679120"/>
      </dsp:txXfrm>
    </dsp:sp>
    <dsp:sp modelId="{D3F44F3D-156A-4898-BA30-391C901AD534}">
      <dsp:nvSpPr>
        <dsp:cNvPr id="0" name=""/>
        <dsp:cNvSpPr/>
      </dsp:nvSpPr>
      <dsp:spPr>
        <a:xfrm>
          <a:off x="4710040" y="1651"/>
          <a:ext cx="2064878" cy="825951"/>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l" defTabSz="622300">
            <a:lnSpc>
              <a:spcPct val="90000"/>
            </a:lnSpc>
            <a:spcBef>
              <a:spcPct val="0"/>
            </a:spcBef>
            <a:spcAft>
              <a:spcPct val="35000"/>
            </a:spcAft>
          </a:pPr>
          <a:r>
            <a:rPr lang="en-US" sz="1400" kern="1200"/>
            <a:t>In Search for an approach</a:t>
          </a:r>
        </a:p>
      </dsp:txBody>
      <dsp:txXfrm>
        <a:off x="4710040" y="1651"/>
        <a:ext cx="2064878" cy="825951"/>
      </dsp:txXfrm>
    </dsp:sp>
    <dsp:sp modelId="{89B66571-D9F1-41E9-8A8F-9437A7F294C0}">
      <dsp:nvSpPr>
        <dsp:cNvPr id="0" name=""/>
        <dsp:cNvSpPr/>
      </dsp:nvSpPr>
      <dsp:spPr>
        <a:xfrm>
          <a:off x="4710040" y="827603"/>
          <a:ext cx="2064878" cy="2679120"/>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100000"/>
            </a:lnSpc>
            <a:spcBef>
              <a:spcPct val="0"/>
            </a:spcBef>
            <a:spcAft>
              <a:spcPct val="15000"/>
            </a:spcAft>
            <a:buChar char="••"/>
          </a:pPr>
          <a:r>
            <a:rPr lang="en-US" sz="1400" kern="1200"/>
            <a:t>Value</a:t>
          </a:r>
        </a:p>
        <a:p>
          <a:pPr marL="114300" lvl="1" indent="-114300" algn="l" defTabSz="622300">
            <a:lnSpc>
              <a:spcPct val="100000"/>
            </a:lnSpc>
            <a:spcBef>
              <a:spcPct val="0"/>
            </a:spcBef>
            <a:spcAft>
              <a:spcPct val="15000"/>
            </a:spcAft>
            <a:buChar char="••"/>
          </a:pPr>
          <a:r>
            <a:rPr lang="en-US" sz="1400" kern="1200"/>
            <a:t>SIA</a:t>
          </a:r>
        </a:p>
        <a:p>
          <a:pPr marL="114300" lvl="1" indent="-114300" algn="l" defTabSz="622300">
            <a:lnSpc>
              <a:spcPct val="100000"/>
            </a:lnSpc>
            <a:spcBef>
              <a:spcPct val="0"/>
            </a:spcBef>
            <a:spcAft>
              <a:spcPct val="15000"/>
            </a:spcAft>
            <a:buChar char="••"/>
          </a:pPr>
          <a:r>
            <a:rPr lang="en-US" sz="1400" kern="1200"/>
            <a:t>SLCA</a:t>
          </a:r>
        </a:p>
        <a:p>
          <a:pPr marL="114300" lvl="1" indent="-114300" algn="l" defTabSz="622300">
            <a:lnSpc>
              <a:spcPct val="100000"/>
            </a:lnSpc>
            <a:spcBef>
              <a:spcPct val="0"/>
            </a:spcBef>
            <a:spcAft>
              <a:spcPct val="15000"/>
            </a:spcAft>
            <a:buChar char="••"/>
          </a:pPr>
          <a:r>
            <a:rPr lang="en-US" sz="1400" kern="1200" dirty="0" smtClean="0"/>
            <a:t>Evaluation &amp; Monitoring</a:t>
          </a:r>
          <a:endParaRPr lang="en-US" sz="1400" kern="1200" dirty="0"/>
        </a:p>
        <a:p>
          <a:pPr marL="114300" lvl="1" indent="-114300" algn="l" defTabSz="622300">
            <a:lnSpc>
              <a:spcPct val="100000"/>
            </a:lnSpc>
            <a:spcBef>
              <a:spcPct val="0"/>
            </a:spcBef>
            <a:spcAft>
              <a:spcPct val="15000"/>
            </a:spcAft>
            <a:buChar char="••"/>
          </a:pPr>
          <a:r>
            <a:rPr lang="en-US" sz="1400" kern="1200" dirty="0" smtClean="0"/>
            <a:t>Social Sustainability Indicators</a:t>
          </a:r>
          <a:endParaRPr lang="en-US" sz="1400" kern="1200" dirty="0"/>
        </a:p>
        <a:p>
          <a:pPr marL="114300" lvl="1" indent="-114300" algn="l" defTabSz="622300">
            <a:lnSpc>
              <a:spcPct val="100000"/>
            </a:lnSpc>
            <a:spcBef>
              <a:spcPct val="0"/>
            </a:spcBef>
            <a:spcAft>
              <a:spcPct val="15000"/>
            </a:spcAft>
            <a:buChar char="••"/>
          </a:pPr>
          <a:r>
            <a:rPr lang="en-US" sz="1400" kern="1200" dirty="0" smtClean="0"/>
            <a:t>Tourist Approach</a:t>
          </a:r>
          <a:endParaRPr lang="en-US" sz="1400" kern="1200" dirty="0"/>
        </a:p>
      </dsp:txBody>
      <dsp:txXfrm>
        <a:off x="4710040" y="827603"/>
        <a:ext cx="2064878" cy="26791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2DE5B7-5FC8-41CE-90BA-BF435E9C7C07}">
      <dsp:nvSpPr>
        <dsp:cNvPr id="0" name=""/>
        <dsp:cNvSpPr/>
      </dsp:nvSpPr>
      <dsp:spPr>
        <a:xfrm>
          <a:off x="390879" y="773596"/>
          <a:ext cx="1802298" cy="1486519"/>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Char char="••"/>
          </a:pPr>
          <a:r>
            <a:rPr lang="en-US" sz="1200" kern="1200"/>
            <a:t>First Interviews with Experts</a:t>
          </a:r>
        </a:p>
        <a:p>
          <a:pPr marL="114300" lvl="1" indent="-114300" algn="l" defTabSz="533400">
            <a:lnSpc>
              <a:spcPct val="90000"/>
            </a:lnSpc>
            <a:spcBef>
              <a:spcPct val="0"/>
            </a:spcBef>
            <a:spcAft>
              <a:spcPct val="15000"/>
            </a:spcAft>
            <a:buChar char="••"/>
          </a:pPr>
          <a:r>
            <a:rPr lang="en-US" sz="1200" kern="1200" dirty="0" smtClean="0"/>
            <a:t>Mini / Test </a:t>
          </a:r>
          <a:r>
            <a:rPr lang="en-US" sz="1200" kern="1200" dirty="0"/>
            <a:t>Survey (10 persons)</a:t>
          </a:r>
        </a:p>
      </dsp:txBody>
      <dsp:txXfrm>
        <a:off x="425088" y="807805"/>
        <a:ext cx="1733880" cy="1099561"/>
      </dsp:txXfrm>
    </dsp:sp>
    <dsp:sp modelId="{8017A606-E724-40E7-AE4E-0035B2571D27}">
      <dsp:nvSpPr>
        <dsp:cNvPr id="0" name=""/>
        <dsp:cNvSpPr/>
      </dsp:nvSpPr>
      <dsp:spPr>
        <a:xfrm>
          <a:off x="1379936" y="1042204"/>
          <a:ext cx="2113813" cy="2113813"/>
        </a:xfrm>
        <a:prstGeom prst="leftCircularArrow">
          <a:avLst>
            <a:gd name="adj1" fmla="val 3747"/>
            <a:gd name="adj2" fmla="val 467708"/>
            <a:gd name="adj3" fmla="val 2243219"/>
            <a:gd name="adj4" fmla="val 9024489"/>
            <a:gd name="adj5" fmla="val 437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B33645E-E3CB-4C70-A9A8-27645283030F}">
      <dsp:nvSpPr>
        <dsp:cNvPr id="0" name=""/>
        <dsp:cNvSpPr/>
      </dsp:nvSpPr>
      <dsp:spPr>
        <a:xfrm>
          <a:off x="791389" y="1941576"/>
          <a:ext cx="1602043" cy="637079"/>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US" sz="1700" kern="1200"/>
            <a:t>First Stage (Proofing)</a:t>
          </a:r>
        </a:p>
      </dsp:txBody>
      <dsp:txXfrm>
        <a:off x="810048" y="1960235"/>
        <a:ext cx="1564725" cy="599761"/>
      </dsp:txXfrm>
    </dsp:sp>
    <dsp:sp modelId="{9A7AB194-8717-4B5B-AB78-CDC4E078F6EA}">
      <dsp:nvSpPr>
        <dsp:cNvPr id="0" name=""/>
        <dsp:cNvSpPr/>
      </dsp:nvSpPr>
      <dsp:spPr>
        <a:xfrm>
          <a:off x="2770623" y="773596"/>
          <a:ext cx="1802298" cy="1486519"/>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Char char="••"/>
          </a:pPr>
          <a:r>
            <a:rPr lang="en-US" sz="1200" kern="1200"/>
            <a:t>Improved Survey</a:t>
          </a:r>
        </a:p>
        <a:p>
          <a:pPr marL="114300" lvl="1" indent="-114300" algn="l" defTabSz="533400">
            <a:lnSpc>
              <a:spcPct val="90000"/>
            </a:lnSpc>
            <a:spcBef>
              <a:spcPct val="0"/>
            </a:spcBef>
            <a:spcAft>
              <a:spcPct val="15000"/>
            </a:spcAft>
            <a:buChar char="••"/>
          </a:pPr>
          <a:r>
            <a:rPr lang="en-US" sz="1200" kern="1200"/>
            <a:t>Online Questionnaire</a:t>
          </a:r>
        </a:p>
        <a:p>
          <a:pPr marL="114300" lvl="1" indent="-114300" algn="l" defTabSz="533400">
            <a:lnSpc>
              <a:spcPct val="90000"/>
            </a:lnSpc>
            <a:spcBef>
              <a:spcPct val="0"/>
            </a:spcBef>
            <a:spcAft>
              <a:spcPct val="15000"/>
            </a:spcAft>
            <a:buChar char="••"/>
          </a:pPr>
          <a:r>
            <a:rPr lang="en-US" sz="1200" kern="1200"/>
            <a:t>Guided Questionnaire with Experts</a:t>
          </a:r>
        </a:p>
      </dsp:txBody>
      <dsp:txXfrm>
        <a:off x="2804832" y="1126345"/>
        <a:ext cx="1733880" cy="1099561"/>
      </dsp:txXfrm>
    </dsp:sp>
    <dsp:sp modelId="{BF048965-2AC4-4C79-8B61-CA5928AFA1E8}">
      <dsp:nvSpPr>
        <dsp:cNvPr id="0" name=""/>
        <dsp:cNvSpPr/>
      </dsp:nvSpPr>
      <dsp:spPr>
        <a:xfrm>
          <a:off x="3744660" y="-180590"/>
          <a:ext cx="2344107" cy="2344107"/>
        </a:xfrm>
        <a:prstGeom prst="circularArrow">
          <a:avLst>
            <a:gd name="adj1" fmla="val 3379"/>
            <a:gd name="adj2" fmla="val 418064"/>
            <a:gd name="adj3" fmla="val 19406425"/>
            <a:gd name="adj4" fmla="val 12575511"/>
            <a:gd name="adj5" fmla="val 39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BE5B41E-DB5A-4AB4-BF15-88EEEBC2FF1C}">
      <dsp:nvSpPr>
        <dsp:cNvPr id="0" name=""/>
        <dsp:cNvSpPr/>
      </dsp:nvSpPr>
      <dsp:spPr>
        <a:xfrm>
          <a:off x="3171133" y="455056"/>
          <a:ext cx="1602043" cy="637079"/>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US" sz="1700" kern="1200"/>
            <a:t>Second Stage (Conducting)</a:t>
          </a:r>
        </a:p>
      </dsp:txBody>
      <dsp:txXfrm>
        <a:off x="3189792" y="473715"/>
        <a:ext cx="1564725" cy="599761"/>
      </dsp:txXfrm>
    </dsp:sp>
    <dsp:sp modelId="{D7438968-E050-4FC9-B8AB-B8918CF02B2F}">
      <dsp:nvSpPr>
        <dsp:cNvPr id="0" name=""/>
        <dsp:cNvSpPr/>
      </dsp:nvSpPr>
      <dsp:spPr>
        <a:xfrm>
          <a:off x="5150366" y="773596"/>
          <a:ext cx="1802298" cy="1486519"/>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Char char="••"/>
          </a:pPr>
          <a:r>
            <a:rPr lang="en-US" sz="1200" kern="1200"/>
            <a:t>Analysing Descriptieve Answers</a:t>
          </a:r>
        </a:p>
        <a:p>
          <a:pPr marL="114300" lvl="1" indent="-114300" algn="l" defTabSz="533400">
            <a:lnSpc>
              <a:spcPct val="90000"/>
            </a:lnSpc>
            <a:spcBef>
              <a:spcPct val="0"/>
            </a:spcBef>
            <a:spcAft>
              <a:spcPct val="15000"/>
            </a:spcAft>
            <a:buChar char="••"/>
          </a:pPr>
          <a:r>
            <a:rPr lang="en-US" sz="1200" kern="1200"/>
            <a:t>Analysing Preferences</a:t>
          </a:r>
        </a:p>
        <a:p>
          <a:pPr marL="114300" lvl="1" indent="-114300" algn="l" defTabSz="533400">
            <a:lnSpc>
              <a:spcPct val="90000"/>
            </a:lnSpc>
            <a:spcBef>
              <a:spcPct val="0"/>
            </a:spcBef>
            <a:spcAft>
              <a:spcPct val="15000"/>
            </a:spcAft>
            <a:buChar char="••"/>
          </a:pPr>
          <a:r>
            <a:rPr lang="en-US" sz="1200" kern="1200"/>
            <a:t>Summarising Results</a:t>
          </a:r>
        </a:p>
      </dsp:txBody>
      <dsp:txXfrm>
        <a:off x="5184575" y="807805"/>
        <a:ext cx="1733880" cy="1099561"/>
      </dsp:txXfrm>
    </dsp:sp>
    <dsp:sp modelId="{8A133425-9325-4AD5-8300-546F3ABADB06}">
      <dsp:nvSpPr>
        <dsp:cNvPr id="0" name=""/>
        <dsp:cNvSpPr/>
      </dsp:nvSpPr>
      <dsp:spPr>
        <a:xfrm>
          <a:off x="5550877" y="1941576"/>
          <a:ext cx="1602043" cy="637079"/>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US" sz="1700" kern="1200"/>
            <a:t>Analysis</a:t>
          </a:r>
        </a:p>
      </dsp:txBody>
      <dsp:txXfrm>
        <a:off x="5569536" y="1960235"/>
        <a:ext cx="1564725" cy="599761"/>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0.33125</cdr:x>
      <cdr:y>0.02022</cdr:y>
    </cdr:from>
    <cdr:to>
      <cdr:x>0.53125</cdr:x>
      <cdr:y>0.31882</cdr:y>
    </cdr:to>
    <cdr:sp macro="" textlink="">
      <cdr:nvSpPr>
        <cdr:cNvPr id="2" name="TextBox 1"/>
        <cdr:cNvSpPr txBox="1"/>
      </cdr:nvSpPr>
      <cdr:spPr>
        <a:xfrm xmlns:a="http://schemas.openxmlformats.org/drawingml/2006/main">
          <a:off x="1514475" y="61913"/>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dirty="0" smtClean="0"/>
            <a:t>Country of Origin - </a:t>
          </a:r>
          <a:r>
            <a:rPr lang="en-US" sz="1100" dirty="0"/>
            <a:t>All</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77E1A0-5F91-4EA7-A804-31C3568C80B9}" type="datetimeFigureOut">
              <a:rPr lang="en-US" smtClean="0"/>
              <a:t>6/18/2012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FE8334-0FAF-4058-8643-969053B8ADAC}" type="slidenum">
              <a:rPr lang="en-US" smtClean="0"/>
              <a:t>‹#›</a:t>
            </a:fld>
            <a:endParaRPr lang="en-US"/>
          </a:p>
        </p:txBody>
      </p:sp>
    </p:spTree>
    <p:extLst>
      <p:ext uri="{BB962C8B-B14F-4D97-AF65-F5344CB8AC3E}">
        <p14:creationId xmlns:p14="http://schemas.microsoft.com/office/powerpoint/2010/main" val="14180312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DFE8334-0FAF-4058-8643-969053B8ADAC}" type="slidenum">
              <a:rPr lang="en-US" smtClean="0"/>
              <a:t>2</a:t>
            </a:fld>
            <a:endParaRPr lang="en-US"/>
          </a:p>
        </p:txBody>
      </p:sp>
    </p:spTree>
    <p:extLst>
      <p:ext uri="{BB962C8B-B14F-4D97-AF65-F5344CB8AC3E}">
        <p14:creationId xmlns:p14="http://schemas.microsoft.com/office/powerpoint/2010/main" val="4735623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FE8334-0FAF-4058-8643-969053B8ADAC}" type="slidenum">
              <a:rPr lang="en-US" smtClean="0"/>
              <a:t>16</a:t>
            </a:fld>
            <a:endParaRPr lang="en-US"/>
          </a:p>
        </p:txBody>
      </p:sp>
    </p:spTree>
    <p:extLst>
      <p:ext uri="{BB962C8B-B14F-4D97-AF65-F5344CB8AC3E}">
        <p14:creationId xmlns:p14="http://schemas.microsoft.com/office/powerpoint/2010/main" val="31568445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chemeClr val="tx1"/>
                </a:solidFill>
                <a:effectLst/>
                <a:latin typeface="+mn-lt"/>
                <a:ea typeface="+mn-ea"/>
                <a:cs typeface="+mn-cs"/>
              </a:rPr>
              <a:t>Feilden</a:t>
            </a:r>
            <a:r>
              <a:rPr lang="en-US" sz="1200" kern="1200" dirty="0" smtClean="0">
                <a:solidFill>
                  <a:schemeClr val="tx1"/>
                </a:solidFill>
                <a:effectLst/>
                <a:latin typeface="+mn-lt"/>
                <a:ea typeface="+mn-ea"/>
                <a:cs typeface="+mn-cs"/>
              </a:rPr>
              <a:t> (2003) an historic building is </a:t>
            </a:r>
            <a:r>
              <a:rPr lang="en-US" sz="1200" i="1" kern="1200" dirty="0" smtClean="0">
                <a:solidFill>
                  <a:schemeClr val="tx1"/>
                </a:solidFill>
                <a:effectLst/>
                <a:latin typeface="+mn-lt"/>
                <a:ea typeface="+mn-ea"/>
                <a:cs typeface="+mn-cs"/>
              </a:rPr>
              <a:t>one that gives us a sense of wonder and makes us want to know more about the people and culture that produced it. It has architectural, aesthetic, historic, documentary, archaeological, economic, social and even political and spiritual or symbolic values; but the first impact is always emotional, for it is a symbol of our cultural identity and continuity—a part of our heritage.</a:t>
            </a:r>
          </a:p>
          <a:p>
            <a:r>
              <a:rPr lang="en-US" sz="1200" kern="1200" dirty="0" smtClean="0">
                <a:solidFill>
                  <a:schemeClr val="tx1"/>
                </a:solidFill>
                <a:effectLst/>
                <a:latin typeface="+mn-lt"/>
                <a:ea typeface="+mn-ea"/>
                <a:cs typeface="+mn-cs"/>
              </a:rPr>
              <a:t>(UNESCO 1972):</a:t>
            </a:r>
          </a:p>
          <a:p>
            <a:pPr lvl="0"/>
            <a:r>
              <a:rPr lang="en-US" sz="1200" b="1" kern="1200" dirty="0" smtClean="0">
                <a:solidFill>
                  <a:schemeClr val="tx1"/>
                </a:solidFill>
                <a:effectLst/>
                <a:latin typeface="+mn-lt"/>
                <a:ea typeface="+mn-ea"/>
                <a:cs typeface="+mn-cs"/>
              </a:rPr>
              <a:t>monuments</a:t>
            </a:r>
            <a:r>
              <a:rPr lang="en-US" sz="1200" kern="1200" dirty="0" smtClean="0">
                <a:solidFill>
                  <a:schemeClr val="tx1"/>
                </a:solidFill>
                <a:effectLst/>
                <a:latin typeface="+mn-lt"/>
                <a:ea typeface="+mn-ea"/>
                <a:cs typeface="+mn-cs"/>
              </a:rPr>
              <a:t>: architectural works, works of monumental sculpture and painting,  elements or structures of an archaeological nature, inscriptions, cave dwellings and  combinations of features, which are of outstanding universal value from the point of  view of history, art or science;   </a:t>
            </a:r>
          </a:p>
          <a:p>
            <a:pPr lvl="0"/>
            <a:r>
              <a:rPr lang="en-US" sz="1200" b="1" kern="1200" dirty="0" smtClean="0">
                <a:solidFill>
                  <a:schemeClr val="tx1"/>
                </a:solidFill>
                <a:effectLst/>
                <a:latin typeface="+mn-lt"/>
                <a:ea typeface="+mn-ea"/>
                <a:cs typeface="+mn-cs"/>
              </a:rPr>
              <a:t>groups of buildings</a:t>
            </a:r>
            <a:r>
              <a:rPr lang="en-US" sz="1200" kern="1200" dirty="0" smtClean="0">
                <a:solidFill>
                  <a:schemeClr val="tx1"/>
                </a:solidFill>
                <a:effectLst/>
                <a:latin typeface="+mn-lt"/>
                <a:ea typeface="+mn-ea"/>
                <a:cs typeface="+mn-cs"/>
              </a:rPr>
              <a:t>: groups of separate  or connected buildings which, because of  their architecture, their homogeneity or their place in the landscape, are of  outstanding universal value from the point of view of history, art or science;   </a:t>
            </a:r>
          </a:p>
          <a:p>
            <a:pPr lvl="0"/>
            <a:r>
              <a:rPr lang="en-US" sz="1200" b="1" kern="1200" dirty="0" smtClean="0">
                <a:solidFill>
                  <a:schemeClr val="tx1"/>
                </a:solidFill>
                <a:effectLst/>
                <a:latin typeface="+mn-lt"/>
                <a:ea typeface="+mn-ea"/>
                <a:cs typeface="+mn-cs"/>
              </a:rPr>
              <a:t>sites</a:t>
            </a:r>
            <a:r>
              <a:rPr lang="en-US" sz="1200" kern="1200" dirty="0" smtClean="0">
                <a:solidFill>
                  <a:schemeClr val="tx1"/>
                </a:solidFill>
                <a:effectLst/>
                <a:latin typeface="+mn-lt"/>
                <a:ea typeface="+mn-ea"/>
                <a:cs typeface="+mn-cs"/>
              </a:rPr>
              <a:t>: works of man or the combined works of nature and man, and areas including  archaeological sites which are of outstanding universal value from the historical,  aesthetic, ethnological or anthropological point of view.</a:t>
            </a:r>
          </a:p>
          <a:p>
            <a:endParaRPr lang="en-US" dirty="0"/>
          </a:p>
        </p:txBody>
      </p:sp>
      <p:sp>
        <p:nvSpPr>
          <p:cNvPr id="4" name="Slide Number Placeholder 3"/>
          <p:cNvSpPr>
            <a:spLocks noGrp="1"/>
          </p:cNvSpPr>
          <p:nvPr>
            <p:ph type="sldNum" sz="quarter" idx="10"/>
          </p:nvPr>
        </p:nvSpPr>
        <p:spPr/>
        <p:txBody>
          <a:bodyPr/>
          <a:lstStyle/>
          <a:p>
            <a:fld id="{0DFE8334-0FAF-4058-8643-969053B8ADAC}" type="slidenum">
              <a:rPr lang="en-US" smtClean="0"/>
              <a:t>5</a:t>
            </a:fld>
            <a:endParaRPr lang="en-US"/>
          </a:p>
        </p:txBody>
      </p:sp>
    </p:spTree>
    <p:extLst>
      <p:ext uri="{BB962C8B-B14F-4D97-AF65-F5344CB8AC3E}">
        <p14:creationId xmlns:p14="http://schemas.microsoft.com/office/powerpoint/2010/main" val="694664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baseline="0" dirty="0" smtClean="0">
                <a:solidFill>
                  <a:srgbClr val="000000"/>
                </a:solidFill>
                <a:latin typeface="+mn-lt"/>
              </a:rPr>
              <a:t>Conservation as defined by ‘</a:t>
            </a:r>
            <a:r>
              <a:rPr lang="en-US" sz="1200" b="0" i="1" u="none" strike="noStrike" baseline="0" dirty="0" smtClean="0">
                <a:solidFill>
                  <a:srgbClr val="000000"/>
                </a:solidFill>
                <a:latin typeface="+mn-lt"/>
              </a:rPr>
              <a:t>The Nara Document on Authenticity’</a:t>
            </a:r>
            <a:r>
              <a:rPr lang="en-US" sz="1200" b="0" i="0" u="none" strike="noStrike" baseline="0" dirty="0" smtClean="0">
                <a:solidFill>
                  <a:srgbClr val="000000"/>
                </a:solidFill>
                <a:latin typeface="+mn-lt"/>
              </a:rPr>
              <a:t> represents all efforts designed to understand cultural heritage, know its history and  meaning, ensure its material  safeguard and, as required, its presentation, restoration and  enhancement. </a:t>
            </a:r>
          </a:p>
          <a:p>
            <a:r>
              <a:rPr lang="en-US" sz="1200" b="0" i="0" u="none" strike="noStrike" baseline="0" dirty="0" smtClean="0">
                <a:solidFill>
                  <a:srgbClr val="000000"/>
                </a:solidFill>
                <a:latin typeface="+mn-lt"/>
              </a:rPr>
              <a:t>Regeneration: “a comprehensive and integrated vision and action which leads to the resolution of urban problems and which seeks to bring about a lasting improvement in the economic, physical, social and environmental conditions of an area that has been subject to change”</a:t>
            </a:r>
          </a:p>
          <a:p>
            <a:pPr marR="0" algn="just" rtl="0"/>
            <a:r>
              <a:rPr lang="en-US" sz="1200" b="0" i="0" u="none" strike="noStrike" baseline="0" dirty="0" smtClean="0">
                <a:solidFill>
                  <a:srgbClr val="000000"/>
                </a:solidFill>
                <a:latin typeface="+mn-lt"/>
              </a:rPr>
              <a:t>According to Wilson (1980) “</a:t>
            </a:r>
            <a:r>
              <a:rPr lang="en-US" sz="1200" b="1" i="0" u="none" strike="noStrike" baseline="0" dirty="0" smtClean="0">
                <a:solidFill>
                  <a:srgbClr val="000000"/>
                </a:solidFill>
                <a:latin typeface="+mn-lt"/>
              </a:rPr>
              <a:t>Rehabilitation</a:t>
            </a:r>
            <a:r>
              <a:rPr lang="en-US" sz="1200" b="0" i="0" u="none" strike="noStrike" baseline="0" dirty="0" smtClean="0">
                <a:solidFill>
                  <a:srgbClr val="000000"/>
                </a:solidFill>
                <a:latin typeface="+mn-lt"/>
              </a:rPr>
              <a:t>” means the complete upgrading of a built structure. It may include “</a:t>
            </a:r>
            <a:r>
              <a:rPr lang="en-US" sz="1200" b="1" i="0" u="none" strike="noStrike" baseline="0" dirty="0" smtClean="0">
                <a:solidFill>
                  <a:srgbClr val="000000"/>
                </a:solidFill>
                <a:latin typeface="+mn-lt"/>
              </a:rPr>
              <a:t>restoration</a:t>
            </a:r>
            <a:r>
              <a:rPr lang="en-US" sz="1200" b="0" i="0" u="none" strike="noStrike" baseline="0" dirty="0" smtClean="0">
                <a:solidFill>
                  <a:srgbClr val="000000"/>
                </a:solidFill>
                <a:latin typeface="+mn-lt"/>
              </a:rPr>
              <a:t>” when this involves restoring the original intent and design of the building, “</a:t>
            </a:r>
            <a:r>
              <a:rPr lang="en-US" sz="1200" b="1" i="0" u="none" strike="noStrike" baseline="0" dirty="0" smtClean="0">
                <a:solidFill>
                  <a:srgbClr val="000000"/>
                </a:solidFill>
                <a:latin typeface="+mn-lt"/>
              </a:rPr>
              <a:t>recycling</a:t>
            </a:r>
            <a:r>
              <a:rPr lang="en-US" sz="1200" b="0" i="0" u="none" strike="noStrike" baseline="0" dirty="0" smtClean="0">
                <a:solidFill>
                  <a:srgbClr val="000000"/>
                </a:solidFill>
                <a:latin typeface="+mn-lt"/>
              </a:rPr>
              <a:t>” when an existing structure is adapted for a new purpose and most “heritage” activities It may also include “</a:t>
            </a:r>
            <a:r>
              <a:rPr lang="en-US" sz="1200" b="1" i="0" u="none" strike="noStrike" baseline="0" dirty="0" smtClean="0">
                <a:solidFill>
                  <a:srgbClr val="000000"/>
                </a:solidFill>
                <a:latin typeface="+mn-lt"/>
              </a:rPr>
              <a:t>renovation</a:t>
            </a:r>
            <a:r>
              <a:rPr lang="en-US" sz="1200" b="0" i="0" u="none" strike="noStrike" baseline="0" dirty="0" smtClean="0">
                <a:solidFill>
                  <a:srgbClr val="000000"/>
                </a:solidFill>
                <a:latin typeface="+mn-lt"/>
              </a:rPr>
              <a:t>” if routine or minor maintenance and repair work are not included, and “</a:t>
            </a:r>
            <a:r>
              <a:rPr lang="en-US" sz="1200" b="1" i="0" u="none" strike="noStrike" baseline="0" dirty="0" smtClean="0">
                <a:solidFill>
                  <a:srgbClr val="000000"/>
                </a:solidFill>
                <a:latin typeface="+mn-lt"/>
              </a:rPr>
              <a:t>retrofitting</a:t>
            </a:r>
            <a:r>
              <a:rPr lang="en-US" sz="1200" b="0" i="0" u="none" strike="noStrike" baseline="0" dirty="0" smtClean="0">
                <a:solidFill>
                  <a:srgbClr val="000000"/>
                </a:solidFill>
                <a:latin typeface="+mn-lt"/>
              </a:rPr>
              <a:t>” if the buildings systems are brought up to higher standards of energy consumption efficiency, security, and fire protection. The term “</a:t>
            </a:r>
            <a:r>
              <a:rPr lang="en-US" sz="1200" b="1" i="0" u="none" strike="noStrike" baseline="0" dirty="0" smtClean="0">
                <a:solidFill>
                  <a:srgbClr val="000000"/>
                </a:solidFill>
                <a:latin typeface="+mn-lt"/>
              </a:rPr>
              <a:t>repair”</a:t>
            </a:r>
            <a:r>
              <a:rPr lang="en-US" sz="1200" b="0" i="0" u="none" strike="noStrike" baseline="0" dirty="0" smtClean="0">
                <a:solidFill>
                  <a:srgbClr val="000000"/>
                </a:solidFill>
                <a:latin typeface="+mn-lt"/>
              </a:rPr>
              <a:t> should not be used because it covers too broad a range of activities, nor should the terms “</a:t>
            </a:r>
            <a:r>
              <a:rPr lang="en-US" sz="1200" b="1" i="0" u="none" strike="noStrike" baseline="0" dirty="0" smtClean="0">
                <a:solidFill>
                  <a:srgbClr val="000000"/>
                </a:solidFill>
                <a:latin typeface="+mn-lt"/>
              </a:rPr>
              <a:t>modernization</a:t>
            </a:r>
            <a:r>
              <a:rPr lang="en-US" sz="1200" b="0" i="0" u="none" strike="noStrike" baseline="0" dirty="0" smtClean="0">
                <a:solidFill>
                  <a:srgbClr val="000000"/>
                </a:solidFill>
                <a:latin typeface="+mn-lt"/>
              </a:rPr>
              <a:t>” and “</a:t>
            </a:r>
            <a:r>
              <a:rPr lang="en-US" sz="1200" b="1" i="0" u="none" strike="noStrike" baseline="0" dirty="0" smtClean="0">
                <a:solidFill>
                  <a:srgbClr val="000000"/>
                </a:solidFill>
                <a:latin typeface="+mn-lt"/>
              </a:rPr>
              <a:t>redevelopment</a:t>
            </a:r>
            <a:r>
              <a:rPr lang="en-US" sz="1200" b="0" i="0" u="none" strike="noStrike" baseline="0" dirty="0" smtClean="0">
                <a:solidFill>
                  <a:srgbClr val="000000"/>
                </a:solidFill>
                <a:latin typeface="+mn-lt"/>
              </a:rPr>
              <a:t>” because projects involving them may also include significant amounts of new building. These concepts apply to both residential and non-residential buildings.</a:t>
            </a:r>
          </a:p>
          <a:p>
            <a:pPr marR="0" algn="just" rtl="0"/>
            <a:r>
              <a:rPr lang="en-US" dirty="0" smtClean="0"/>
              <a:t> Wilson AH (1980) The Rehabilitation of Buildings: Report on the Second Canadian Building Congress. National  Research  Council  of  Canada</a:t>
            </a:r>
          </a:p>
          <a:p>
            <a:r>
              <a:rPr lang="en-US" dirty="0" smtClean="0"/>
              <a:t>Degradation: Reasons are either economic, social, psychological, political or natural (UNESCO 2004b)</a:t>
            </a:r>
          </a:p>
          <a:p>
            <a:r>
              <a:rPr lang="en-US" dirty="0" smtClean="0"/>
              <a:t>In the previous sections of this chapter we highlighted some of the terminology as per observations of available resources. For the purpose of this research we will assume that all three types of developments illustrated above are producing similar social effects and thus relevant social indicators from literature will be accrued later</a:t>
            </a:r>
            <a:r>
              <a:rPr lang="en-US" baseline="0" dirty="0" smtClean="0"/>
              <a:t> through expert discussions </a:t>
            </a:r>
            <a:r>
              <a:rPr lang="en-US" dirty="0" smtClean="0"/>
              <a:t>for the case study in hand (</a:t>
            </a:r>
            <a:r>
              <a:rPr lang="en-US" dirty="0" err="1" smtClean="0"/>
              <a:t>Souq</a:t>
            </a:r>
            <a:r>
              <a:rPr lang="en-US" dirty="0" smtClean="0"/>
              <a:t> </a:t>
            </a:r>
            <a:r>
              <a:rPr lang="en-US" dirty="0" err="1" smtClean="0"/>
              <a:t>Waqif</a:t>
            </a:r>
            <a:r>
              <a:rPr lang="en-US" dirty="0" smtClean="0"/>
              <a:t>). </a:t>
            </a:r>
            <a:endParaRPr lang="en-US" dirty="0"/>
          </a:p>
        </p:txBody>
      </p:sp>
      <p:sp>
        <p:nvSpPr>
          <p:cNvPr id="4" name="Slide Number Placeholder 3"/>
          <p:cNvSpPr>
            <a:spLocks noGrp="1"/>
          </p:cNvSpPr>
          <p:nvPr>
            <p:ph type="sldNum" sz="quarter" idx="10"/>
          </p:nvPr>
        </p:nvSpPr>
        <p:spPr/>
        <p:txBody>
          <a:bodyPr/>
          <a:lstStyle/>
          <a:p>
            <a:fld id="{0DFE8334-0FAF-4058-8643-969053B8ADAC}" type="slidenum">
              <a:rPr lang="en-US" smtClean="0"/>
              <a:t>6</a:t>
            </a:fld>
            <a:endParaRPr lang="en-US"/>
          </a:p>
        </p:txBody>
      </p:sp>
    </p:spTree>
    <p:extLst>
      <p:ext uri="{BB962C8B-B14F-4D97-AF65-F5344CB8AC3E}">
        <p14:creationId xmlns:p14="http://schemas.microsoft.com/office/powerpoint/2010/main" val="694664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baseline="0" dirty="0" smtClean="0">
                <a:solidFill>
                  <a:srgbClr val="000000"/>
                </a:solidFill>
                <a:latin typeface="+mn-lt"/>
              </a:rPr>
              <a:t>The heritage in the Middle Eastern cities (particularly the Arab World) is rich and diverse due to the long process of evolution it took through thousands of years by numerous civilizations.</a:t>
            </a:r>
          </a:p>
          <a:p>
            <a:r>
              <a:rPr lang="en-US" sz="1200" b="0" i="1" u="none" strike="noStrike" baseline="0" dirty="0" smtClean="0">
                <a:solidFill>
                  <a:srgbClr val="000000"/>
                </a:solidFill>
                <a:latin typeface="+mn-lt"/>
              </a:rPr>
              <a:t>the Arab World not only shares a common history because of the ebb and flow of civilizations within its geographical range, but also because of its geopolitical position and the recent history from Ottoman dominance to colonial encounters, and to post-colonial adjustments and transformations in a changing world</a:t>
            </a:r>
          </a:p>
          <a:p>
            <a:r>
              <a:rPr lang="en-US" sz="1200" b="0" i="0" u="none" strike="noStrike" baseline="0" dirty="0" smtClean="0">
                <a:solidFill>
                  <a:srgbClr val="000000"/>
                </a:solidFill>
                <a:latin typeface="+mn-lt"/>
              </a:rPr>
              <a:t>(Hassan et al 2008) “Sadly, many of the development projects, especially those related to tourism, project and represent the past in Arab countries in Western terms, especially in the way the past is hardly connected with the present and the cultures of living communities.”</a:t>
            </a:r>
          </a:p>
          <a:p>
            <a:r>
              <a:rPr lang="en-US" sz="1200" b="0" i="0" u="none" strike="noStrike" baseline="0" dirty="0" err="1" smtClean="0">
                <a:solidFill>
                  <a:srgbClr val="000000"/>
                </a:solidFill>
                <a:latin typeface="+mn-lt"/>
              </a:rPr>
              <a:t>Shechter</a:t>
            </a:r>
            <a:r>
              <a:rPr lang="en-US" sz="1200" b="0" i="0" u="none" strike="noStrike" baseline="0" dirty="0" smtClean="0">
                <a:solidFill>
                  <a:srgbClr val="000000"/>
                </a:solidFill>
                <a:latin typeface="+mn-lt"/>
              </a:rPr>
              <a:t> and </a:t>
            </a:r>
            <a:r>
              <a:rPr lang="en-US" sz="1200" b="0" i="0" u="none" strike="noStrike" baseline="0" dirty="0" err="1" smtClean="0">
                <a:solidFill>
                  <a:srgbClr val="000000"/>
                </a:solidFill>
                <a:latin typeface="+mn-lt"/>
              </a:rPr>
              <a:t>Yacobi</a:t>
            </a:r>
            <a:r>
              <a:rPr lang="en-US" sz="1200" b="0" i="0" u="none" strike="noStrike" baseline="0" dirty="0" smtClean="0">
                <a:solidFill>
                  <a:srgbClr val="000000"/>
                </a:solidFill>
                <a:latin typeface="+mn-lt"/>
              </a:rPr>
              <a:t> (2005) argue that different urban spaces have represented binary oppositions: the ‘‘old city’’ stood for ‘‘tradition’’ and ‘‘local’’ life, the new public buildings, commercial centers, and residential neighborhoods created an urban iconography of the imported “modern”. </a:t>
            </a:r>
          </a:p>
          <a:p>
            <a:endParaRPr lang="en-US" sz="1200" b="0" i="0" u="none" strike="noStrike" baseline="0" dirty="0" smtClean="0">
              <a:solidFill>
                <a:srgbClr val="000000"/>
              </a:solidFill>
              <a:latin typeface="+mn-lt"/>
            </a:endParaRPr>
          </a:p>
          <a:p>
            <a:endParaRPr lang="en-US" dirty="0"/>
          </a:p>
        </p:txBody>
      </p:sp>
      <p:sp>
        <p:nvSpPr>
          <p:cNvPr id="4" name="Slide Number Placeholder 3"/>
          <p:cNvSpPr>
            <a:spLocks noGrp="1"/>
          </p:cNvSpPr>
          <p:nvPr>
            <p:ph type="sldNum" sz="quarter" idx="10"/>
          </p:nvPr>
        </p:nvSpPr>
        <p:spPr/>
        <p:txBody>
          <a:bodyPr/>
          <a:lstStyle/>
          <a:p>
            <a:fld id="{0DFE8334-0FAF-4058-8643-969053B8ADAC}" type="slidenum">
              <a:rPr lang="en-US" smtClean="0"/>
              <a:t>7</a:t>
            </a:fld>
            <a:endParaRPr lang="en-US"/>
          </a:p>
        </p:txBody>
      </p:sp>
    </p:spTree>
    <p:extLst>
      <p:ext uri="{BB962C8B-B14F-4D97-AF65-F5344CB8AC3E}">
        <p14:creationId xmlns:p14="http://schemas.microsoft.com/office/powerpoint/2010/main" val="694664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Rodwell</a:t>
            </a:r>
            <a:r>
              <a:rPr lang="en-US" dirty="0" smtClean="0"/>
              <a:t> (2007), argues that neither architectural conservation nor townscape is founded upon a preoccupation with sustainability. However, both have the potential to make a significant contribution to it. An historic building or district can be a tangible symbol of a community's interest in honoring its heritage, valuing its character and sense of place, getting the most out of prior investments in infrastructure and development, and encouraging growth in already developed areas.</a:t>
            </a:r>
          </a:p>
          <a:p>
            <a:r>
              <a:rPr lang="en-US" dirty="0" smtClean="0"/>
              <a:t>The protection and conservation of the natural and cultural heritage are a significant contribution to sustainable development. (UNESCO 2005)</a:t>
            </a:r>
          </a:p>
          <a:p>
            <a:r>
              <a:rPr lang="en-US" dirty="0" smtClean="0"/>
              <a:t>(</a:t>
            </a:r>
            <a:r>
              <a:rPr lang="en-US" dirty="0" err="1" smtClean="0"/>
              <a:t>Polese</a:t>
            </a:r>
            <a:r>
              <a:rPr lang="en-US" dirty="0" smtClean="0"/>
              <a:t>  and  </a:t>
            </a:r>
            <a:r>
              <a:rPr lang="en-US" dirty="0" err="1" smtClean="0"/>
              <a:t>Stren</a:t>
            </a:r>
            <a:r>
              <a:rPr lang="en-US" dirty="0" smtClean="0"/>
              <a:t>  2000) Development  (and/or  growth)  that  is  compatible  with  harmonious   evolution of civil society, fostering an environment conducive to the   compatible cohabitation of culturally and socially diverse groups while   at the same time encouraging social integration, with improvements in   the quality of life for all segments of the population </a:t>
            </a:r>
          </a:p>
          <a:p>
            <a:endParaRPr lang="en-US" dirty="0"/>
          </a:p>
        </p:txBody>
      </p:sp>
      <p:sp>
        <p:nvSpPr>
          <p:cNvPr id="4" name="Slide Number Placeholder 3"/>
          <p:cNvSpPr>
            <a:spLocks noGrp="1"/>
          </p:cNvSpPr>
          <p:nvPr>
            <p:ph type="sldNum" sz="quarter" idx="10"/>
          </p:nvPr>
        </p:nvSpPr>
        <p:spPr/>
        <p:txBody>
          <a:bodyPr/>
          <a:lstStyle/>
          <a:p>
            <a:fld id="{0DFE8334-0FAF-4058-8643-969053B8ADAC}" type="slidenum">
              <a:rPr lang="en-US" smtClean="0"/>
              <a:t>8</a:t>
            </a:fld>
            <a:endParaRPr lang="en-US"/>
          </a:p>
        </p:txBody>
      </p:sp>
    </p:spTree>
    <p:extLst>
      <p:ext uri="{BB962C8B-B14F-4D97-AF65-F5344CB8AC3E}">
        <p14:creationId xmlns:p14="http://schemas.microsoft.com/office/powerpoint/2010/main" val="694664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chemeClr val="tx1"/>
                </a:solidFill>
                <a:effectLst/>
                <a:latin typeface="+mn-lt"/>
                <a:ea typeface="+mn-ea"/>
                <a:cs typeface="+mn-cs"/>
              </a:rPr>
              <a:t>Colantonio</a:t>
            </a:r>
            <a:r>
              <a:rPr lang="en-US" sz="1200" kern="1200" dirty="0" smtClean="0">
                <a:solidFill>
                  <a:schemeClr val="tx1"/>
                </a:solidFill>
                <a:effectLst/>
                <a:latin typeface="+mn-lt"/>
                <a:ea typeface="+mn-ea"/>
                <a:cs typeface="+mn-cs"/>
              </a:rPr>
              <a:t> and Dixon (2009): the following 10 social sustainability dimensions and policy areas:</a:t>
            </a:r>
          </a:p>
          <a:p>
            <a:pPr lvl="1"/>
            <a:r>
              <a:rPr lang="en-US" sz="1200" kern="1200" dirty="0" smtClean="0">
                <a:solidFill>
                  <a:schemeClr val="tx1"/>
                </a:solidFill>
                <a:effectLst/>
                <a:latin typeface="+mn-lt"/>
                <a:ea typeface="+mn-ea"/>
                <a:cs typeface="+mn-cs"/>
              </a:rPr>
              <a:t>Demographic change (ageing, migration and mobility);</a:t>
            </a:r>
          </a:p>
          <a:p>
            <a:pPr lvl="1"/>
            <a:r>
              <a:rPr lang="en-US" sz="1200" kern="1200" dirty="0" smtClean="0">
                <a:solidFill>
                  <a:schemeClr val="tx1"/>
                </a:solidFill>
                <a:effectLst/>
                <a:latin typeface="+mn-lt"/>
                <a:ea typeface="+mn-ea"/>
                <a:cs typeface="+mn-cs"/>
              </a:rPr>
              <a:t>Education and skills;</a:t>
            </a:r>
          </a:p>
          <a:p>
            <a:pPr lvl="1"/>
            <a:r>
              <a:rPr lang="en-US" sz="1200" kern="1200" dirty="0" smtClean="0">
                <a:solidFill>
                  <a:schemeClr val="tx1"/>
                </a:solidFill>
                <a:effectLst/>
                <a:latin typeface="+mn-lt"/>
                <a:ea typeface="+mn-ea"/>
                <a:cs typeface="+mn-cs"/>
              </a:rPr>
              <a:t>Employment;</a:t>
            </a:r>
          </a:p>
          <a:p>
            <a:pPr lvl="1"/>
            <a:r>
              <a:rPr lang="en-US" sz="1200" kern="1200" dirty="0" smtClean="0">
                <a:solidFill>
                  <a:schemeClr val="tx1"/>
                </a:solidFill>
                <a:effectLst/>
                <a:latin typeface="+mn-lt"/>
                <a:ea typeface="+mn-ea"/>
                <a:cs typeface="+mn-cs"/>
              </a:rPr>
              <a:t>Health and safety;</a:t>
            </a:r>
          </a:p>
          <a:p>
            <a:pPr lvl="1"/>
            <a:r>
              <a:rPr lang="en-US" sz="1200" kern="1200" dirty="0" smtClean="0">
                <a:solidFill>
                  <a:schemeClr val="tx1"/>
                </a:solidFill>
                <a:effectLst/>
                <a:latin typeface="+mn-lt"/>
                <a:ea typeface="+mn-ea"/>
                <a:cs typeface="+mn-cs"/>
              </a:rPr>
              <a:t>Housing and environmental health;</a:t>
            </a:r>
          </a:p>
          <a:p>
            <a:pPr lvl="1"/>
            <a:r>
              <a:rPr lang="en-US" sz="1200" kern="1200" dirty="0" smtClean="0">
                <a:solidFill>
                  <a:schemeClr val="tx1"/>
                </a:solidFill>
                <a:effectLst/>
                <a:latin typeface="+mn-lt"/>
                <a:ea typeface="+mn-ea"/>
                <a:cs typeface="+mn-cs"/>
              </a:rPr>
              <a:t>Identity, sense of place and culture;</a:t>
            </a:r>
          </a:p>
          <a:p>
            <a:pPr lvl="1"/>
            <a:r>
              <a:rPr lang="en-US" sz="1200" kern="1200" dirty="0" smtClean="0">
                <a:solidFill>
                  <a:schemeClr val="tx1"/>
                </a:solidFill>
                <a:effectLst/>
                <a:latin typeface="+mn-lt"/>
                <a:ea typeface="+mn-ea"/>
                <a:cs typeface="+mn-cs"/>
              </a:rPr>
              <a:t>Participation, empowerment and access;</a:t>
            </a:r>
          </a:p>
          <a:p>
            <a:pPr lvl="1"/>
            <a:r>
              <a:rPr lang="en-US" sz="1200" kern="1200" dirty="0" smtClean="0">
                <a:solidFill>
                  <a:schemeClr val="tx1"/>
                </a:solidFill>
                <a:effectLst/>
                <a:latin typeface="+mn-lt"/>
                <a:ea typeface="+mn-ea"/>
                <a:cs typeface="+mn-cs"/>
              </a:rPr>
              <a:t>Social capital;</a:t>
            </a:r>
          </a:p>
          <a:p>
            <a:pPr lvl="1"/>
            <a:r>
              <a:rPr lang="en-US" sz="1200" kern="1200" dirty="0" smtClean="0">
                <a:solidFill>
                  <a:schemeClr val="tx1"/>
                </a:solidFill>
                <a:effectLst/>
                <a:latin typeface="+mn-lt"/>
                <a:ea typeface="+mn-ea"/>
                <a:cs typeface="+mn-cs"/>
              </a:rPr>
              <a:t>Social mixing and cohesion; and,</a:t>
            </a:r>
          </a:p>
          <a:p>
            <a:pPr lvl="1"/>
            <a:r>
              <a:rPr lang="en-US" sz="1200" kern="1200" dirty="0" smtClean="0">
                <a:solidFill>
                  <a:schemeClr val="tx1"/>
                </a:solidFill>
                <a:effectLst/>
                <a:latin typeface="+mn-lt"/>
                <a:ea typeface="+mn-ea"/>
                <a:cs typeface="+mn-cs"/>
              </a:rPr>
              <a:t>Well-being, happiness and quality of life.</a:t>
            </a:r>
          </a:p>
          <a:p>
            <a:endParaRPr lang="en-US" dirty="0"/>
          </a:p>
        </p:txBody>
      </p:sp>
      <p:sp>
        <p:nvSpPr>
          <p:cNvPr id="4" name="Slide Number Placeholder 3"/>
          <p:cNvSpPr>
            <a:spLocks noGrp="1"/>
          </p:cNvSpPr>
          <p:nvPr>
            <p:ph type="sldNum" sz="quarter" idx="10"/>
          </p:nvPr>
        </p:nvSpPr>
        <p:spPr/>
        <p:txBody>
          <a:bodyPr/>
          <a:lstStyle/>
          <a:p>
            <a:fld id="{0DFE8334-0FAF-4058-8643-969053B8ADAC}" type="slidenum">
              <a:rPr lang="en-US" smtClean="0"/>
              <a:t>9</a:t>
            </a:fld>
            <a:endParaRPr lang="en-US"/>
          </a:p>
        </p:txBody>
      </p:sp>
    </p:spTree>
    <p:extLst>
      <p:ext uri="{BB962C8B-B14F-4D97-AF65-F5344CB8AC3E}">
        <p14:creationId xmlns:p14="http://schemas.microsoft.com/office/powerpoint/2010/main" val="694664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chemeClr val="tx1"/>
                </a:solidFill>
                <a:effectLst/>
                <a:latin typeface="+mn-lt"/>
                <a:ea typeface="+mn-ea"/>
                <a:cs typeface="+mn-cs"/>
              </a:rPr>
              <a:t>Colantonio</a:t>
            </a:r>
            <a:r>
              <a:rPr lang="en-US" sz="1200" kern="1200" dirty="0" smtClean="0">
                <a:solidFill>
                  <a:schemeClr val="tx1"/>
                </a:solidFill>
                <a:effectLst/>
                <a:latin typeface="+mn-lt"/>
                <a:ea typeface="+mn-ea"/>
                <a:cs typeface="+mn-cs"/>
              </a:rPr>
              <a:t> and Dixon (2009): the following 10 social sustainability dimensions and policy areas:</a:t>
            </a:r>
          </a:p>
          <a:p>
            <a:pPr lvl="1"/>
            <a:r>
              <a:rPr lang="en-US" sz="1200" kern="1200" dirty="0" smtClean="0">
                <a:solidFill>
                  <a:schemeClr val="tx1"/>
                </a:solidFill>
                <a:effectLst/>
                <a:latin typeface="+mn-lt"/>
                <a:ea typeface="+mn-ea"/>
                <a:cs typeface="+mn-cs"/>
              </a:rPr>
              <a:t>Demographic change (ageing, migration and mobility);</a:t>
            </a:r>
          </a:p>
          <a:p>
            <a:pPr lvl="1"/>
            <a:r>
              <a:rPr lang="en-US" sz="1200" kern="1200" dirty="0" smtClean="0">
                <a:solidFill>
                  <a:schemeClr val="tx1"/>
                </a:solidFill>
                <a:effectLst/>
                <a:latin typeface="+mn-lt"/>
                <a:ea typeface="+mn-ea"/>
                <a:cs typeface="+mn-cs"/>
              </a:rPr>
              <a:t>Education and skills;</a:t>
            </a:r>
          </a:p>
          <a:p>
            <a:pPr lvl="1"/>
            <a:r>
              <a:rPr lang="en-US" sz="1200" kern="1200" dirty="0" smtClean="0">
                <a:solidFill>
                  <a:schemeClr val="tx1"/>
                </a:solidFill>
                <a:effectLst/>
                <a:latin typeface="+mn-lt"/>
                <a:ea typeface="+mn-ea"/>
                <a:cs typeface="+mn-cs"/>
              </a:rPr>
              <a:t>Employment;</a:t>
            </a:r>
          </a:p>
          <a:p>
            <a:pPr lvl="1"/>
            <a:r>
              <a:rPr lang="en-US" sz="1200" kern="1200" dirty="0" smtClean="0">
                <a:solidFill>
                  <a:schemeClr val="tx1"/>
                </a:solidFill>
                <a:effectLst/>
                <a:latin typeface="+mn-lt"/>
                <a:ea typeface="+mn-ea"/>
                <a:cs typeface="+mn-cs"/>
              </a:rPr>
              <a:t>Health and safety;</a:t>
            </a:r>
          </a:p>
          <a:p>
            <a:pPr lvl="1"/>
            <a:r>
              <a:rPr lang="en-US" sz="1200" kern="1200" dirty="0" smtClean="0">
                <a:solidFill>
                  <a:schemeClr val="tx1"/>
                </a:solidFill>
                <a:effectLst/>
                <a:latin typeface="+mn-lt"/>
                <a:ea typeface="+mn-ea"/>
                <a:cs typeface="+mn-cs"/>
              </a:rPr>
              <a:t>Housing and environmental health;</a:t>
            </a:r>
          </a:p>
          <a:p>
            <a:pPr lvl="1"/>
            <a:r>
              <a:rPr lang="en-US" sz="1200" kern="1200" dirty="0" smtClean="0">
                <a:solidFill>
                  <a:schemeClr val="tx1"/>
                </a:solidFill>
                <a:effectLst/>
                <a:latin typeface="+mn-lt"/>
                <a:ea typeface="+mn-ea"/>
                <a:cs typeface="+mn-cs"/>
              </a:rPr>
              <a:t>Identity, sense of place and culture;</a:t>
            </a:r>
          </a:p>
          <a:p>
            <a:pPr lvl="1"/>
            <a:r>
              <a:rPr lang="en-US" sz="1200" kern="1200" dirty="0" smtClean="0">
                <a:solidFill>
                  <a:schemeClr val="tx1"/>
                </a:solidFill>
                <a:effectLst/>
                <a:latin typeface="+mn-lt"/>
                <a:ea typeface="+mn-ea"/>
                <a:cs typeface="+mn-cs"/>
              </a:rPr>
              <a:t>Participation, empowerment and access;</a:t>
            </a:r>
          </a:p>
          <a:p>
            <a:pPr lvl="1"/>
            <a:r>
              <a:rPr lang="en-US" sz="1200" kern="1200" dirty="0" smtClean="0">
                <a:solidFill>
                  <a:schemeClr val="tx1"/>
                </a:solidFill>
                <a:effectLst/>
                <a:latin typeface="+mn-lt"/>
                <a:ea typeface="+mn-ea"/>
                <a:cs typeface="+mn-cs"/>
              </a:rPr>
              <a:t>Social capital;</a:t>
            </a:r>
          </a:p>
          <a:p>
            <a:pPr lvl="1"/>
            <a:r>
              <a:rPr lang="en-US" sz="1200" kern="1200" dirty="0" smtClean="0">
                <a:solidFill>
                  <a:schemeClr val="tx1"/>
                </a:solidFill>
                <a:effectLst/>
                <a:latin typeface="+mn-lt"/>
                <a:ea typeface="+mn-ea"/>
                <a:cs typeface="+mn-cs"/>
              </a:rPr>
              <a:t>Social mixing and cohesion; and,</a:t>
            </a:r>
          </a:p>
          <a:p>
            <a:pPr lvl="1"/>
            <a:r>
              <a:rPr lang="en-US" sz="1200" kern="1200" dirty="0" smtClean="0">
                <a:solidFill>
                  <a:schemeClr val="tx1"/>
                </a:solidFill>
                <a:effectLst/>
                <a:latin typeface="+mn-lt"/>
                <a:ea typeface="+mn-ea"/>
                <a:cs typeface="+mn-cs"/>
              </a:rPr>
              <a:t>Well-being, happiness and quality of life.</a:t>
            </a:r>
          </a:p>
          <a:p>
            <a:endParaRPr lang="en-US" dirty="0"/>
          </a:p>
        </p:txBody>
      </p:sp>
      <p:sp>
        <p:nvSpPr>
          <p:cNvPr id="4" name="Slide Number Placeholder 3"/>
          <p:cNvSpPr>
            <a:spLocks noGrp="1"/>
          </p:cNvSpPr>
          <p:nvPr>
            <p:ph type="sldNum" sz="quarter" idx="10"/>
          </p:nvPr>
        </p:nvSpPr>
        <p:spPr/>
        <p:txBody>
          <a:bodyPr/>
          <a:lstStyle/>
          <a:p>
            <a:fld id="{0DFE8334-0FAF-4058-8643-969053B8ADAC}" type="slidenum">
              <a:rPr lang="en-US" smtClean="0"/>
              <a:t>10</a:t>
            </a:fld>
            <a:endParaRPr lang="en-US"/>
          </a:p>
        </p:txBody>
      </p:sp>
    </p:spTree>
    <p:extLst>
      <p:ext uri="{BB962C8B-B14F-4D97-AF65-F5344CB8AC3E}">
        <p14:creationId xmlns:p14="http://schemas.microsoft.com/office/powerpoint/2010/main" val="694664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algn="just" rtl="0"/>
            <a:r>
              <a:rPr lang="en-US" sz="1200" b="0" i="0" u="none" strike="noStrike" baseline="0" dirty="0" smtClean="0">
                <a:solidFill>
                  <a:srgbClr val="000000"/>
                </a:solidFill>
                <a:latin typeface="+mn-lt"/>
              </a:rPr>
              <a:t>For the purpose of this research, we will try to mimic the same approach developed by Yung et al. (2010) aiming to come up with relevant indicators. Though we believe they fit into our case study, it is found that these indicators are not well comprehended by space users, especially with language barrier existed for many of them. </a:t>
            </a:r>
          </a:p>
          <a:p>
            <a:pPr marR="0" algn="just" rtl="0"/>
            <a:r>
              <a:rPr lang="en-US" sz="1200" b="0" i="0" u="none" strike="noStrike" baseline="0" dirty="0" smtClean="0">
                <a:solidFill>
                  <a:srgbClr val="000000"/>
                </a:solidFill>
                <a:latin typeface="+mn-lt"/>
              </a:rPr>
              <a:t>Therefore, we based our indicators on the long list of indicators developed by </a:t>
            </a:r>
            <a:r>
              <a:rPr lang="en-US" sz="1200" b="0" i="0" u="none" strike="noStrike" baseline="0" dirty="0" err="1" smtClean="0">
                <a:solidFill>
                  <a:srgbClr val="000000"/>
                </a:solidFill>
                <a:latin typeface="+mn-lt"/>
              </a:rPr>
              <a:t>Colantonio</a:t>
            </a:r>
            <a:r>
              <a:rPr lang="en-US" sz="1200" b="0" i="0" u="none" strike="noStrike" baseline="0" dirty="0" smtClean="0">
                <a:solidFill>
                  <a:srgbClr val="000000"/>
                </a:solidFill>
                <a:latin typeface="+mn-lt"/>
              </a:rPr>
              <a:t> and Dixon (2009) based on the long list. (</a:t>
            </a:r>
            <a:r>
              <a:rPr lang="en-US" sz="1200" b="0" i="1" u="none" strike="noStrike" baseline="0" dirty="0" smtClean="0">
                <a:solidFill>
                  <a:srgbClr val="000000"/>
                </a:solidFill>
                <a:latin typeface="+mn-lt"/>
              </a:rPr>
              <a:t>Please refer to the Appendix 7.3).</a:t>
            </a:r>
            <a:endParaRPr lang="en-US" sz="1200" b="0" i="1" u="none" strike="noStrike" baseline="0" dirty="0" smtClean="0">
              <a:solidFill>
                <a:srgbClr val="000000"/>
              </a:solidFill>
              <a:latin typeface="Arial"/>
            </a:endParaRPr>
          </a:p>
          <a:p>
            <a:endParaRPr lang="en-US" dirty="0"/>
          </a:p>
        </p:txBody>
      </p:sp>
      <p:sp>
        <p:nvSpPr>
          <p:cNvPr id="4" name="Slide Number Placeholder 3"/>
          <p:cNvSpPr>
            <a:spLocks noGrp="1"/>
          </p:cNvSpPr>
          <p:nvPr>
            <p:ph type="sldNum" sz="quarter" idx="10"/>
          </p:nvPr>
        </p:nvSpPr>
        <p:spPr/>
        <p:txBody>
          <a:bodyPr/>
          <a:lstStyle/>
          <a:p>
            <a:fld id="{0DFE8334-0FAF-4058-8643-969053B8ADAC}" type="slidenum">
              <a:rPr lang="en-US" smtClean="0"/>
              <a:t>11</a:t>
            </a:fld>
            <a:endParaRPr lang="en-US"/>
          </a:p>
        </p:txBody>
      </p:sp>
    </p:spTree>
    <p:extLst>
      <p:ext uri="{BB962C8B-B14F-4D97-AF65-F5344CB8AC3E}">
        <p14:creationId xmlns:p14="http://schemas.microsoft.com/office/powerpoint/2010/main" val="694664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following points summarize a number of difficulties that obstructed our research:</a:t>
            </a:r>
          </a:p>
          <a:p>
            <a:pPr lvl="0"/>
            <a:r>
              <a:rPr lang="en-US" sz="1200" kern="1200" dirty="0" smtClean="0">
                <a:solidFill>
                  <a:schemeClr val="tx1"/>
                </a:solidFill>
                <a:effectLst/>
                <a:latin typeface="+mn-lt"/>
                <a:ea typeface="+mn-ea"/>
                <a:cs typeface="+mn-cs"/>
              </a:rPr>
              <a:t>the novelty of the topic; </a:t>
            </a:r>
          </a:p>
          <a:p>
            <a:pPr lvl="0"/>
            <a:r>
              <a:rPr lang="en-US" sz="1200" kern="1200" dirty="0" smtClean="0">
                <a:solidFill>
                  <a:schemeClr val="tx1"/>
                </a:solidFill>
                <a:effectLst/>
                <a:latin typeface="+mn-lt"/>
                <a:ea typeface="+mn-ea"/>
                <a:cs typeface="+mn-cs"/>
              </a:rPr>
              <a:t>the special case of Doha society and </a:t>
            </a:r>
            <a:r>
              <a:rPr lang="en-US" sz="1200" kern="1200" dirty="0" err="1" smtClean="0">
                <a:solidFill>
                  <a:schemeClr val="tx1"/>
                </a:solidFill>
                <a:effectLst/>
                <a:latin typeface="+mn-lt"/>
                <a:ea typeface="+mn-ea"/>
                <a:cs typeface="+mn-cs"/>
              </a:rPr>
              <a:t>Souq</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Waqif</a:t>
            </a:r>
            <a:r>
              <a:rPr lang="en-US" sz="1200" kern="1200" dirty="0" smtClean="0">
                <a:solidFill>
                  <a:schemeClr val="tx1"/>
                </a:solidFill>
                <a:effectLst/>
                <a:latin typeface="+mn-lt"/>
                <a:ea typeface="+mn-ea"/>
                <a:cs typeface="+mn-cs"/>
              </a:rPr>
              <a:t>;</a:t>
            </a:r>
          </a:p>
          <a:p>
            <a:pPr lvl="0"/>
            <a:r>
              <a:rPr lang="en-US" sz="1200" kern="1200" dirty="0" smtClean="0">
                <a:solidFill>
                  <a:schemeClr val="tx1"/>
                </a:solidFill>
                <a:effectLst/>
                <a:latin typeface="+mn-lt"/>
                <a:ea typeface="+mn-ea"/>
                <a:cs typeface="+mn-cs"/>
              </a:rPr>
              <a:t>the lack of data on topics related to social effects of the project;</a:t>
            </a:r>
          </a:p>
          <a:p>
            <a:pPr lvl="0"/>
            <a:r>
              <a:rPr lang="en-US" sz="1200" kern="1200" dirty="0" smtClean="0">
                <a:solidFill>
                  <a:schemeClr val="tx1"/>
                </a:solidFill>
                <a:effectLst/>
                <a:latin typeface="+mn-lt"/>
                <a:ea typeface="+mn-ea"/>
                <a:cs typeface="+mn-cs"/>
              </a:rPr>
              <a:t>the time constrain;</a:t>
            </a:r>
          </a:p>
          <a:p>
            <a:pPr lvl="0"/>
            <a:r>
              <a:rPr lang="en-US" sz="1200" kern="1200" dirty="0" smtClean="0">
                <a:solidFill>
                  <a:schemeClr val="tx1"/>
                </a:solidFill>
                <a:effectLst/>
                <a:latin typeface="+mn-lt"/>
                <a:ea typeface="+mn-ea"/>
                <a:cs typeface="+mn-cs"/>
              </a:rPr>
              <a:t>lack of resources; and</a:t>
            </a:r>
          </a:p>
          <a:p>
            <a:pPr lvl="0"/>
            <a:r>
              <a:rPr lang="en-US" sz="1200" kern="1200" dirty="0" smtClean="0">
                <a:solidFill>
                  <a:schemeClr val="tx1"/>
                </a:solidFill>
                <a:effectLst/>
                <a:latin typeface="+mn-lt"/>
                <a:ea typeface="+mn-ea"/>
                <a:cs typeface="+mn-cs"/>
              </a:rPr>
              <a:t>unwillingness to share information by stakeholders</a:t>
            </a:r>
          </a:p>
          <a:p>
            <a:pPr lvl="0"/>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test survey had the following objectives:</a:t>
            </a:r>
          </a:p>
          <a:p>
            <a:pPr lvl="0"/>
            <a:r>
              <a:rPr lang="en-US" sz="1200" kern="1200" dirty="0" smtClean="0">
                <a:solidFill>
                  <a:schemeClr val="tx1"/>
                </a:solidFill>
                <a:effectLst/>
                <a:latin typeface="+mn-lt"/>
                <a:ea typeface="+mn-ea"/>
                <a:cs typeface="+mn-cs"/>
              </a:rPr>
              <a:t>To test the level of respondent comprehension;</a:t>
            </a:r>
          </a:p>
          <a:p>
            <a:pPr lvl="0"/>
            <a:r>
              <a:rPr lang="en-US" sz="1200" kern="1200" dirty="0" smtClean="0">
                <a:solidFill>
                  <a:schemeClr val="tx1"/>
                </a:solidFill>
                <a:effectLst/>
                <a:latin typeface="+mn-lt"/>
                <a:ea typeface="+mn-ea"/>
                <a:cs typeface="+mn-cs"/>
              </a:rPr>
              <a:t>To test the relevance and validity of the questions to the context of </a:t>
            </a:r>
            <a:r>
              <a:rPr lang="en-US" sz="1200" kern="1200" dirty="0" err="1" smtClean="0">
                <a:solidFill>
                  <a:schemeClr val="tx1"/>
                </a:solidFill>
                <a:effectLst/>
                <a:latin typeface="+mn-lt"/>
                <a:ea typeface="+mn-ea"/>
                <a:cs typeface="+mn-cs"/>
              </a:rPr>
              <a:t>Souq</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Waqif</a:t>
            </a:r>
            <a:r>
              <a:rPr lang="en-US" sz="1200" kern="1200" dirty="0" smtClean="0">
                <a:solidFill>
                  <a:schemeClr val="tx1"/>
                </a:solidFill>
                <a:effectLst/>
                <a:latin typeface="+mn-lt"/>
                <a:ea typeface="+mn-ea"/>
                <a:cs typeface="+mn-cs"/>
              </a:rPr>
              <a:t>;</a:t>
            </a:r>
          </a:p>
          <a:p>
            <a:pPr lvl="0"/>
            <a:r>
              <a:rPr lang="en-US" sz="1200" kern="1200" dirty="0" smtClean="0">
                <a:solidFill>
                  <a:schemeClr val="tx1"/>
                </a:solidFill>
                <a:effectLst/>
                <a:latin typeface="+mn-lt"/>
                <a:ea typeface="+mn-ea"/>
                <a:cs typeface="+mn-cs"/>
              </a:rPr>
              <a:t>To test the best flow of questions;</a:t>
            </a:r>
          </a:p>
          <a:p>
            <a:pPr lvl="0"/>
            <a:r>
              <a:rPr lang="en-US" sz="1200" kern="1200" dirty="0" smtClean="0">
                <a:solidFill>
                  <a:schemeClr val="tx1"/>
                </a:solidFill>
                <a:effectLst/>
                <a:latin typeface="+mn-lt"/>
                <a:ea typeface="+mn-ea"/>
                <a:cs typeface="+mn-cs"/>
              </a:rPr>
              <a:t>To test the wording and translation (English / Arabic); and</a:t>
            </a:r>
          </a:p>
          <a:p>
            <a:pPr lvl="0"/>
            <a:r>
              <a:rPr lang="en-US" sz="1200" kern="1200" dirty="0" smtClean="0">
                <a:solidFill>
                  <a:schemeClr val="tx1"/>
                </a:solidFill>
                <a:effectLst/>
                <a:latin typeface="+mn-lt"/>
                <a:ea typeface="+mn-ea"/>
                <a:cs typeface="+mn-cs"/>
              </a:rPr>
              <a:t>To register notes on suggestions regarding the raised points</a:t>
            </a:r>
          </a:p>
          <a:p>
            <a:pPr lvl="0"/>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DFE8334-0FAF-4058-8643-969053B8ADAC}" type="slidenum">
              <a:rPr lang="en-US" smtClean="0"/>
              <a:t>15</a:t>
            </a:fld>
            <a:endParaRPr lang="en-US"/>
          </a:p>
        </p:txBody>
      </p:sp>
    </p:spTree>
    <p:extLst>
      <p:ext uri="{BB962C8B-B14F-4D97-AF65-F5344CB8AC3E}">
        <p14:creationId xmlns:p14="http://schemas.microsoft.com/office/powerpoint/2010/main" val="31568445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5E20DAD4-27C0-4F23-9BB1-F493A88B91B4}" type="datetime1">
              <a:rPr lang="en-US" smtClean="0"/>
              <a:t>6/18/2012</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r>
              <a:rPr lang="en-US" smtClean="0"/>
              <a:t>Social Sustainability &amp; Historical Districts</a:t>
            </a:r>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CCD40F08-1630-4CA8-B2DB-23D20B86A949}" type="slidenum">
              <a:rPr lang="en-US" smtClean="0"/>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FC2DCCE-3EC6-4421-BFB7-071B115F2F86}" type="datetime1">
              <a:rPr lang="en-US" smtClean="0"/>
              <a:t>6/18/2012</a:t>
            </a:fld>
            <a:endParaRPr lang="en-US"/>
          </a:p>
        </p:txBody>
      </p:sp>
      <p:sp>
        <p:nvSpPr>
          <p:cNvPr id="5" name="Footer Placeholder 4"/>
          <p:cNvSpPr>
            <a:spLocks noGrp="1"/>
          </p:cNvSpPr>
          <p:nvPr>
            <p:ph type="ftr" sz="quarter" idx="11"/>
          </p:nvPr>
        </p:nvSpPr>
        <p:spPr/>
        <p:txBody>
          <a:bodyPr/>
          <a:lstStyle/>
          <a:p>
            <a:r>
              <a:rPr lang="en-US" smtClean="0"/>
              <a:t>Social Sustainability &amp; Historical Districts</a:t>
            </a:r>
            <a:endParaRPr lang="en-US"/>
          </a:p>
        </p:txBody>
      </p:sp>
      <p:sp>
        <p:nvSpPr>
          <p:cNvPr id="6" name="Slide Number Placeholder 5"/>
          <p:cNvSpPr>
            <a:spLocks noGrp="1"/>
          </p:cNvSpPr>
          <p:nvPr>
            <p:ph type="sldNum" sz="quarter" idx="12"/>
          </p:nvPr>
        </p:nvSpPr>
        <p:spPr/>
        <p:txBody>
          <a:bodyPr/>
          <a:lstStyle/>
          <a:p>
            <a:fld id="{CCD40F08-1630-4CA8-B2DB-23D20B86A94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F145C0D-D959-4CAC-B8AD-90EB88D47C26}" type="datetime1">
              <a:rPr lang="en-US" smtClean="0"/>
              <a:t>6/18/2012</a:t>
            </a:fld>
            <a:endParaRPr lang="en-US"/>
          </a:p>
        </p:txBody>
      </p:sp>
      <p:sp>
        <p:nvSpPr>
          <p:cNvPr id="5" name="Footer Placeholder 4"/>
          <p:cNvSpPr>
            <a:spLocks noGrp="1"/>
          </p:cNvSpPr>
          <p:nvPr>
            <p:ph type="ftr" sz="quarter" idx="11"/>
          </p:nvPr>
        </p:nvSpPr>
        <p:spPr/>
        <p:txBody>
          <a:bodyPr/>
          <a:lstStyle/>
          <a:p>
            <a:r>
              <a:rPr lang="en-US" smtClean="0"/>
              <a:t>Social Sustainability &amp; Historical Districts</a:t>
            </a:r>
            <a:endParaRPr lang="en-US"/>
          </a:p>
        </p:txBody>
      </p:sp>
      <p:sp>
        <p:nvSpPr>
          <p:cNvPr id="6" name="Slide Number Placeholder 5"/>
          <p:cNvSpPr>
            <a:spLocks noGrp="1"/>
          </p:cNvSpPr>
          <p:nvPr>
            <p:ph type="sldNum" sz="quarter" idx="12"/>
          </p:nvPr>
        </p:nvSpPr>
        <p:spPr/>
        <p:txBody>
          <a:bodyPr/>
          <a:lstStyle/>
          <a:p>
            <a:fld id="{CCD40F08-1630-4CA8-B2DB-23D20B86A94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C1BD219-3431-4FDF-9511-4E46BEF7772F}" type="datetime1">
              <a:rPr lang="en-US" smtClean="0"/>
              <a:t>6/18/2012</a:t>
            </a:fld>
            <a:endParaRPr lang="en-US"/>
          </a:p>
        </p:txBody>
      </p:sp>
      <p:sp>
        <p:nvSpPr>
          <p:cNvPr id="5" name="Footer Placeholder 4"/>
          <p:cNvSpPr>
            <a:spLocks noGrp="1"/>
          </p:cNvSpPr>
          <p:nvPr>
            <p:ph type="ftr" sz="quarter" idx="11"/>
          </p:nvPr>
        </p:nvSpPr>
        <p:spPr/>
        <p:txBody>
          <a:bodyPr/>
          <a:lstStyle/>
          <a:p>
            <a:r>
              <a:rPr lang="en-US" smtClean="0"/>
              <a:t>Social Sustainability &amp; Historical Districts</a:t>
            </a:r>
            <a:endParaRPr lang="en-US"/>
          </a:p>
        </p:txBody>
      </p:sp>
      <p:sp>
        <p:nvSpPr>
          <p:cNvPr id="6" name="Slide Number Placeholder 5"/>
          <p:cNvSpPr>
            <a:spLocks noGrp="1"/>
          </p:cNvSpPr>
          <p:nvPr>
            <p:ph type="sldNum" sz="quarter" idx="12"/>
          </p:nvPr>
        </p:nvSpPr>
        <p:spPr/>
        <p:txBody>
          <a:bodyPr/>
          <a:lstStyle/>
          <a:p>
            <a:fld id="{CCD40F08-1630-4CA8-B2DB-23D20B86A94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92C88A8-FF74-44CC-9108-E6ECD92FE961}" type="datetime1">
              <a:rPr lang="en-US" smtClean="0"/>
              <a:t>6/18/2012</a:t>
            </a:fld>
            <a:endParaRPr lang="en-US"/>
          </a:p>
        </p:txBody>
      </p:sp>
      <p:sp>
        <p:nvSpPr>
          <p:cNvPr id="5" name="Footer Placeholder 4"/>
          <p:cNvSpPr>
            <a:spLocks noGrp="1"/>
          </p:cNvSpPr>
          <p:nvPr>
            <p:ph type="ftr" sz="quarter" idx="11"/>
          </p:nvPr>
        </p:nvSpPr>
        <p:spPr/>
        <p:txBody>
          <a:bodyPr/>
          <a:lstStyle/>
          <a:p>
            <a:r>
              <a:rPr lang="en-US" smtClean="0"/>
              <a:t>Social Sustainability &amp; Historical Districts</a:t>
            </a:r>
            <a:endParaRPr lang="en-US"/>
          </a:p>
        </p:txBody>
      </p:sp>
      <p:sp>
        <p:nvSpPr>
          <p:cNvPr id="6" name="Slide Number Placeholder 5"/>
          <p:cNvSpPr>
            <a:spLocks noGrp="1"/>
          </p:cNvSpPr>
          <p:nvPr>
            <p:ph type="sldNum" sz="quarter" idx="12"/>
          </p:nvPr>
        </p:nvSpPr>
        <p:spPr/>
        <p:txBody>
          <a:bodyPr/>
          <a:lstStyle/>
          <a:p>
            <a:fld id="{CCD40F08-1630-4CA8-B2DB-23D20B86A94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157006CC-2CBF-465C-9B21-3356E0F47B88}" type="datetime1">
              <a:rPr lang="en-US" smtClean="0"/>
              <a:t>6/18/2012</a:t>
            </a:fld>
            <a:endParaRPr lang="en-US"/>
          </a:p>
        </p:txBody>
      </p:sp>
      <p:sp>
        <p:nvSpPr>
          <p:cNvPr id="6" name="Footer Placeholder 5"/>
          <p:cNvSpPr>
            <a:spLocks noGrp="1"/>
          </p:cNvSpPr>
          <p:nvPr>
            <p:ph type="ftr" sz="quarter" idx="11"/>
          </p:nvPr>
        </p:nvSpPr>
        <p:spPr/>
        <p:txBody>
          <a:bodyPr/>
          <a:lstStyle/>
          <a:p>
            <a:r>
              <a:rPr lang="en-US" smtClean="0"/>
              <a:t>Social Sustainability &amp; Historical Districts</a:t>
            </a:r>
            <a:endParaRPr lang="en-US"/>
          </a:p>
        </p:txBody>
      </p:sp>
      <p:sp>
        <p:nvSpPr>
          <p:cNvPr id="7" name="Slide Number Placeholder 6"/>
          <p:cNvSpPr>
            <a:spLocks noGrp="1"/>
          </p:cNvSpPr>
          <p:nvPr>
            <p:ph type="sldNum" sz="quarter" idx="12"/>
          </p:nvPr>
        </p:nvSpPr>
        <p:spPr/>
        <p:txBody>
          <a:bodyPr/>
          <a:lstStyle/>
          <a:p>
            <a:fld id="{CCD40F08-1630-4CA8-B2DB-23D20B86A949}" type="slidenum">
              <a:rPr lang="en-US" smtClean="0"/>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36DC945-E4F9-497B-A7FC-B35EAF0C3512}" type="datetime1">
              <a:rPr lang="en-US" smtClean="0"/>
              <a:t>6/18/2012</a:t>
            </a:fld>
            <a:endParaRPr lang="en-US"/>
          </a:p>
        </p:txBody>
      </p:sp>
      <p:sp>
        <p:nvSpPr>
          <p:cNvPr id="8" name="Footer Placeholder 7"/>
          <p:cNvSpPr>
            <a:spLocks noGrp="1"/>
          </p:cNvSpPr>
          <p:nvPr>
            <p:ph type="ftr" sz="quarter" idx="11"/>
          </p:nvPr>
        </p:nvSpPr>
        <p:spPr/>
        <p:txBody>
          <a:bodyPr/>
          <a:lstStyle/>
          <a:p>
            <a:r>
              <a:rPr lang="en-US" smtClean="0"/>
              <a:t>Social Sustainability &amp; Historical Districts</a:t>
            </a:r>
            <a:endParaRPr lang="en-US"/>
          </a:p>
        </p:txBody>
      </p:sp>
      <p:sp>
        <p:nvSpPr>
          <p:cNvPr id="9" name="Slide Number Placeholder 8"/>
          <p:cNvSpPr>
            <a:spLocks noGrp="1"/>
          </p:cNvSpPr>
          <p:nvPr>
            <p:ph type="sldNum" sz="quarter" idx="12"/>
          </p:nvPr>
        </p:nvSpPr>
        <p:spPr/>
        <p:txBody>
          <a:bodyPr/>
          <a:lstStyle/>
          <a:p>
            <a:fld id="{CCD40F08-1630-4CA8-B2DB-23D20B86A94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0DBDF4C-D6D2-45B8-BE98-6BBFB7EA0FC5}" type="datetime1">
              <a:rPr lang="en-US" smtClean="0"/>
              <a:t>6/18/2012</a:t>
            </a:fld>
            <a:endParaRPr lang="en-US"/>
          </a:p>
        </p:txBody>
      </p:sp>
      <p:sp>
        <p:nvSpPr>
          <p:cNvPr id="4" name="Footer Placeholder 3"/>
          <p:cNvSpPr>
            <a:spLocks noGrp="1"/>
          </p:cNvSpPr>
          <p:nvPr>
            <p:ph type="ftr" sz="quarter" idx="11"/>
          </p:nvPr>
        </p:nvSpPr>
        <p:spPr/>
        <p:txBody>
          <a:bodyPr/>
          <a:lstStyle/>
          <a:p>
            <a:r>
              <a:rPr lang="en-US" smtClean="0"/>
              <a:t>Social Sustainability &amp; Historical Districts</a:t>
            </a:r>
            <a:endParaRPr lang="en-US"/>
          </a:p>
        </p:txBody>
      </p:sp>
      <p:sp>
        <p:nvSpPr>
          <p:cNvPr id="5" name="Slide Number Placeholder 4"/>
          <p:cNvSpPr>
            <a:spLocks noGrp="1"/>
          </p:cNvSpPr>
          <p:nvPr>
            <p:ph type="sldNum" sz="quarter" idx="12"/>
          </p:nvPr>
        </p:nvSpPr>
        <p:spPr/>
        <p:txBody>
          <a:bodyPr/>
          <a:lstStyle/>
          <a:p>
            <a:fld id="{CCD40F08-1630-4CA8-B2DB-23D20B86A94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42F4FA-4970-4839-882B-B492C742E123}" type="datetime1">
              <a:rPr lang="en-US" smtClean="0"/>
              <a:t>6/18/2012</a:t>
            </a:fld>
            <a:endParaRPr lang="en-US"/>
          </a:p>
        </p:txBody>
      </p:sp>
      <p:sp>
        <p:nvSpPr>
          <p:cNvPr id="3" name="Footer Placeholder 2"/>
          <p:cNvSpPr>
            <a:spLocks noGrp="1"/>
          </p:cNvSpPr>
          <p:nvPr>
            <p:ph type="ftr" sz="quarter" idx="11"/>
          </p:nvPr>
        </p:nvSpPr>
        <p:spPr/>
        <p:txBody>
          <a:bodyPr/>
          <a:lstStyle/>
          <a:p>
            <a:r>
              <a:rPr lang="en-US" smtClean="0"/>
              <a:t>Social Sustainability &amp; Historical Districts</a:t>
            </a:r>
            <a:endParaRPr lang="en-US"/>
          </a:p>
        </p:txBody>
      </p:sp>
      <p:sp>
        <p:nvSpPr>
          <p:cNvPr id="4" name="Slide Number Placeholder 3"/>
          <p:cNvSpPr>
            <a:spLocks noGrp="1"/>
          </p:cNvSpPr>
          <p:nvPr>
            <p:ph type="sldNum" sz="quarter" idx="12"/>
          </p:nvPr>
        </p:nvSpPr>
        <p:spPr/>
        <p:txBody>
          <a:bodyPr/>
          <a:lstStyle/>
          <a:p>
            <a:fld id="{CCD40F08-1630-4CA8-B2DB-23D20B86A94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946150D4-2699-40D4-AD79-3D64C5C80203}" type="datetime1">
              <a:rPr lang="en-US" smtClean="0"/>
              <a:t>6/18/2012</a:t>
            </a:fld>
            <a:endParaRPr lang="en-US"/>
          </a:p>
        </p:txBody>
      </p:sp>
      <p:sp>
        <p:nvSpPr>
          <p:cNvPr id="7" name="Slide Number Placeholder 6"/>
          <p:cNvSpPr>
            <a:spLocks noGrp="1"/>
          </p:cNvSpPr>
          <p:nvPr>
            <p:ph type="sldNum" sz="quarter" idx="12"/>
          </p:nvPr>
        </p:nvSpPr>
        <p:spPr/>
        <p:txBody>
          <a:bodyPr/>
          <a:lstStyle/>
          <a:p>
            <a:fld id="{CCD40F08-1630-4CA8-B2DB-23D20B86A949}" type="slidenum">
              <a:rPr lang="en-US" smtClean="0"/>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r>
              <a:rPr lang="en-US" smtClean="0"/>
              <a:t>Social Sustainability &amp; Historical Districts</a:t>
            </a:r>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A88E95-D256-41BC-BDC4-CDDFFB69526B}" type="datetime1">
              <a:rPr lang="en-US" smtClean="0"/>
              <a:t>6/18/2012</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r>
              <a:rPr lang="en-US" smtClean="0"/>
              <a:t>Social Sustainability &amp; Historical Districts</a:t>
            </a:r>
            <a:endParaRPr lang="en-US"/>
          </a:p>
        </p:txBody>
      </p:sp>
      <p:sp>
        <p:nvSpPr>
          <p:cNvPr id="7" name="Slide Number Placeholder 6"/>
          <p:cNvSpPr>
            <a:spLocks noGrp="1"/>
          </p:cNvSpPr>
          <p:nvPr>
            <p:ph type="sldNum" sz="quarter" idx="12"/>
          </p:nvPr>
        </p:nvSpPr>
        <p:spPr/>
        <p:txBody>
          <a:bodyPr/>
          <a:lstStyle/>
          <a:p>
            <a:fld id="{CCD40F08-1630-4CA8-B2DB-23D20B86A94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4F7E816E-FEF8-4127-BE17-2FAF982304AF}" type="datetime1">
              <a:rPr lang="en-US" smtClean="0"/>
              <a:t>6/18/2012</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r>
              <a:rPr lang="en-US" smtClean="0"/>
              <a:t>Social Sustainability &amp; Historical Districts</a:t>
            </a:r>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CCD40F08-1630-4CA8-B2DB-23D20B86A94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chart" Target="../charts/chart1.xm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48200" y="-26894"/>
            <a:ext cx="3505200" cy="2338253"/>
          </a:xfrm>
          <a:prstGeom prst="rect">
            <a:avLst/>
          </a:prstGeom>
        </p:spPr>
      </p:pic>
      <p:sp>
        <p:nvSpPr>
          <p:cNvPr id="2" name="Title 1"/>
          <p:cNvSpPr>
            <a:spLocks noGrp="1"/>
          </p:cNvSpPr>
          <p:nvPr>
            <p:ph type="ctrTitle"/>
          </p:nvPr>
        </p:nvSpPr>
        <p:spPr>
          <a:xfrm>
            <a:off x="4724400" y="2590800"/>
            <a:ext cx="3313355" cy="1702160"/>
          </a:xfrm>
        </p:spPr>
        <p:txBody>
          <a:bodyPr>
            <a:normAutofit fontScale="90000"/>
          </a:bodyPr>
          <a:lstStyle/>
          <a:p>
            <a:r>
              <a:rPr lang="en-US" b="1" dirty="0" smtClean="0">
                <a:solidFill>
                  <a:schemeClr val="accent1">
                    <a:lumMod val="60000"/>
                    <a:lumOff val="40000"/>
                  </a:schemeClr>
                </a:solidFill>
                <a:effectLst>
                  <a:outerShdw blurRad="38100" dist="38100" dir="2700000" algn="tl">
                    <a:srgbClr val="000000">
                      <a:alpha val="43137"/>
                    </a:srgbClr>
                  </a:outerShdw>
                </a:effectLst>
              </a:rPr>
              <a:t>Social Sustainability and the Heritage-led Project</a:t>
            </a:r>
            <a:endParaRPr lang="en-US" b="1" dirty="0">
              <a:solidFill>
                <a:schemeClr val="accent1">
                  <a:lumMod val="60000"/>
                  <a:lumOff val="40000"/>
                </a:schemeClr>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p:txBody>
          <a:bodyPr/>
          <a:lstStyle/>
          <a:p>
            <a:r>
              <a:rPr lang="en-US" dirty="0" err="1" smtClean="0"/>
              <a:t>Souq</a:t>
            </a:r>
            <a:r>
              <a:rPr lang="en-US" dirty="0" smtClean="0"/>
              <a:t> </a:t>
            </a:r>
            <a:r>
              <a:rPr lang="en-US" dirty="0" err="1" smtClean="0"/>
              <a:t>Waqif</a:t>
            </a:r>
            <a:r>
              <a:rPr lang="en-US" dirty="0" smtClean="0"/>
              <a:t> – Doha as a Case Study</a:t>
            </a:r>
            <a:endParaRPr lang="en-US" dirty="0"/>
          </a:p>
        </p:txBody>
      </p:sp>
      <p:sp>
        <p:nvSpPr>
          <p:cNvPr id="4" name="Subtitle 2"/>
          <p:cNvSpPr txBox="1">
            <a:spLocks/>
          </p:cNvSpPr>
          <p:nvPr/>
        </p:nvSpPr>
        <p:spPr>
          <a:xfrm>
            <a:off x="685800" y="4495800"/>
            <a:ext cx="3309803" cy="1260629"/>
          </a:xfrm>
          <a:prstGeom prst="rect">
            <a:avLst/>
          </a:prstGeom>
        </p:spPr>
        <p:txBody>
          <a:bodyPr vert="horz" lIns="91440" tIns="45720" rIns="91440" bIns="45720" rtlCol="0">
            <a:normAutofit lnSpcReduction="10000"/>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r>
              <a:rPr lang="en-US" b="1" i="1" dirty="0" smtClean="0"/>
              <a:t>Prepared by: Diaa Noufal</a:t>
            </a:r>
          </a:p>
          <a:p>
            <a:endParaRPr lang="en-US" b="1" i="1" dirty="0"/>
          </a:p>
          <a:p>
            <a:r>
              <a:rPr lang="en-US" b="1" i="1" dirty="0" smtClean="0"/>
              <a:t>Supervisor: Dr. Laura Verdelli</a:t>
            </a:r>
            <a:endParaRPr lang="en-US" b="1" i="1" dirty="0"/>
          </a:p>
        </p:txBody>
      </p:sp>
      <p:pic>
        <p:nvPicPr>
          <p:cNvPr id="6" name="Picture 5" descr="C:\Users\admin\Desktop\polytech.png"/>
          <p:cNvPicPr/>
          <p:nvPr/>
        </p:nvPicPr>
        <p:blipFill>
          <a:blip r:embed="rId3">
            <a:extLst>
              <a:ext uri="{28A0092B-C50C-407E-A947-70E740481C1C}">
                <a14:useLocalDpi xmlns:a14="http://schemas.microsoft.com/office/drawing/2010/main"/>
              </a:ext>
            </a:extLst>
          </a:blip>
          <a:srcRect/>
          <a:stretch>
            <a:fillRect/>
          </a:stretch>
        </p:blipFill>
        <p:spPr bwMode="auto">
          <a:xfrm>
            <a:off x="8965" y="228600"/>
            <a:ext cx="3465195" cy="1333500"/>
          </a:xfrm>
          <a:prstGeom prst="rect">
            <a:avLst/>
          </a:prstGeom>
          <a:noFill/>
          <a:extLst/>
        </p:spPr>
      </p:pic>
      <p:pic>
        <p:nvPicPr>
          <p:cNvPr id="7" name="Picture 6" descr="C:\Users\admin\Desktop\francois.png"/>
          <p:cNvPicPr/>
          <p:nvPr/>
        </p:nvPicPr>
        <p:blipFill>
          <a:blip r:embed="rId4" cstate="email">
            <a:extLst>
              <a:ext uri="{28A0092B-C50C-407E-A947-70E740481C1C}">
                <a14:useLocalDpi xmlns:a14="http://schemas.microsoft.com/office/drawing/2010/main"/>
              </a:ext>
            </a:extLst>
          </a:blip>
          <a:srcRect/>
          <a:stretch>
            <a:fillRect/>
          </a:stretch>
        </p:blipFill>
        <p:spPr bwMode="auto">
          <a:xfrm>
            <a:off x="3456231" y="489585"/>
            <a:ext cx="909955" cy="811530"/>
          </a:xfrm>
          <a:prstGeom prst="rect">
            <a:avLst/>
          </a:prstGeom>
          <a:noFill/>
          <a:extLst/>
        </p:spPr>
      </p:pic>
      <p:sp>
        <p:nvSpPr>
          <p:cNvPr id="8" name="Subtitle 2"/>
          <p:cNvSpPr txBox="1">
            <a:spLocks/>
          </p:cNvSpPr>
          <p:nvPr/>
        </p:nvSpPr>
        <p:spPr>
          <a:xfrm>
            <a:off x="685800" y="1676400"/>
            <a:ext cx="3309803" cy="2133599"/>
          </a:xfrm>
          <a:prstGeom prst="rect">
            <a:avLst/>
          </a:prstGeom>
        </p:spPr>
        <p:txBody>
          <a:bodyPr vert="horz" lIns="91440" tIns="45720" rIns="91440" bIns="45720" rtlCol="0" anchor="ctr">
            <a:normAutofit lnSpcReduction="10000"/>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a:r>
              <a:rPr lang="en-US" b="1" i="1" dirty="0" smtClean="0"/>
              <a:t>M2RI</a:t>
            </a:r>
          </a:p>
          <a:p>
            <a:pPr algn="ctr"/>
            <a:r>
              <a:rPr lang="en-US" b="1" i="1" dirty="0" smtClean="0"/>
              <a:t>International Master in Regional and Urban Planning</a:t>
            </a:r>
          </a:p>
          <a:p>
            <a:pPr algn="ctr"/>
            <a:endParaRPr lang="en-US" b="1" i="1" dirty="0" smtClean="0"/>
          </a:p>
          <a:p>
            <a:pPr algn="ctr"/>
            <a:endParaRPr lang="en-US" b="1" i="1" dirty="0" smtClean="0"/>
          </a:p>
          <a:p>
            <a:pPr algn="ctr"/>
            <a:r>
              <a:rPr lang="en-US" b="1" i="1" dirty="0" smtClean="0"/>
              <a:t>Master Dissertation</a:t>
            </a:r>
          </a:p>
        </p:txBody>
      </p:sp>
      <p:sp>
        <p:nvSpPr>
          <p:cNvPr id="9" name="Footer Placeholder 8"/>
          <p:cNvSpPr>
            <a:spLocks noGrp="1"/>
          </p:cNvSpPr>
          <p:nvPr>
            <p:ph type="ftr" sz="quarter" idx="11"/>
          </p:nvPr>
        </p:nvSpPr>
        <p:spPr/>
        <p:txBody>
          <a:bodyPr>
            <a:normAutofit fontScale="92500"/>
          </a:bodyPr>
          <a:lstStyle/>
          <a:p>
            <a:r>
              <a:rPr lang="en-US" smtClean="0"/>
              <a:t>Social Sustainability &amp; Historical Districts</a:t>
            </a:r>
            <a:endParaRPr lang="en-US"/>
          </a:p>
        </p:txBody>
      </p:sp>
      <p:sp>
        <p:nvSpPr>
          <p:cNvPr id="10" name="Slide Number Placeholder 9"/>
          <p:cNvSpPr>
            <a:spLocks noGrp="1"/>
          </p:cNvSpPr>
          <p:nvPr>
            <p:ph type="sldNum" sz="quarter" idx="12"/>
          </p:nvPr>
        </p:nvSpPr>
        <p:spPr/>
        <p:txBody>
          <a:bodyPr/>
          <a:lstStyle/>
          <a:p>
            <a:fld id="{CCD40F08-1630-4CA8-B2DB-23D20B86A949}" type="slidenum">
              <a:rPr lang="en-US" smtClean="0"/>
              <a:t>1</a:t>
            </a:fld>
            <a:endParaRPr lang="en-US"/>
          </a:p>
        </p:txBody>
      </p:sp>
    </p:spTree>
    <p:extLst>
      <p:ext uri="{BB962C8B-B14F-4D97-AF65-F5344CB8AC3E}">
        <p14:creationId xmlns:p14="http://schemas.microsoft.com/office/powerpoint/2010/main" val="3849094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Social Sustainability Themes</a:t>
            </a:r>
            <a:endParaRPr lang="en-US" dirty="0"/>
          </a:p>
        </p:txBody>
      </p:sp>
      <p:sp>
        <p:nvSpPr>
          <p:cNvPr id="6" name="Footer Placeholder 5"/>
          <p:cNvSpPr>
            <a:spLocks noGrp="1"/>
          </p:cNvSpPr>
          <p:nvPr>
            <p:ph type="ftr" sz="quarter" idx="11"/>
          </p:nvPr>
        </p:nvSpPr>
        <p:spPr/>
        <p:txBody>
          <a:bodyPr/>
          <a:lstStyle/>
          <a:p>
            <a:r>
              <a:rPr lang="en-US" dirty="0" smtClean="0"/>
              <a:t>Social Sustainability &amp; Historical Districts</a:t>
            </a:r>
            <a:endParaRPr lang="en-US" dirty="0"/>
          </a:p>
        </p:txBody>
      </p:sp>
      <p:sp>
        <p:nvSpPr>
          <p:cNvPr id="7" name="Slide Number Placeholder 6"/>
          <p:cNvSpPr>
            <a:spLocks noGrp="1"/>
          </p:cNvSpPr>
          <p:nvPr>
            <p:ph type="sldNum" sz="quarter" idx="12"/>
          </p:nvPr>
        </p:nvSpPr>
        <p:spPr/>
        <p:txBody>
          <a:bodyPr/>
          <a:lstStyle/>
          <a:p>
            <a:fld id="{CCD40F08-1630-4CA8-B2DB-23D20B86A949}" type="slidenum">
              <a:rPr lang="en-US" smtClean="0"/>
              <a:t>10</a:t>
            </a:fld>
            <a:endParaRPr lang="en-US"/>
          </a:p>
        </p:txBody>
      </p:sp>
      <p:sp>
        <p:nvSpPr>
          <p:cNvPr id="3" name="Content Placeholder 2"/>
          <p:cNvSpPr>
            <a:spLocks noGrp="1"/>
          </p:cNvSpPr>
          <p:nvPr>
            <p:ph idx="1"/>
          </p:nvPr>
        </p:nvSpPr>
        <p:spPr>
          <a:xfrm>
            <a:off x="1043492" y="2323652"/>
            <a:ext cx="3604707" cy="4229548"/>
          </a:xfrm>
        </p:spPr>
        <p:txBody>
          <a:bodyPr>
            <a:normAutofit fontScale="70000" lnSpcReduction="20000"/>
          </a:bodyPr>
          <a:lstStyle/>
          <a:p>
            <a:r>
              <a:rPr lang="en-US" dirty="0" smtClean="0"/>
              <a:t>Demographic </a:t>
            </a:r>
            <a:r>
              <a:rPr lang="en-US" dirty="0"/>
              <a:t>change (ageing, migration and mobility);</a:t>
            </a:r>
          </a:p>
          <a:p>
            <a:r>
              <a:rPr lang="en-US" dirty="0" smtClean="0"/>
              <a:t>Education </a:t>
            </a:r>
            <a:r>
              <a:rPr lang="en-US" dirty="0"/>
              <a:t>and skills;</a:t>
            </a:r>
          </a:p>
          <a:p>
            <a:r>
              <a:rPr lang="en-US" dirty="0" smtClean="0"/>
              <a:t>Employment</a:t>
            </a:r>
            <a:r>
              <a:rPr lang="en-US" dirty="0"/>
              <a:t>;</a:t>
            </a:r>
          </a:p>
          <a:p>
            <a:r>
              <a:rPr lang="en-US" dirty="0" smtClean="0"/>
              <a:t>Health </a:t>
            </a:r>
            <a:r>
              <a:rPr lang="en-US" dirty="0"/>
              <a:t>and safety;</a:t>
            </a:r>
          </a:p>
          <a:p>
            <a:r>
              <a:rPr lang="en-US" dirty="0" smtClean="0"/>
              <a:t>Housing </a:t>
            </a:r>
            <a:r>
              <a:rPr lang="en-US" dirty="0"/>
              <a:t>and environmental health;</a:t>
            </a:r>
          </a:p>
          <a:p>
            <a:r>
              <a:rPr lang="en-US" dirty="0" smtClean="0"/>
              <a:t>Identity</a:t>
            </a:r>
            <a:r>
              <a:rPr lang="en-US" dirty="0"/>
              <a:t>, sense of place and culture;</a:t>
            </a:r>
          </a:p>
          <a:p>
            <a:r>
              <a:rPr lang="en-US" dirty="0" smtClean="0"/>
              <a:t>Participation</a:t>
            </a:r>
            <a:r>
              <a:rPr lang="en-US" dirty="0"/>
              <a:t>, empowerment and access;</a:t>
            </a:r>
          </a:p>
          <a:p>
            <a:r>
              <a:rPr lang="en-US" dirty="0" smtClean="0"/>
              <a:t>Social </a:t>
            </a:r>
            <a:r>
              <a:rPr lang="en-US" dirty="0"/>
              <a:t>capital;</a:t>
            </a:r>
          </a:p>
          <a:p>
            <a:r>
              <a:rPr lang="en-US" dirty="0" smtClean="0"/>
              <a:t>Social </a:t>
            </a:r>
            <a:r>
              <a:rPr lang="en-US" dirty="0"/>
              <a:t>mixing and cohesion; and,</a:t>
            </a:r>
          </a:p>
          <a:p>
            <a:r>
              <a:rPr lang="en-US" dirty="0" smtClean="0"/>
              <a:t>Well-being</a:t>
            </a:r>
            <a:r>
              <a:rPr lang="en-US" dirty="0"/>
              <a:t>, happiness and quality of life</a:t>
            </a:r>
            <a:r>
              <a:rPr lang="en-US" dirty="0" smtClean="0"/>
              <a:t>.</a:t>
            </a:r>
          </a:p>
        </p:txBody>
      </p:sp>
      <p:pic>
        <p:nvPicPr>
          <p:cNvPr id="8" name="Picture 7"/>
          <p:cNvPicPr/>
          <p:nvPr/>
        </p:nvPicPr>
        <p:blipFill rotWithShape="1">
          <a:blip r:embed="rId3" cstate="email">
            <a:extLst>
              <a:ext uri="{28A0092B-C50C-407E-A947-70E740481C1C}">
                <a14:useLocalDpi xmlns:a14="http://schemas.microsoft.com/office/drawing/2010/main"/>
              </a:ext>
            </a:extLst>
          </a:blip>
          <a:srcRect/>
          <a:stretch/>
        </p:blipFill>
        <p:spPr bwMode="auto">
          <a:xfrm>
            <a:off x="4648200" y="2438400"/>
            <a:ext cx="3988435" cy="304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959509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Social Indicators for Heritage-Led Projects </a:t>
            </a:r>
            <a:r>
              <a:rPr lang="en-US" sz="2000" dirty="0" smtClean="0"/>
              <a:t>(Yung et al. 2011)</a:t>
            </a:r>
            <a:endParaRPr lang="en-US" dirty="0"/>
          </a:p>
        </p:txBody>
      </p:sp>
      <p:sp>
        <p:nvSpPr>
          <p:cNvPr id="6" name="Footer Placeholder 5"/>
          <p:cNvSpPr>
            <a:spLocks noGrp="1"/>
          </p:cNvSpPr>
          <p:nvPr>
            <p:ph type="ftr" sz="quarter" idx="11"/>
          </p:nvPr>
        </p:nvSpPr>
        <p:spPr/>
        <p:txBody>
          <a:bodyPr/>
          <a:lstStyle/>
          <a:p>
            <a:r>
              <a:rPr lang="en-US" dirty="0" smtClean="0"/>
              <a:t>Social Sustainability &amp; Historical Districts</a:t>
            </a:r>
            <a:endParaRPr lang="en-US" dirty="0"/>
          </a:p>
        </p:txBody>
      </p:sp>
      <p:sp>
        <p:nvSpPr>
          <p:cNvPr id="7" name="Slide Number Placeholder 6"/>
          <p:cNvSpPr>
            <a:spLocks noGrp="1"/>
          </p:cNvSpPr>
          <p:nvPr>
            <p:ph type="sldNum" sz="quarter" idx="12"/>
          </p:nvPr>
        </p:nvSpPr>
        <p:spPr/>
        <p:txBody>
          <a:bodyPr/>
          <a:lstStyle/>
          <a:p>
            <a:fld id="{CCD40F08-1630-4CA8-B2DB-23D20B86A949}" type="slidenum">
              <a:rPr lang="en-US" smtClean="0"/>
              <a:t>11</a:t>
            </a:fld>
            <a:endParaRPr lang="en-US"/>
          </a:p>
        </p:txBody>
      </p:sp>
      <p:sp>
        <p:nvSpPr>
          <p:cNvPr id="5" name="Content Placeholder 4"/>
          <p:cNvSpPr>
            <a:spLocks noGrp="1"/>
          </p:cNvSpPr>
          <p:nvPr>
            <p:ph idx="1"/>
          </p:nvPr>
        </p:nvSpPr>
        <p:spPr>
          <a:xfrm>
            <a:off x="1043492" y="2323652"/>
            <a:ext cx="6777317" cy="3924748"/>
          </a:xfrm>
        </p:spPr>
        <p:txBody>
          <a:bodyPr>
            <a:normAutofit fontScale="47500" lnSpcReduction="20000"/>
          </a:bodyPr>
          <a:lstStyle/>
          <a:p>
            <a:r>
              <a:rPr lang="en-US" dirty="0"/>
              <a:t>Provide physical evidence of the past</a:t>
            </a:r>
          </a:p>
          <a:p>
            <a:r>
              <a:rPr lang="en-US" dirty="0"/>
              <a:t>Provide symbolic meanings from symbols, spirit, emotions and past events</a:t>
            </a:r>
          </a:p>
          <a:p>
            <a:r>
              <a:rPr lang="en-US" dirty="0"/>
              <a:t>Enhance sense of place</a:t>
            </a:r>
          </a:p>
          <a:p>
            <a:r>
              <a:rPr lang="en-US" dirty="0"/>
              <a:t>Enrich collective memory</a:t>
            </a:r>
          </a:p>
          <a:p>
            <a:r>
              <a:rPr lang="en-US" dirty="0"/>
              <a:t>Enhance cultural identity that brings a sense of pride</a:t>
            </a:r>
          </a:p>
          <a:p>
            <a:r>
              <a:rPr lang="en-US" dirty="0"/>
              <a:t>Satisfaction of current use which can enhance the heritage value of the place</a:t>
            </a:r>
          </a:p>
          <a:p>
            <a:r>
              <a:rPr lang="en-US" dirty="0"/>
              <a:t>Promote local culture and uniqueness</a:t>
            </a:r>
          </a:p>
          <a:p>
            <a:r>
              <a:rPr lang="en-US" dirty="0"/>
              <a:t>Enhance self-esteem to improve social well-being</a:t>
            </a:r>
          </a:p>
          <a:p>
            <a:r>
              <a:rPr lang="en-US" dirty="0"/>
              <a:t>Passage of interaction</a:t>
            </a:r>
          </a:p>
          <a:p>
            <a:r>
              <a:rPr lang="en-US" dirty="0"/>
              <a:t>Educate present and future generations</a:t>
            </a:r>
          </a:p>
          <a:p>
            <a:r>
              <a:rPr lang="en-US" dirty="0"/>
              <a:t>Maintenance of the physical condition</a:t>
            </a:r>
          </a:p>
          <a:p>
            <a:r>
              <a:rPr lang="en-US" dirty="0"/>
              <a:t>Enhance city livability</a:t>
            </a:r>
          </a:p>
          <a:p>
            <a:r>
              <a:rPr lang="en-US" dirty="0"/>
              <a:t>Illustrate that economic and scientific development took place in the district</a:t>
            </a:r>
          </a:p>
          <a:p>
            <a:r>
              <a:rPr lang="en-US" dirty="0"/>
              <a:t>Facilitate social inclusion</a:t>
            </a:r>
          </a:p>
          <a:p>
            <a:r>
              <a:rPr lang="en-US" dirty="0"/>
              <a:t>Enhance cultural diversity</a:t>
            </a:r>
          </a:p>
          <a:p>
            <a:r>
              <a:rPr lang="en-US" dirty="0"/>
              <a:t>Enhance community interaction and social cohesion</a:t>
            </a:r>
          </a:p>
          <a:p>
            <a:r>
              <a:rPr lang="en-US" dirty="0"/>
              <a:t>Inform professionals about the occupants’ perception</a:t>
            </a:r>
          </a:p>
          <a:p>
            <a:r>
              <a:rPr lang="en-US" dirty="0"/>
              <a:t>Accessibility of use</a:t>
            </a:r>
          </a:p>
          <a:p>
            <a:r>
              <a:rPr lang="en-US" dirty="0"/>
              <a:t>Developing skills in heritage restoration and related activities</a:t>
            </a:r>
          </a:p>
          <a:p>
            <a:r>
              <a:rPr lang="en-US" dirty="0"/>
              <a:t>Provide public involvement opportunity in decision making</a:t>
            </a:r>
          </a:p>
          <a:p>
            <a:r>
              <a:rPr lang="en-US" dirty="0"/>
              <a:t>Provide partnership opportunity to develop the </a:t>
            </a:r>
            <a:r>
              <a:rPr lang="en-US" dirty="0" smtClean="0"/>
              <a:t>project</a:t>
            </a:r>
            <a:endParaRPr lang="en-US" dirty="0"/>
          </a:p>
        </p:txBody>
      </p:sp>
    </p:spTree>
    <p:extLst>
      <p:ext uri="{BB962C8B-B14F-4D97-AF65-F5344CB8AC3E}">
        <p14:creationId xmlns:p14="http://schemas.microsoft.com/office/powerpoint/2010/main" val="6507670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Doha City</a:t>
            </a:r>
            <a:endParaRPr lang="en-US" dirty="0"/>
          </a:p>
        </p:txBody>
      </p:sp>
      <p:sp>
        <p:nvSpPr>
          <p:cNvPr id="4" name="Footer Placeholder 3"/>
          <p:cNvSpPr>
            <a:spLocks noGrp="1"/>
          </p:cNvSpPr>
          <p:nvPr>
            <p:ph type="ftr" sz="quarter" idx="11"/>
          </p:nvPr>
        </p:nvSpPr>
        <p:spPr/>
        <p:txBody>
          <a:bodyPr/>
          <a:lstStyle/>
          <a:p>
            <a:r>
              <a:rPr lang="en-US" smtClean="0"/>
              <a:t>Social Sustainability &amp; Historical Districts</a:t>
            </a:r>
            <a:endParaRPr lang="en-US"/>
          </a:p>
        </p:txBody>
      </p:sp>
      <p:sp>
        <p:nvSpPr>
          <p:cNvPr id="5" name="Slide Number Placeholder 4"/>
          <p:cNvSpPr>
            <a:spLocks noGrp="1"/>
          </p:cNvSpPr>
          <p:nvPr>
            <p:ph type="sldNum" sz="quarter" idx="12"/>
          </p:nvPr>
        </p:nvSpPr>
        <p:spPr/>
        <p:txBody>
          <a:bodyPr/>
          <a:lstStyle/>
          <a:p>
            <a:fld id="{CCD40F08-1630-4CA8-B2DB-23D20B86A949}" type="slidenum">
              <a:rPr lang="en-US" smtClean="0"/>
              <a:t>12</a:t>
            </a:fld>
            <a:endParaRPr lang="en-US"/>
          </a:p>
        </p:txBody>
      </p:sp>
      <p:pic>
        <p:nvPicPr>
          <p:cNvPr id="6" name="Content Placeholder 5" descr="http://www.lonelyplanet.com/maps/middle-east/qatar/map_of_qatar.jpg"/>
          <p:cNvPicPr>
            <a:picLocks noGrp="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5029200" y="762000"/>
            <a:ext cx="3604350" cy="2590799"/>
          </a:xfrm>
          <a:prstGeom prst="rect">
            <a:avLst/>
          </a:prstGeom>
          <a:noFill/>
          <a:ln>
            <a:noFill/>
          </a:ln>
        </p:spPr>
      </p:pic>
      <p:pic>
        <p:nvPicPr>
          <p:cNvPr id="9" name="Picture 13" descr="https://encrypted-tbn1.google.com/images?q=tbn:ANd9GcR7lOjLAYYIP1XIEGdxhIqxaUJOo7ZWiytdWLfW3qjI5lLLBwVv"/>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38200" y="2209798"/>
            <a:ext cx="2933919" cy="195239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5" descr="https://encrypted-tbn2.google.com/images?q=tbn:ANd9GcS9YvM2dNpAoc0_9NCRPamTdawjFnR1weuQB6nkkRNbEIhnoama"/>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85349" y="4319954"/>
            <a:ext cx="2886770" cy="192101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Chart 11"/>
          <p:cNvGraphicFramePr>
            <a:graphicFrameLocks/>
          </p:cNvGraphicFramePr>
          <p:nvPr>
            <p:extLst>
              <p:ext uri="{D42A27DB-BD31-4B8C-83A1-F6EECF244321}">
                <p14:modId xmlns:p14="http://schemas.microsoft.com/office/powerpoint/2010/main" val="3223806311"/>
              </p:ext>
            </p:extLst>
          </p:nvPr>
        </p:nvGraphicFramePr>
        <p:xfrm>
          <a:off x="4191000" y="3352800"/>
          <a:ext cx="4412456" cy="26670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776765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Social Sustainability &amp; Historical Districts</a:t>
            </a:r>
            <a:endParaRPr lang="en-US" dirty="0"/>
          </a:p>
        </p:txBody>
      </p:sp>
      <p:pic>
        <p:nvPicPr>
          <p:cNvPr id="12" name="Picture 11"/>
          <p:cNvPicPr/>
          <p:nvPr/>
        </p:nvPicPr>
        <p:blipFill>
          <a:blip r:embed="rId2" cstate="email">
            <a:extLst>
              <a:ext uri="{28A0092B-C50C-407E-A947-70E740481C1C}">
                <a14:useLocalDpi xmlns:a14="http://schemas.microsoft.com/office/drawing/2010/main"/>
              </a:ext>
            </a:extLst>
          </a:blip>
          <a:srcRect/>
          <a:stretch>
            <a:fillRect/>
          </a:stretch>
        </p:blipFill>
        <p:spPr bwMode="auto">
          <a:xfrm>
            <a:off x="2423160" y="762000"/>
            <a:ext cx="5958840" cy="5791200"/>
          </a:xfrm>
          <a:prstGeom prst="rect">
            <a:avLst/>
          </a:prstGeom>
          <a:noFill/>
          <a:ln>
            <a:noFill/>
          </a:ln>
        </p:spPr>
      </p:pic>
      <p:sp>
        <p:nvSpPr>
          <p:cNvPr id="5" name="Slide Number Placeholder 4"/>
          <p:cNvSpPr>
            <a:spLocks noGrp="1"/>
          </p:cNvSpPr>
          <p:nvPr>
            <p:ph type="sldNum" sz="quarter" idx="12"/>
          </p:nvPr>
        </p:nvSpPr>
        <p:spPr/>
        <p:txBody>
          <a:bodyPr/>
          <a:lstStyle/>
          <a:p>
            <a:fld id="{CCD40F08-1630-4CA8-B2DB-23D20B86A949}" type="slidenum">
              <a:rPr lang="en-US" smtClean="0"/>
              <a:t>13</a:t>
            </a:fld>
            <a:endParaRPr lang="en-US"/>
          </a:p>
        </p:txBody>
      </p:sp>
      <p:sp>
        <p:nvSpPr>
          <p:cNvPr id="2" name="Title 1"/>
          <p:cNvSpPr>
            <a:spLocks noGrp="1"/>
          </p:cNvSpPr>
          <p:nvPr>
            <p:ph type="title"/>
          </p:nvPr>
        </p:nvSpPr>
        <p:spPr>
          <a:xfrm>
            <a:off x="381000" y="381000"/>
            <a:ext cx="7024744" cy="1143000"/>
          </a:xfrm>
        </p:spPr>
        <p:txBody>
          <a:bodyPr anchor="t">
            <a:normAutofit/>
          </a:bodyPr>
          <a:lstStyle/>
          <a:p>
            <a:r>
              <a:rPr lang="en-US" dirty="0" err="1" smtClean="0"/>
              <a:t>Souq</a:t>
            </a:r>
            <a:r>
              <a:rPr lang="en-US" dirty="0" smtClean="0"/>
              <a:t> </a:t>
            </a:r>
            <a:r>
              <a:rPr lang="en-US" dirty="0" err="1" smtClean="0"/>
              <a:t>Waqif</a:t>
            </a:r>
            <a:endParaRPr lang="en-US" dirty="0"/>
          </a:p>
        </p:txBody>
      </p:sp>
      <p:sp>
        <p:nvSpPr>
          <p:cNvPr id="13" name="Freeform 12"/>
          <p:cNvSpPr/>
          <p:nvPr/>
        </p:nvSpPr>
        <p:spPr>
          <a:xfrm>
            <a:off x="4255477" y="2250831"/>
            <a:ext cx="2690446" cy="3692769"/>
          </a:xfrm>
          <a:custGeom>
            <a:avLst/>
            <a:gdLst>
              <a:gd name="connsiteX0" fmla="*/ 298938 w 2690446"/>
              <a:gd name="connsiteY0" fmla="*/ 3692769 h 3692769"/>
              <a:gd name="connsiteX1" fmla="*/ 0 w 2690446"/>
              <a:gd name="connsiteY1" fmla="*/ 3130061 h 3692769"/>
              <a:gd name="connsiteX2" fmla="*/ 1547446 w 2690446"/>
              <a:gd name="connsiteY2" fmla="*/ 2180492 h 3692769"/>
              <a:gd name="connsiteX3" fmla="*/ 1230923 w 2690446"/>
              <a:gd name="connsiteY3" fmla="*/ 1635369 h 3692769"/>
              <a:gd name="connsiteX4" fmla="*/ 1266092 w 2690446"/>
              <a:gd name="connsiteY4" fmla="*/ 545123 h 3692769"/>
              <a:gd name="connsiteX5" fmla="*/ 1635369 w 2690446"/>
              <a:gd name="connsiteY5" fmla="*/ 0 h 3692769"/>
              <a:gd name="connsiteX6" fmla="*/ 2022231 w 2690446"/>
              <a:gd name="connsiteY6" fmla="*/ 211015 h 3692769"/>
              <a:gd name="connsiteX7" fmla="*/ 1899138 w 2690446"/>
              <a:gd name="connsiteY7" fmla="*/ 492369 h 3692769"/>
              <a:gd name="connsiteX8" fmla="*/ 2391508 w 2690446"/>
              <a:gd name="connsiteY8" fmla="*/ 615461 h 3692769"/>
              <a:gd name="connsiteX9" fmla="*/ 2584938 w 2690446"/>
              <a:gd name="connsiteY9" fmla="*/ 509954 h 3692769"/>
              <a:gd name="connsiteX10" fmla="*/ 2690446 w 2690446"/>
              <a:gd name="connsiteY10" fmla="*/ 1019907 h 3692769"/>
              <a:gd name="connsiteX11" fmla="*/ 2373923 w 2690446"/>
              <a:gd name="connsiteY11" fmla="*/ 1090246 h 3692769"/>
              <a:gd name="connsiteX12" fmla="*/ 2127738 w 2690446"/>
              <a:gd name="connsiteY12" fmla="*/ 2426677 h 3692769"/>
              <a:gd name="connsiteX13" fmla="*/ 1863969 w 2690446"/>
              <a:gd name="connsiteY13" fmla="*/ 2497015 h 3692769"/>
              <a:gd name="connsiteX14" fmla="*/ 1951892 w 2690446"/>
              <a:gd name="connsiteY14" fmla="*/ 2760784 h 3692769"/>
              <a:gd name="connsiteX15" fmla="*/ 298938 w 2690446"/>
              <a:gd name="connsiteY15" fmla="*/ 3692769 h 369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90446" h="3692769">
                <a:moveTo>
                  <a:pt x="298938" y="3692769"/>
                </a:moveTo>
                <a:lnTo>
                  <a:pt x="0" y="3130061"/>
                </a:lnTo>
                <a:lnTo>
                  <a:pt x="1547446" y="2180492"/>
                </a:lnTo>
                <a:lnTo>
                  <a:pt x="1230923" y="1635369"/>
                </a:lnTo>
                <a:lnTo>
                  <a:pt x="1266092" y="545123"/>
                </a:lnTo>
                <a:lnTo>
                  <a:pt x="1635369" y="0"/>
                </a:lnTo>
                <a:lnTo>
                  <a:pt x="2022231" y="211015"/>
                </a:lnTo>
                <a:lnTo>
                  <a:pt x="1899138" y="492369"/>
                </a:lnTo>
                <a:lnTo>
                  <a:pt x="2391508" y="615461"/>
                </a:lnTo>
                <a:lnTo>
                  <a:pt x="2584938" y="509954"/>
                </a:lnTo>
                <a:lnTo>
                  <a:pt x="2690446" y="1019907"/>
                </a:lnTo>
                <a:lnTo>
                  <a:pt x="2373923" y="1090246"/>
                </a:lnTo>
                <a:lnTo>
                  <a:pt x="2127738" y="2426677"/>
                </a:lnTo>
                <a:lnTo>
                  <a:pt x="1863969" y="2497015"/>
                </a:lnTo>
                <a:lnTo>
                  <a:pt x="1951892" y="2760784"/>
                </a:lnTo>
                <a:lnTo>
                  <a:pt x="298938" y="3692769"/>
                </a:lnTo>
                <a:close/>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84418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Social Sustainability &amp; Historical Districts</a:t>
            </a:r>
            <a:endParaRPr lang="en-US"/>
          </a:p>
        </p:txBody>
      </p:sp>
      <p:sp>
        <p:nvSpPr>
          <p:cNvPr id="5" name="Slide Number Placeholder 4"/>
          <p:cNvSpPr>
            <a:spLocks noGrp="1"/>
          </p:cNvSpPr>
          <p:nvPr>
            <p:ph type="sldNum" sz="quarter" idx="12"/>
          </p:nvPr>
        </p:nvSpPr>
        <p:spPr/>
        <p:txBody>
          <a:bodyPr/>
          <a:lstStyle/>
          <a:p>
            <a:fld id="{CCD40F08-1630-4CA8-B2DB-23D20B86A949}" type="slidenum">
              <a:rPr lang="en-US" smtClean="0"/>
              <a:t>14</a:t>
            </a:fld>
            <a:endParaRPr lang="en-US"/>
          </a:p>
        </p:txBody>
      </p:sp>
      <p:pic>
        <p:nvPicPr>
          <p:cNvPr id="6" name="Content Placeholder 5"/>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146412" y="1066800"/>
            <a:ext cx="7544711" cy="5334000"/>
          </a:xfrm>
        </p:spPr>
      </p:pic>
      <p:sp>
        <p:nvSpPr>
          <p:cNvPr id="2" name="Title 1"/>
          <p:cNvSpPr>
            <a:spLocks noGrp="1"/>
          </p:cNvSpPr>
          <p:nvPr>
            <p:ph type="title"/>
          </p:nvPr>
        </p:nvSpPr>
        <p:spPr>
          <a:xfrm>
            <a:off x="457200" y="381000"/>
            <a:ext cx="7024744" cy="1143000"/>
          </a:xfrm>
        </p:spPr>
        <p:txBody>
          <a:bodyPr>
            <a:normAutofit/>
          </a:bodyPr>
          <a:lstStyle/>
          <a:p>
            <a:r>
              <a:rPr lang="en-US" dirty="0" err="1" smtClean="0"/>
              <a:t>Souq</a:t>
            </a:r>
            <a:r>
              <a:rPr lang="en-US" dirty="0" smtClean="0"/>
              <a:t> </a:t>
            </a:r>
            <a:r>
              <a:rPr lang="en-US" dirty="0" err="1" smtClean="0"/>
              <a:t>Waqif</a:t>
            </a:r>
            <a:endParaRPr lang="en-US" dirty="0"/>
          </a:p>
        </p:txBody>
      </p:sp>
    </p:spTree>
    <p:extLst>
      <p:ext uri="{BB962C8B-B14F-4D97-AF65-F5344CB8AC3E}">
        <p14:creationId xmlns:p14="http://schemas.microsoft.com/office/powerpoint/2010/main" val="28022400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7024744" cy="1143000"/>
          </a:xfrm>
        </p:spPr>
        <p:txBody>
          <a:bodyPr>
            <a:normAutofit/>
          </a:bodyPr>
          <a:lstStyle/>
          <a:p>
            <a:r>
              <a:rPr lang="en-US" dirty="0" smtClean="0"/>
              <a:t>The Survey</a:t>
            </a:r>
            <a:endParaRPr lang="en-US" dirty="0"/>
          </a:p>
        </p:txBody>
      </p:sp>
      <p:sp>
        <p:nvSpPr>
          <p:cNvPr id="4" name="Footer Placeholder 3"/>
          <p:cNvSpPr>
            <a:spLocks noGrp="1"/>
          </p:cNvSpPr>
          <p:nvPr>
            <p:ph type="ftr" sz="quarter" idx="11"/>
          </p:nvPr>
        </p:nvSpPr>
        <p:spPr/>
        <p:txBody>
          <a:bodyPr/>
          <a:lstStyle/>
          <a:p>
            <a:r>
              <a:rPr lang="en-US" smtClean="0"/>
              <a:t>Social Sustainability &amp; Historical Districts</a:t>
            </a:r>
            <a:endParaRPr lang="en-US"/>
          </a:p>
        </p:txBody>
      </p:sp>
      <p:sp>
        <p:nvSpPr>
          <p:cNvPr id="5" name="Slide Number Placeholder 4"/>
          <p:cNvSpPr>
            <a:spLocks noGrp="1"/>
          </p:cNvSpPr>
          <p:nvPr>
            <p:ph type="sldNum" sz="quarter" idx="12"/>
          </p:nvPr>
        </p:nvSpPr>
        <p:spPr/>
        <p:txBody>
          <a:bodyPr/>
          <a:lstStyle/>
          <a:p>
            <a:fld id="{CCD40F08-1630-4CA8-B2DB-23D20B86A949}" type="slidenum">
              <a:rPr lang="en-US" smtClean="0"/>
              <a:t>15</a:t>
            </a:fld>
            <a:endParaRPr lang="en-US"/>
          </a:p>
        </p:txBody>
      </p:sp>
      <p:graphicFrame>
        <p:nvGraphicFramePr>
          <p:cNvPr id="11" name="Diagram 10"/>
          <p:cNvGraphicFramePr/>
          <p:nvPr>
            <p:extLst>
              <p:ext uri="{D42A27DB-BD31-4B8C-83A1-F6EECF244321}">
                <p14:modId xmlns:p14="http://schemas.microsoft.com/office/powerpoint/2010/main" val="1469216390"/>
              </p:ext>
            </p:extLst>
          </p:nvPr>
        </p:nvGraphicFramePr>
        <p:xfrm>
          <a:off x="685800" y="2376487"/>
          <a:ext cx="7543800" cy="30337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656757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Survey</a:t>
            </a:r>
            <a:endParaRPr lang="en-US" dirty="0"/>
          </a:p>
        </p:txBody>
      </p:sp>
      <p:sp>
        <p:nvSpPr>
          <p:cNvPr id="4" name="Footer Placeholder 3"/>
          <p:cNvSpPr>
            <a:spLocks noGrp="1"/>
          </p:cNvSpPr>
          <p:nvPr>
            <p:ph type="ftr" sz="quarter" idx="11"/>
          </p:nvPr>
        </p:nvSpPr>
        <p:spPr/>
        <p:txBody>
          <a:bodyPr/>
          <a:lstStyle/>
          <a:p>
            <a:r>
              <a:rPr lang="en-US" smtClean="0"/>
              <a:t>Social Sustainability &amp; Historical Districts</a:t>
            </a:r>
            <a:endParaRPr lang="en-US"/>
          </a:p>
        </p:txBody>
      </p:sp>
      <p:sp>
        <p:nvSpPr>
          <p:cNvPr id="5" name="Slide Number Placeholder 4"/>
          <p:cNvSpPr>
            <a:spLocks noGrp="1"/>
          </p:cNvSpPr>
          <p:nvPr>
            <p:ph type="sldNum" sz="quarter" idx="12"/>
          </p:nvPr>
        </p:nvSpPr>
        <p:spPr/>
        <p:txBody>
          <a:bodyPr/>
          <a:lstStyle/>
          <a:p>
            <a:fld id="{CCD40F08-1630-4CA8-B2DB-23D20B86A949}" type="slidenum">
              <a:rPr lang="en-US" smtClean="0"/>
              <a:t>16</a:t>
            </a:fld>
            <a:endParaRPr lang="en-US"/>
          </a:p>
        </p:txBody>
      </p:sp>
      <p:sp>
        <p:nvSpPr>
          <p:cNvPr id="3" name="Content Placeholder 2"/>
          <p:cNvSpPr>
            <a:spLocks noGrp="1"/>
          </p:cNvSpPr>
          <p:nvPr>
            <p:ph sz="quarter" idx="13"/>
          </p:nvPr>
        </p:nvSpPr>
        <p:spPr/>
        <p:txBody>
          <a:bodyPr/>
          <a:lstStyle/>
          <a:p>
            <a:r>
              <a:rPr lang="en-US" dirty="0" smtClean="0"/>
              <a:t>General Questions</a:t>
            </a:r>
          </a:p>
          <a:p>
            <a:r>
              <a:rPr lang="en-US" dirty="0" smtClean="0"/>
              <a:t>Open Ended for Visitors / Workers / Tenants</a:t>
            </a:r>
          </a:p>
          <a:p>
            <a:r>
              <a:rPr lang="en-US" dirty="0" smtClean="0"/>
              <a:t>27 </a:t>
            </a:r>
            <a:r>
              <a:rPr lang="en-US" dirty="0" err="1" smtClean="0"/>
              <a:t>Likert</a:t>
            </a:r>
            <a:r>
              <a:rPr lang="en-US" dirty="0" smtClean="0"/>
              <a:t>-scaled statements</a:t>
            </a:r>
            <a:endParaRPr lang="en-US" dirty="0"/>
          </a:p>
        </p:txBody>
      </p:sp>
      <p:graphicFrame>
        <p:nvGraphicFramePr>
          <p:cNvPr id="12" name="Chart 11" title="Original Country - All"/>
          <p:cNvGraphicFramePr/>
          <p:nvPr>
            <p:extLst>
              <p:ext uri="{D42A27DB-BD31-4B8C-83A1-F6EECF244321}">
                <p14:modId xmlns:p14="http://schemas.microsoft.com/office/powerpoint/2010/main" val="2893036757"/>
              </p:ext>
            </p:extLst>
          </p:nvPr>
        </p:nvGraphicFramePr>
        <p:xfrm>
          <a:off x="4419600" y="1905000"/>
          <a:ext cx="3657600" cy="3124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146438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Results</a:t>
            </a:r>
            <a:endParaRPr lang="en-US" dirty="0"/>
          </a:p>
        </p:txBody>
      </p:sp>
      <p:sp>
        <p:nvSpPr>
          <p:cNvPr id="4" name="Footer Placeholder 3"/>
          <p:cNvSpPr>
            <a:spLocks noGrp="1"/>
          </p:cNvSpPr>
          <p:nvPr>
            <p:ph type="ftr" sz="quarter" idx="11"/>
          </p:nvPr>
        </p:nvSpPr>
        <p:spPr/>
        <p:txBody>
          <a:bodyPr/>
          <a:lstStyle/>
          <a:p>
            <a:r>
              <a:rPr lang="en-US" dirty="0" smtClean="0"/>
              <a:t>Social Sustainability &amp; Historical Districts</a:t>
            </a:r>
            <a:endParaRPr lang="en-US" dirty="0"/>
          </a:p>
        </p:txBody>
      </p:sp>
      <p:sp>
        <p:nvSpPr>
          <p:cNvPr id="5" name="Slide Number Placeholder 4"/>
          <p:cNvSpPr>
            <a:spLocks noGrp="1"/>
          </p:cNvSpPr>
          <p:nvPr>
            <p:ph type="sldNum" sz="quarter" idx="12"/>
          </p:nvPr>
        </p:nvSpPr>
        <p:spPr/>
        <p:txBody>
          <a:bodyPr/>
          <a:lstStyle/>
          <a:p>
            <a:fld id="{CCD40F08-1630-4CA8-B2DB-23D20B86A949}" type="slidenum">
              <a:rPr lang="en-US" smtClean="0"/>
              <a:t>17</a:t>
            </a:fld>
            <a:endParaRPr lang="en-US"/>
          </a:p>
        </p:txBody>
      </p:sp>
      <p:graphicFrame>
        <p:nvGraphicFramePr>
          <p:cNvPr id="7" name="Chart 6"/>
          <p:cNvGraphicFramePr/>
          <p:nvPr>
            <p:extLst>
              <p:ext uri="{D42A27DB-BD31-4B8C-83A1-F6EECF244321}">
                <p14:modId xmlns:p14="http://schemas.microsoft.com/office/powerpoint/2010/main" val="888171764"/>
              </p:ext>
            </p:extLst>
          </p:nvPr>
        </p:nvGraphicFramePr>
        <p:xfrm>
          <a:off x="1219200" y="2286000"/>
          <a:ext cx="6553200" cy="3733800"/>
        </p:xfrm>
        <a:graphic>
          <a:graphicData uri="http://schemas.openxmlformats.org/drawingml/2006/chart">
            <c:chart xmlns:c="http://schemas.openxmlformats.org/drawingml/2006/chart" xmlns:r="http://schemas.openxmlformats.org/officeDocument/2006/relationships" r:id="rId2"/>
          </a:graphicData>
        </a:graphic>
      </p:graphicFrame>
      <p:sp>
        <p:nvSpPr>
          <p:cNvPr id="8" name="Footer Placeholder 3"/>
          <p:cNvSpPr txBox="1">
            <a:spLocks/>
          </p:cNvSpPr>
          <p:nvPr/>
        </p:nvSpPr>
        <p:spPr>
          <a:xfrm>
            <a:off x="3276600" y="1905000"/>
            <a:ext cx="350215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smtClean="0"/>
              <a:t>Age Histogram</a:t>
            </a:r>
            <a:endParaRPr lang="en-US" dirty="0"/>
          </a:p>
        </p:txBody>
      </p:sp>
    </p:spTree>
    <p:extLst>
      <p:ext uri="{BB962C8B-B14F-4D97-AF65-F5344CB8AC3E}">
        <p14:creationId xmlns:p14="http://schemas.microsoft.com/office/powerpoint/2010/main" val="40906363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Results</a:t>
            </a:r>
            <a:endParaRPr lang="en-US" dirty="0"/>
          </a:p>
        </p:txBody>
      </p:sp>
      <p:sp>
        <p:nvSpPr>
          <p:cNvPr id="4" name="Footer Placeholder 3"/>
          <p:cNvSpPr>
            <a:spLocks noGrp="1"/>
          </p:cNvSpPr>
          <p:nvPr>
            <p:ph type="ftr" sz="quarter" idx="11"/>
          </p:nvPr>
        </p:nvSpPr>
        <p:spPr/>
        <p:txBody>
          <a:bodyPr/>
          <a:lstStyle/>
          <a:p>
            <a:r>
              <a:rPr lang="en-US" dirty="0" smtClean="0"/>
              <a:t>Social Sustainability &amp; Historical Districts</a:t>
            </a:r>
            <a:endParaRPr lang="en-US" dirty="0"/>
          </a:p>
        </p:txBody>
      </p:sp>
      <p:sp>
        <p:nvSpPr>
          <p:cNvPr id="5" name="Slide Number Placeholder 4"/>
          <p:cNvSpPr>
            <a:spLocks noGrp="1"/>
          </p:cNvSpPr>
          <p:nvPr>
            <p:ph type="sldNum" sz="quarter" idx="12"/>
          </p:nvPr>
        </p:nvSpPr>
        <p:spPr/>
        <p:txBody>
          <a:bodyPr/>
          <a:lstStyle/>
          <a:p>
            <a:fld id="{CCD40F08-1630-4CA8-B2DB-23D20B86A949}" type="slidenum">
              <a:rPr lang="en-US" smtClean="0"/>
              <a:t>18</a:t>
            </a:fld>
            <a:endParaRPr lang="en-US"/>
          </a:p>
        </p:txBody>
      </p:sp>
      <p:sp>
        <p:nvSpPr>
          <p:cNvPr id="8" name="Footer Placeholder 3"/>
          <p:cNvSpPr txBox="1">
            <a:spLocks/>
          </p:cNvSpPr>
          <p:nvPr/>
        </p:nvSpPr>
        <p:spPr>
          <a:xfrm>
            <a:off x="3276600" y="1905000"/>
            <a:ext cx="3962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t>Social Experience Indicators – by Type of Users</a:t>
            </a:r>
          </a:p>
        </p:txBody>
      </p:sp>
      <p:graphicFrame>
        <p:nvGraphicFramePr>
          <p:cNvPr id="9" name="Chart 8"/>
          <p:cNvGraphicFramePr/>
          <p:nvPr>
            <p:extLst>
              <p:ext uri="{D42A27DB-BD31-4B8C-83A1-F6EECF244321}">
                <p14:modId xmlns:p14="http://schemas.microsoft.com/office/powerpoint/2010/main" val="722558527"/>
              </p:ext>
            </p:extLst>
          </p:nvPr>
        </p:nvGraphicFramePr>
        <p:xfrm>
          <a:off x="2195029" y="2667000"/>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193238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Results</a:t>
            </a:r>
            <a:endParaRPr lang="en-US" dirty="0"/>
          </a:p>
        </p:txBody>
      </p:sp>
      <p:sp>
        <p:nvSpPr>
          <p:cNvPr id="4" name="Footer Placeholder 3"/>
          <p:cNvSpPr>
            <a:spLocks noGrp="1"/>
          </p:cNvSpPr>
          <p:nvPr>
            <p:ph type="ftr" sz="quarter" idx="11"/>
          </p:nvPr>
        </p:nvSpPr>
        <p:spPr/>
        <p:txBody>
          <a:bodyPr/>
          <a:lstStyle/>
          <a:p>
            <a:r>
              <a:rPr lang="en-US" dirty="0" smtClean="0"/>
              <a:t>Social Sustainability &amp; Historical Districts</a:t>
            </a:r>
            <a:endParaRPr lang="en-US" dirty="0"/>
          </a:p>
        </p:txBody>
      </p:sp>
      <p:sp>
        <p:nvSpPr>
          <p:cNvPr id="5" name="Slide Number Placeholder 4"/>
          <p:cNvSpPr>
            <a:spLocks noGrp="1"/>
          </p:cNvSpPr>
          <p:nvPr>
            <p:ph type="sldNum" sz="quarter" idx="12"/>
          </p:nvPr>
        </p:nvSpPr>
        <p:spPr/>
        <p:txBody>
          <a:bodyPr/>
          <a:lstStyle/>
          <a:p>
            <a:fld id="{CCD40F08-1630-4CA8-B2DB-23D20B86A949}" type="slidenum">
              <a:rPr lang="en-US" smtClean="0"/>
              <a:t>19</a:t>
            </a:fld>
            <a:endParaRPr lang="en-US"/>
          </a:p>
        </p:txBody>
      </p:sp>
      <p:sp>
        <p:nvSpPr>
          <p:cNvPr id="8" name="Footer Placeholder 3"/>
          <p:cNvSpPr txBox="1">
            <a:spLocks/>
          </p:cNvSpPr>
          <p:nvPr/>
        </p:nvSpPr>
        <p:spPr>
          <a:xfrm>
            <a:off x="2514600" y="2270125"/>
            <a:ext cx="3962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t>Social Experience Indicators – by Local / non Local</a:t>
            </a:r>
          </a:p>
        </p:txBody>
      </p:sp>
      <p:graphicFrame>
        <p:nvGraphicFramePr>
          <p:cNvPr id="7" name="Chart 6"/>
          <p:cNvGraphicFramePr/>
          <p:nvPr>
            <p:extLst>
              <p:ext uri="{D42A27DB-BD31-4B8C-83A1-F6EECF244321}">
                <p14:modId xmlns:p14="http://schemas.microsoft.com/office/powerpoint/2010/main" val="3895325185"/>
              </p:ext>
            </p:extLst>
          </p:nvPr>
        </p:nvGraphicFramePr>
        <p:xfrm>
          <a:off x="2133600" y="2895600"/>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181284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Contents</a:t>
            </a:r>
            <a:endParaRPr lang="en-US" dirty="0"/>
          </a:p>
        </p:txBody>
      </p:sp>
      <p:sp>
        <p:nvSpPr>
          <p:cNvPr id="3" name="Content Placeholder 2"/>
          <p:cNvSpPr>
            <a:spLocks noGrp="1"/>
          </p:cNvSpPr>
          <p:nvPr>
            <p:ph idx="1"/>
          </p:nvPr>
        </p:nvSpPr>
        <p:spPr/>
        <p:txBody>
          <a:bodyPr/>
          <a:lstStyle/>
          <a:p>
            <a:r>
              <a:rPr lang="en-US" dirty="0" smtClean="0"/>
              <a:t>Introduction</a:t>
            </a:r>
          </a:p>
          <a:p>
            <a:r>
              <a:rPr lang="en-US" dirty="0" smtClean="0"/>
              <a:t>Theoretical Background</a:t>
            </a:r>
          </a:p>
          <a:p>
            <a:r>
              <a:rPr lang="en-US" dirty="0" smtClean="0"/>
              <a:t>The Case of Doha City</a:t>
            </a:r>
          </a:p>
          <a:p>
            <a:r>
              <a:rPr lang="en-US" dirty="0" err="1" smtClean="0"/>
              <a:t>Souq</a:t>
            </a:r>
            <a:r>
              <a:rPr lang="en-US" dirty="0" smtClean="0"/>
              <a:t> </a:t>
            </a:r>
            <a:r>
              <a:rPr lang="en-US" dirty="0" err="1" smtClean="0"/>
              <a:t>Waqif</a:t>
            </a:r>
            <a:endParaRPr lang="en-US" dirty="0" smtClean="0"/>
          </a:p>
          <a:p>
            <a:r>
              <a:rPr lang="en-US" dirty="0" smtClean="0"/>
              <a:t>The Survey</a:t>
            </a:r>
          </a:p>
          <a:p>
            <a:r>
              <a:rPr lang="en-US" dirty="0" smtClean="0"/>
              <a:t>Results and Recommendations</a:t>
            </a:r>
            <a:endParaRPr lang="en-US" dirty="0"/>
          </a:p>
        </p:txBody>
      </p:sp>
      <p:sp>
        <p:nvSpPr>
          <p:cNvPr id="4" name="Footer Placeholder 3"/>
          <p:cNvSpPr>
            <a:spLocks noGrp="1"/>
          </p:cNvSpPr>
          <p:nvPr>
            <p:ph type="ftr" sz="quarter" idx="11"/>
          </p:nvPr>
        </p:nvSpPr>
        <p:spPr/>
        <p:txBody>
          <a:bodyPr/>
          <a:lstStyle/>
          <a:p>
            <a:r>
              <a:rPr lang="en-US" smtClean="0"/>
              <a:t>Social Sustainability &amp; Historical Districts</a:t>
            </a:r>
            <a:endParaRPr lang="en-US"/>
          </a:p>
        </p:txBody>
      </p:sp>
      <p:sp>
        <p:nvSpPr>
          <p:cNvPr id="5" name="Slide Number Placeholder 4"/>
          <p:cNvSpPr>
            <a:spLocks noGrp="1"/>
          </p:cNvSpPr>
          <p:nvPr>
            <p:ph type="sldNum" sz="quarter" idx="12"/>
          </p:nvPr>
        </p:nvSpPr>
        <p:spPr/>
        <p:txBody>
          <a:bodyPr/>
          <a:lstStyle/>
          <a:p>
            <a:fld id="{CCD40F08-1630-4CA8-B2DB-23D20B86A949}" type="slidenum">
              <a:rPr lang="en-US" smtClean="0"/>
              <a:t>2</a:t>
            </a:fld>
            <a:endParaRPr lang="en-US" dirty="0"/>
          </a:p>
        </p:txBody>
      </p:sp>
    </p:spTree>
    <p:extLst>
      <p:ext uri="{BB962C8B-B14F-4D97-AF65-F5344CB8AC3E}">
        <p14:creationId xmlns:p14="http://schemas.microsoft.com/office/powerpoint/2010/main" val="22415735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Results</a:t>
            </a:r>
            <a:endParaRPr lang="en-US" dirty="0"/>
          </a:p>
        </p:txBody>
      </p:sp>
      <p:sp>
        <p:nvSpPr>
          <p:cNvPr id="4" name="Footer Placeholder 3"/>
          <p:cNvSpPr>
            <a:spLocks noGrp="1"/>
          </p:cNvSpPr>
          <p:nvPr>
            <p:ph type="ftr" sz="quarter" idx="11"/>
          </p:nvPr>
        </p:nvSpPr>
        <p:spPr/>
        <p:txBody>
          <a:bodyPr/>
          <a:lstStyle/>
          <a:p>
            <a:r>
              <a:rPr lang="en-US" dirty="0" smtClean="0"/>
              <a:t>Social Sustainability &amp; Historical Districts</a:t>
            </a:r>
            <a:endParaRPr lang="en-US" dirty="0"/>
          </a:p>
        </p:txBody>
      </p:sp>
      <p:sp>
        <p:nvSpPr>
          <p:cNvPr id="5" name="Slide Number Placeholder 4"/>
          <p:cNvSpPr>
            <a:spLocks noGrp="1"/>
          </p:cNvSpPr>
          <p:nvPr>
            <p:ph type="sldNum" sz="quarter" idx="12"/>
          </p:nvPr>
        </p:nvSpPr>
        <p:spPr/>
        <p:txBody>
          <a:bodyPr/>
          <a:lstStyle/>
          <a:p>
            <a:fld id="{CCD40F08-1630-4CA8-B2DB-23D20B86A949}" type="slidenum">
              <a:rPr lang="en-US" smtClean="0"/>
              <a:t>20</a:t>
            </a:fld>
            <a:endParaRPr lang="en-US"/>
          </a:p>
        </p:txBody>
      </p:sp>
      <p:sp>
        <p:nvSpPr>
          <p:cNvPr id="8" name="Footer Placeholder 3"/>
          <p:cNvSpPr txBox="1">
            <a:spLocks/>
          </p:cNvSpPr>
          <p:nvPr/>
        </p:nvSpPr>
        <p:spPr>
          <a:xfrm>
            <a:off x="2514600" y="2270125"/>
            <a:ext cx="3962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smtClean="0"/>
              <a:t>Sense of pride and sense of place by different types of users</a:t>
            </a:r>
            <a:endParaRPr lang="en-US" dirty="0"/>
          </a:p>
        </p:txBody>
      </p:sp>
      <p:graphicFrame>
        <p:nvGraphicFramePr>
          <p:cNvPr id="9" name="Chart 8"/>
          <p:cNvGraphicFramePr/>
          <p:nvPr>
            <p:extLst>
              <p:ext uri="{D42A27DB-BD31-4B8C-83A1-F6EECF244321}">
                <p14:modId xmlns:p14="http://schemas.microsoft.com/office/powerpoint/2010/main" val="527453631"/>
              </p:ext>
            </p:extLst>
          </p:nvPr>
        </p:nvGraphicFramePr>
        <p:xfrm>
          <a:off x="1905000" y="2895600"/>
          <a:ext cx="5486400" cy="2616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382827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Results</a:t>
            </a:r>
            <a:endParaRPr lang="en-US" dirty="0"/>
          </a:p>
        </p:txBody>
      </p:sp>
      <p:sp>
        <p:nvSpPr>
          <p:cNvPr id="4" name="Footer Placeholder 3"/>
          <p:cNvSpPr>
            <a:spLocks noGrp="1"/>
          </p:cNvSpPr>
          <p:nvPr>
            <p:ph type="ftr" sz="quarter" idx="11"/>
          </p:nvPr>
        </p:nvSpPr>
        <p:spPr/>
        <p:txBody>
          <a:bodyPr/>
          <a:lstStyle/>
          <a:p>
            <a:r>
              <a:rPr lang="en-US" dirty="0" smtClean="0"/>
              <a:t>Social Sustainability &amp; Historical Districts</a:t>
            </a:r>
            <a:endParaRPr lang="en-US" dirty="0"/>
          </a:p>
        </p:txBody>
      </p:sp>
      <p:sp>
        <p:nvSpPr>
          <p:cNvPr id="5" name="Slide Number Placeholder 4"/>
          <p:cNvSpPr>
            <a:spLocks noGrp="1"/>
          </p:cNvSpPr>
          <p:nvPr>
            <p:ph type="sldNum" sz="quarter" idx="12"/>
          </p:nvPr>
        </p:nvSpPr>
        <p:spPr/>
        <p:txBody>
          <a:bodyPr/>
          <a:lstStyle/>
          <a:p>
            <a:fld id="{CCD40F08-1630-4CA8-B2DB-23D20B86A949}" type="slidenum">
              <a:rPr lang="en-US" smtClean="0"/>
              <a:t>21</a:t>
            </a:fld>
            <a:endParaRPr lang="en-US"/>
          </a:p>
        </p:txBody>
      </p:sp>
      <p:graphicFrame>
        <p:nvGraphicFramePr>
          <p:cNvPr id="6" name="Table 5"/>
          <p:cNvGraphicFramePr>
            <a:graphicFrameLocks noGrp="1"/>
          </p:cNvGraphicFramePr>
          <p:nvPr>
            <p:extLst>
              <p:ext uri="{D42A27DB-BD31-4B8C-83A1-F6EECF244321}">
                <p14:modId xmlns:p14="http://schemas.microsoft.com/office/powerpoint/2010/main" val="1516729525"/>
              </p:ext>
            </p:extLst>
          </p:nvPr>
        </p:nvGraphicFramePr>
        <p:xfrm>
          <a:off x="1371600" y="2057400"/>
          <a:ext cx="6070546" cy="3742568"/>
        </p:xfrm>
        <a:graphic>
          <a:graphicData uri="http://schemas.openxmlformats.org/drawingml/2006/table">
            <a:tbl>
              <a:tblPr firstRow="1" firstCol="1" bandRow="1">
                <a:tableStyleId>{5C22544A-7EE6-4342-B048-85BDC9FD1C3A}</a:tableStyleId>
              </a:tblPr>
              <a:tblGrid>
                <a:gridCol w="541268"/>
                <a:gridCol w="458454"/>
                <a:gridCol w="3755749"/>
                <a:gridCol w="1315075"/>
              </a:tblGrid>
              <a:tr h="360393">
                <a:tc>
                  <a:txBody>
                    <a:bodyPr/>
                    <a:lstStyle/>
                    <a:p>
                      <a:pPr algn="ctr">
                        <a:lnSpc>
                          <a:spcPct val="120000"/>
                        </a:lnSpc>
                        <a:spcAft>
                          <a:spcPts val="0"/>
                        </a:spcAft>
                      </a:pPr>
                      <a:r>
                        <a:rPr lang="en-US" sz="1000">
                          <a:effectLst/>
                        </a:rPr>
                        <a:t>#</a:t>
                      </a:r>
                      <a:endParaRPr lang="en-US" sz="1000">
                        <a:solidFill>
                          <a:srgbClr val="000000"/>
                        </a:solidFill>
                        <a:effectLst/>
                        <a:latin typeface="Calibri"/>
                        <a:ea typeface="Times New Roman"/>
                        <a:cs typeface="Arial"/>
                      </a:endParaRPr>
                    </a:p>
                  </a:txBody>
                  <a:tcPr marL="61431" marR="61431" marT="0" marB="0" anchor="ctr"/>
                </a:tc>
                <a:tc>
                  <a:txBody>
                    <a:bodyPr/>
                    <a:lstStyle/>
                    <a:p>
                      <a:pPr algn="ctr">
                        <a:lnSpc>
                          <a:spcPct val="120000"/>
                        </a:lnSpc>
                        <a:spcAft>
                          <a:spcPts val="0"/>
                        </a:spcAft>
                      </a:pPr>
                      <a:r>
                        <a:rPr lang="en-US" sz="1000">
                          <a:effectLst/>
                        </a:rPr>
                        <a:t>Code</a:t>
                      </a:r>
                      <a:endParaRPr lang="en-US" sz="1000">
                        <a:solidFill>
                          <a:srgbClr val="000000"/>
                        </a:solidFill>
                        <a:effectLst/>
                        <a:latin typeface="Calibri"/>
                        <a:ea typeface="Times New Roman"/>
                        <a:cs typeface="Arial"/>
                      </a:endParaRPr>
                    </a:p>
                  </a:txBody>
                  <a:tcPr marL="61431" marR="61431" marT="0" marB="0" anchor="ctr"/>
                </a:tc>
                <a:tc>
                  <a:txBody>
                    <a:bodyPr/>
                    <a:lstStyle/>
                    <a:p>
                      <a:pPr>
                        <a:lnSpc>
                          <a:spcPct val="120000"/>
                        </a:lnSpc>
                        <a:spcAft>
                          <a:spcPts val="0"/>
                        </a:spcAft>
                      </a:pPr>
                      <a:r>
                        <a:rPr lang="en-US" sz="1000">
                          <a:effectLst/>
                        </a:rPr>
                        <a:t>Question</a:t>
                      </a:r>
                      <a:endParaRPr lang="en-US" sz="1000">
                        <a:solidFill>
                          <a:srgbClr val="000000"/>
                        </a:solidFill>
                        <a:effectLst/>
                        <a:latin typeface="Calibri"/>
                        <a:ea typeface="Times New Roman"/>
                        <a:cs typeface="Arial"/>
                      </a:endParaRPr>
                    </a:p>
                  </a:txBody>
                  <a:tcPr marL="61431" marR="61431" marT="0" marB="0" anchor="ctr"/>
                </a:tc>
                <a:tc>
                  <a:txBody>
                    <a:bodyPr/>
                    <a:lstStyle/>
                    <a:p>
                      <a:pPr>
                        <a:lnSpc>
                          <a:spcPct val="120000"/>
                        </a:lnSpc>
                        <a:spcAft>
                          <a:spcPts val="0"/>
                        </a:spcAft>
                      </a:pPr>
                      <a:r>
                        <a:rPr lang="en-US" sz="1000">
                          <a:effectLst/>
                        </a:rPr>
                        <a:t>Result (in descending order)</a:t>
                      </a:r>
                      <a:endParaRPr lang="en-US" sz="1000">
                        <a:solidFill>
                          <a:srgbClr val="000000"/>
                        </a:solidFill>
                        <a:effectLst/>
                        <a:latin typeface="Calibri"/>
                        <a:ea typeface="Times New Roman"/>
                        <a:cs typeface="Arial"/>
                      </a:endParaRPr>
                    </a:p>
                  </a:txBody>
                  <a:tcPr marL="61431" marR="61431" marT="0" marB="0" anchor="ctr"/>
                </a:tc>
              </a:tr>
              <a:tr h="180197">
                <a:tc>
                  <a:txBody>
                    <a:bodyPr/>
                    <a:lstStyle/>
                    <a:p>
                      <a:pPr algn="ctr">
                        <a:lnSpc>
                          <a:spcPct val="120000"/>
                        </a:lnSpc>
                        <a:spcAft>
                          <a:spcPts val="0"/>
                        </a:spcAft>
                      </a:pPr>
                      <a:r>
                        <a:rPr lang="en-US" sz="1000">
                          <a:effectLst/>
                        </a:rPr>
                        <a:t>1</a:t>
                      </a:r>
                      <a:endParaRPr lang="en-US" sz="1000">
                        <a:solidFill>
                          <a:srgbClr val="000000"/>
                        </a:solidFill>
                        <a:effectLst/>
                        <a:latin typeface="Calibri"/>
                        <a:ea typeface="Times New Roman"/>
                        <a:cs typeface="Arial"/>
                      </a:endParaRPr>
                    </a:p>
                  </a:txBody>
                  <a:tcPr marL="61431" marR="61431" marT="0" marB="0" anchor="ctr"/>
                </a:tc>
                <a:tc>
                  <a:txBody>
                    <a:bodyPr/>
                    <a:lstStyle/>
                    <a:p>
                      <a:pPr algn="ctr">
                        <a:lnSpc>
                          <a:spcPct val="120000"/>
                        </a:lnSpc>
                        <a:spcAft>
                          <a:spcPts val="0"/>
                        </a:spcAft>
                      </a:pPr>
                      <a:r>
                        <a:rPr lang="en-US" sz="1000">
                          <a:effectLst/>
                        </a:rPr>
                        <a:t>5.04</a:t>
                      </a:r>
                      <a:endParaRPr lang="en-US" sz="1000">
                        <a:solidFill>
                          <a:srgbClr val="000000"/>
                        </a:solidFill>
                        <a:effectLst/>
                        <a:latin typeface="Calibri"/>
                        <a:ea typeface="Times New Roman"/>
                        <a:cs typeface="Arial"/>
                      </a:endParaRPr>
                    </a:p>
                  </a:txBody>
                  <a:tcPr marL="61431" marR="61431" marT="0" marB="0" anchor="ctr"/>
                </a:tc>
                <a:tc>
                  <a:txBody>
                    <a:bodyPr/>
                    <a:lstStyle/>
                    <a:p>
                      <a:pPr>
                        <a:lnSpc>
                          <a:spcPct val="120000"/>
                        </a:lnSpc>
                        <a:spcAft>
                          <a:spcPts val="0"/>
                        </a:spcAft>
                      </a:pPr>
                      <a:r>
                        <a:rPr lang="en-US" sz="1000">
                          <a:effectLst/>
                        </a:rPr>
                        <a:t>SW is a suitable representation of cultural heritage of Qatar</a:t>
                      </a:r>
                      <a:endParaRPr lang="en-US" sz="1000">
                        <a:solidFill>
                          <a:srgbClr val="000000"/>
                        </a:solidFill>
                        <a:effectLst/>
                        <a:latin typeface="Calibri"/>
                        <a:ea typeface="Times New Roman"/>
                        <a:cs typeface="Arial"/>
                      </a:endParaRPr>
                    </a:p>
                  </a:txBody>
                  <a:tcPr marL="61431" marR="61431" marT="0" marB="0" anchor="ctr"/>
                </a:tc>
                <a:tc>
                  <a:txBody>
                    <a:bodyPr/>
                    <a:lstStyle/>
                    <a:p>
                      <a:pPr algn="r">
                        <a:lnSpc>
                          <a:spcPct val="120000"/>
                        </a:lnSpc>
                        <a:spcAft>
                          <a:spcPts val="0"/>
                        </a:spcAft>
                      </a:pPr>
                      <a:r>
                        <a:rPr lang="en-US" sz="1000">
                          <a:effectLst/>
                        </a:rPr>
                        <a:t>4.52</a:t>
                      </a:r>
                      <a:endParaRPr lang="en-US" sz="1000">
                        <a:solidFill>
                          <a:srgbClr val="000000"/>
                        </a:solidFill>
                        <a:effectLst/>
                        <a:latin typeface="Calibri"/>
                        <a:ea typeface="Times New Roman"/>
                        <a:cs typeface="Arial"/>
                      </a:endParaRPr>
                    </a:p>
                  </a:txBody>
                  <a:tcPr marL="61431" marR="61431" marT="0" marB="0" anchor="ctr"/>
                </a:tc>
              </a:tr>
              <a:tr h="341282">
                <a:tc>
                  <a:txBody>
                    <a:bodyPr/>
                    <a:lstStyle/>
                    <a:p>
                      <a:pPr algn="ctr">
                        <a:lnSpc>
                          <a:spcPct val="120000"/>
                        </a:lnSpc>
                        <a:spcAft>
                          <a:spcPts val="0"/>
                        </a:spcAft>
                      </a:pPr>
                      <a:r>
                        <a:rPr lang="en-US" sz="1000">
                          <a:effectLst/>
                        </a:rPr>
                        <a:t>2</a:t>
                      </a:r>
                      <a:endParaRPr lang="en-US" sz="1000">
                        <a:solidFill>
                          <a:srgbClr val="000000"/>
                        </a:solidFill>
                        <a:effectLst/>
                        <a:latin typeface="Calibri"/>
                        <a:ea typeface="Times New Roman"/>
                        <a:cs typeface="Arial"/>
                      </a:endParaRPr>
                    </a:p>
                  </a:txBody>
                  <a:tcPr marL="61431" marR="61431" marT="0" marB="0" anchor="ctr"/>
                </a:tc>
                <a:tc>
                  <a:txBody>
                    <a:bodyPr/>
                    <a:lstStyle/>
                    <a:p>
                      <a:pPr algn="ctr">
                        <a:lnSpc>
                          <a:spcPct val="120000"/>
                        </a:lnSpc>
                        <a:spcAft>
                          <a:spcPts val="0"/>
                        </a:spcAft>
                      </a:pPr>
                      <a:r>
                        <a:rPr lang="en-US" sz="1000">
                          <a:effectLst/>
                        </a:rPr>
                        <a:t>5.01</a:t>
                      </a:r>
                      <a:endParaRPr lang="en-US" sz="1000">
                        <a:solidFill>
                          <a:srgbClr val="000000"/>
                        </a:solidFill>
                        <a:effectLst/>
                        <a:latin typeface="Calibri"/>
                        <a:ea typeface="Times New Roman"/>
                        <a:cs typeface="Arial"/>
                      </a:endParaRPr>
                    </a:p>
                  </a:txBody>
                  <a:tcPr marL="61431" marR="61431" marT="0" marB="0" anchor="ctr"/>
                </a:tc>
                <a:tc>
                  <a:txBody>
                    <a:bodyPr/>
                    <a:lstStyle/>
                    <a:p>
                      <a:pPr>
                        <a:lnSpc>
                          <a:spcPct val="120000"/>
                        </a:lnSpc>
                        <a:spcAft>
                          <a:spcPts val="0"/>
                        </a:spcAft>
                      </a:pPr>
                      <a:r>
                        <a:rPr lang="en-US" sz="1000">
                          <a:effectLst/>
                        </a:rPr>
                        <a:t>Souq Waqif is safe area for children and pedestrian friendly</a:t>
                      </a:r>
                      <a:endParaRPr lang="en-US" sz="1000">
                        <a:solidFill>
                          <a:srgbClr val="000000"/>
                        </a:solidFill>
                        <a:effectLst/>
                        <a:latin typeface="Calibri"/>
                        <a:ea typeface="Times New Roman"/>
                        <a:cs typeface="Arial"/>
                      </a:endParaRPr>
                    </a:p>
                  </a:txBody>
                  <a:tcPr marL="61431" marR="61431" marT="0" marB="0" anchor="ctr"/>
                </a:tc>
                <a:tc>
                  <a:txBody>
                    <a:bodyPr/>
                    <a:lstStyle/>
                    <a:p>
                      <a:pPr algn="r">
                        <a:lnSpc>
                          <a:spcPct val="120000"/>
                        </a:lnSpc>
                        <a:spcAft>
                          <a:spcPts val="0"/>
                        </a:spcAft>
                      </a:pPr>
                      <a:r>
                        <a:rPr lang="en-US" sz="1000">
                          <a:effectLst/>
                        </a:rPr>
                        <a:t>4.36</a:t>
                      </a:r>
                      <a:endParaRPr lang="en-US" sz="1000">
                        <a:solidFill>
                          <a:srgbClr val="000000"/>
                        </a:solidFill>
                        <a:effectLst/>
                        <a:latin typeface="Calibri"/>
                        <a:ea typeface="Times New Roman"/>
                        <a:cs typeface="Arial"/>
                      </a:endParaRPr>
                    </a:p>
                  </a:txBody>
                  <a:tcPr marL="61431" marR="61431" marT="0" marB="0" anchor="ctr"/>
                </a:tc>
              </a:tr>
              <a:tr h="180197">
                <a:tc>
                  <a:txBody>
                    <a:bodyPr/>
                    <a:lstStyle/>
                    <a:p>
                      <a:pPr algn="ctr">
                        <a:lnSpc>
                          <a:spcPct val="120000"/>
                        </a:lnSpc>
                        <a:spcAft>
                          <a:spcPts val="0"/>
                        </a:spcAft>
                      </a:pPr>
                      <a:r>
                        <a:rPr lang="en-US" sz="1000">
                          <a:effectLst/>
                        </a:rPr>
                        <a:t>3</a:t>
                      </a:r>
                      <a:endParaRPr lang="en-US" sz="1000">
                        <a:solidFill>
                          <a:srgbClr val="000000"/>
                        </a:solidFill>
                        <a:effectLst/>
                        <a:latin typeface="Calibri"/>
                        <a:ea typeface="Times New Roman"/>
                        <a:cs typeface="Arial"/>
                      </a:endParaRPr>
                    </a:p>
                  </a:txBody>
                  <a:tcPr marL="61431" marR="61431" marT="0" marB="0" anchor="ctr"/>
                </a:tc>
                <a:tc>
                  <a:txBody>
                    <a:bodyPr/>
                    <a:lstStyle/>
                    <a:p>
                      <a:pPr algn="ctr">
                        <a:lnSpc>
                          <a:spcPct val="120000"/>
                        </a:lnSpc>
                        <a:spcAft>
                          <a:spcPts val="0"/>
                        </a:spcAft>
                      </a:pPr>
                      <a:r>
                        <a:rPr lang="en-US" sz="1000">
                          <a:effectLst/>
                        </a:rPr>
                        <a:t>5.21</a:t>
                      </a:r>
                      <a:endParaRPr lang="en-US" sz="1000">
                        <a:solidFill>
                          <a:srgbClr val="000000"/>
                        </a:solidFill>
                        <a:effectLst/>
                        <a:latin typeface="Calibri"/>
                        <a:ea typeface="Times New Roman"/>
                        <a:cs typeface="Arial"/>
                      </a:endParaRPr>
                    </a:p>
                  </a:txBody>
                  <a:tcPr marL="61431" marR="61431" marT="0" marB="0" anchor="ctr"/>
                </a:tc>
                <a:tc>
                  <a:txBody>
                    <a:bodyPr/>
                    <a:lstStyle/>
                    <a:p>
                      <a:pPr>
                        <a:lnSpc>
                          <a:spcPct val="120000"/>
                        </a:lnSpc>
                        <a:spcAft>
                          <a:spcPts val="0"/>
                        </a:spcAft>
                      </a:pPr>
                      <a:r>
                        <a:rPr lang="en-US" sz="1000">
                          <a:effectLst/>
                        </a:rPr>
                        <a:t>SW contributes to the night life in the community</a:t>
                      </a:r>
                      <a:endParaRPr lang="en-US" sz="1000">
                        <a:solidFill>
                          <a:srgbClr val="000000"/>
                        </a:solidFill>
                        <a:effectLst/>
                        <a:latin typeface="Calibri"/>
                        <a:ea typeface="Times New Roman"/>
                        <a:cs typeface="Arial"/>
                      </a:endParaRPr>
                    </a:p>
                  </a:txBody>
                  <a:tcPr marL="61431" marR="61431" marT="0" marB="0" anchor="ctr"/>
                </a:tc>
                <a:tc>
                  <a:txBody>
                    <a:bodyPr/>
                    <a:lstStyle/>
                    <a:p>
                      <a:pPr algn="r">
                        <a:lnSpc>
                          <a:spcPct val="120000"/>
                        </a:lnSpc>
                        <a:spcAft>
                          <a:spcPts val="0"/>
                        </a:spcAft>
                      </a:pPr>
                      <a:r>
                        <a:rPr lang="en-US" sz="1000">
                          <a:effectLst/>
                        </a:rPr>
                        <a:t>4.35</a:t>
                      </a:r>
                      <a:endParaRPr lang="en-US" sz="1000">
                        <a:solidFill>
                          <a:srgbClr val="000000"/>
                        </a:solidFill>
                        <a:effectLst/>
                        <a:latin typeface="Calibri"/>
                        <a:ea typeface="Times New Roman"/>
                        <a:cs typeface="Arial"/>
                      </a:endParaRPr>
                    </a:p>
                  </a:txBody>
                  <a:tcPr marL="61431" marR="61431" marT="0" marB="0" anchor="ctr"/>
                </a:tc>
              </a:tr>
              <a:tr h="180197">
                <a:tc>
                  <a:txBody>
                    <a:bodyPr/>
                    <a:lstStyle/>
                    <a:p>
                      <a:pPr algn="ctr">
                        <a:lnSpc>
                          <a:spcPct val="120000"/>
                        </a:lnSpc>
                        <a:spcAft>
                          <a:spcPts val="0"/>
                        </a:spcAft>
                      </a:pPr>
                      <a:r>
                        <a:rPr lang="en-US" sz="1000">
                          <a:effectLst/>
                        </a:rPr>
                        <a:t>4</a:t>
                      </a:r>
                      <a:endParaRPr lang="en-US" sz="1000">
                        <a:solidFill>
                          <a:srgbClr val="000000"/>
                        </a:solidFill>
                        <a:effectLst/>
                        <a:latin typeface="Calibri"/>
                        <a:ea typeface="Times New Roman"/>
                        <a:cs typeface="Arial"/>
                      </a:endParaRPr>
                    </a:p>
                  </a:txBody>
                  <a:tcPr marL="61431" marR="61431" marT="0" marB="0" anchor="ctr"/>
                </a:tc>
                <a:tc>
                  <a:txBody>
                    <a:bodyPr/>
                    <a:lstStyle/>
                    <a:p>
                      <a:pPr algn="ctr">
                        <a:lnSpc>
                          <a:spcPct val="120000"/>
                        </a:lnSpc>
                        <a:spcAft>
                          <a:spcPts val="0"/>
                        </a:spcAft>
                      </a:pPr>
                      <a:r>
                        <a:rPr lang="en-US" sz="1000">
                          <a:effectLst/>
                        </a:rPr>
                        <a:t>5.05</a:t>
                      </a:r>
                      <a:endParaRPr lang="en-US" sz="1000">
                        <a:solidFill>
                          <a:srgbClr val="000000"/>
                        </a:solidFill>
                        <a:effectLst/>
                        <a:latin typeface="Calibri"/>
                        <a:ea typeface="Times New Roman"/>
                        <a:cs typeface="Arial"/>
                      </a:endParaRPr>
                    </a:p>
                  </a:txBody>
                  <a:tcPr marL="61431" marR="61431" marT="0" marB="0" anchor="ctr"/>
                </a:tc>
                <a:tc>
                  <a:txBody>
                    <a:bodyPr/>
                    <a:lstStyle/>
                    <a:p>
                      <a:pPr>
                        <a:lnSpc>
                          <a:spcPct val="120000"/>
                        </a:lnSpc>
                        <a:spcAft>
                          <a:spcPts val="0"/>
                        </a:spcAft>
                      </a:pPr>
                      <a:r>
                        <a:rPr lang="en-US" sz="1000">
                          <a:effectLst/>
                        </a:rPr>
                        <a:t>SW has helped Qatar presenting its authentic image</a:t>
                      </a:r>
                      <a:endParaRPr lang="en-US" sz="1000">
                        <a:solidFill>
                          <a:srgbClr val="000000"/>
                        </a:solidFill>
                        <a:effectLst/>
                        <a:latin typeface="Calibri"/>
                        <a:ea typeface="Times New Roman"/>
                        <a:cs typeface="Arial"/>
                      </a:endParaRPr>
                    </a:p>
                  </a:txBody>
                  <a:tcPr marL="61431" marR="61431" marT="0" marB="0" anchor="ctr"/>
                </a:tc>
                <a:tc>
                  <a:txBody>
                    <a:bodyPr/>
                    <a:lstStyle/>
                    <a:p>
                      <a:pPr algn="r">
                        <a:lnSpc>
                          <a:spcPct val="120000"/>
                        </a:lnSpc>
                        <a:spcAft>
                          <a:spcPts val="0"/>
                        </a:spcAft>
                      </a:pPr>
                      <a:r>
                        <a:rPr lang="en-US" sz="1000">
                          <a:effectLst/>
                        </a:rPr>
                        <a:t>4.25</a:t>
                      </a:r>
                      <a:endParaRPr lang="en-US" sz="1000">
                        <a:solidFill>
                          <a:srgbClr val="000000"/>
                        </a:solidFill>
                        <a:effectLst/>
                        <a:latin typeface="Calibri"/>
                        <a:ea typeface="Times New Roman"/>
                        <a:cs typeface="Arial"/>
                      </a:endParaRPr>
                    </a:p>
                  </a:txBody>
                  <a:tcPr marL="61431" marR="61431" marT="0" marB="0" anchor="ctr"/>
                </a:tc>
              </a:tr>
              <a:tr h="180197">
                <a:tc>
                  <a:txBody>
                    <a:bodyPr/>
                    <a:lstStyle/>
                    <a:p>
                      <a:pPr algn="ctr">
                        <a:lnSpc>
                          <a:spcPct val="120000"/>
                        </a:lnSpc>
                        <a:spcAft>
                          <a:spcPts val="0"/>
                        </a:spcAft>
                      </a:pPr>
                      <a:r>
                        <a:rPr lang="en-US" sz="1000">
                          <a:effectLst/>
                        </a:rPr>
                        <a:t>5</a:t>
                      </a:r>
                      <a:endParaRPr lang="en-US" sz="1000">
                        <a:solidFill>
                          <a:srgbClr val="000000"/>
                        </a:solidFill>
                        <a:effectLst/>
                        <a:latin typeface="Calibri"/>
                        <a:ea typeface="Times New Roman"/>
                        <a:cs typeface="Arial"/>
                      </a:endParaRPr>
                    </a:p>
                  </a:txBody>
                  <a:tcPr marL="61431" marR="61431" marT="0" marB="0" anchor="ctr"/>
                </a:tc>
                <a:tc>
                  <a:txBody>
                    <a:bodyPr/>
                    <a:lstStyle/>
                    <a:p>
                      <a:pPr algn="ctr">
                        <a:lnSpc>
                          <a:spcPct val="120000"/>
                        </a:lnSpc>
                        <a:spcAft>
                          <a:spcPts val="0"/>
                        </a:spcAft>
                      </a:pPr>
                      <a:r>
                        <a:rPr lang="en-US" sz="1000">
                          <a:effectLst/>
                        </a:rPr>
                        <a:t>5.25</a:t>
                      </a:r>
                      <a:endParaRPr lang="en-US" sz="1000">
                        <a:solidFill>
                          <a:srgbClr val="000000"/>
                        </a:solidFill>
                        <a:effectLst/>
                        <a:latin typeface="Calibri"/>
                        <a:ea typeface="Times New Roman"/>
                        <a:cs typeface="Arial"/>
                      </a:endParaRPr>
                    </a:p>
                  </a:txBody>
                  <a:tcPr marL="61431" marR="61431" marT="0" marB="0" anchor="ctr"/>
                </a:tc>
                <a:tc>
                  <a:txBody>
                    <a:bodyPr/>
                    <a:lstStyle/>
                    <a:p>
                      <a:pPr>
                        <a:lnSpc>
                          <a:spcPct val="120000"/>
                        </a:lnSpc>
                        <a:spcAft>
                          <a:spcPts val="0"/>
                        </a:spcAft>
                      </a:pPr>
                      <a:r>
                        <a:rPr lang="en-US" sz="1000">
                          <a:effectLst/>
                        </a:rPr>
                        <a:t>You are generally satisfied with the social effect of Souq Waqif</a:t>
                      </a:r>
                      <a:endParaRPr lang="en-US" sz="1000">
                        <a:solidFill>
                          <a:srgbClr val="000000"/>
                        </a:solidFill>
                        <a:effectLst/>
                        <a:latin typeface="Calibri"/>
                        <a:ea typeface="Times New Roman"/>
                        <a:cs typeface="Arial"/>
                      </a:endParaRPr>
                    </a:p>
                  </a:txBody>
                  <a:tcPr marL="61431" marR="61431" marT="0" marB="0" anchor="ctr"/>
                </a:tc>
                <a:tc>
                  <a:txBody>
                    <a:bodyPr/>
                    <a:lstStyle/>
                    <a:p>
                      <a:pPr algn="r">
                        <a:lnSpc>
                          <a:spcPct val="120000"/>
                        </a:lnSpc>
                        <a:spcAft>
                          <a:spcPts val="0"/>
                        </a:spcAft>
                      </a:pPr>
                      <a:r>
                        <a:rPr lang="en-US" sz="1000">
                          <a:effectLst/>
                        </a:rPr>
                        <a:t>4.18</a:t>
                      </a:r>
                      <a:endParaRPr lang="en-US" sz="1000">
                        <a:solidFill>
                          <a:srgbClr val="000000"/>
                        </a:solidFill>
                        <a:effectLst/>
                        <a:latin typeface="Calibri"/>
                        <a:ea typeface="Times New Roman"/>
                        <a:cs typeface="Arial"/>
                      </a:endParaRPr>
                    </a:p>
                  </a:txBody>
                  <a:tcPr marL="61431" marR="61431" marT="0" marB="0" anchor="ctr"/>
                </a:tc>
              </a:tr>
              <a:tr h="341282">
                <a:tc>
                  <a:txBody>
                    <a:bodyPr/>
                    <a:lstStyle/>
                    <a:p>
                      <a:pPr algn="ctr">
                        <a:lnSpc>
                          <a:spcPct val="120000"/>
                        </a:lnSpc>
                        <a:spcAft>
                          <a:spcPts val="0"/>
                        </a:spcAft>
                      </a:pPr>
                      <a:r>
                        <a:rPr lang="en-US" sz="1000">
                          <a:effectLst/>
                        </a:rPr>
                        <a:t>6</a:t>
                      </a:r>
                      <a:endParaRPr lang="en-US" sz="1000">
                        <a:solidFill>
                          <a:srgbClr val="000000"/>
                        </a:solidFill>
                        <a:effectLst/>
                        <a:latin typeface="Calibri"/>
                        <a:ea typeface="Times New Roman"/>
                        <a:cs typeface="Arial"/>
                      </a:endParaRPr>
                    </a:p>
                  </a:txBody>
                  <a:tcPr marL="61431" marR="61431" marT="0" marB="0" anchor="ctr"/>
                </a:tc>
                <a:tc>
                  <a:txBody>
                    <a:bodyPr/>
                    <a:lstStyle/>
                    <a:p>
                      <a:pPr algn="ctr">
                        <a:lnSpc>
                          <a:spcPct val="120000"/>
                        </a:lnSpc>
                        <a:spcAft>
                          <a:spcPts val="0"/>
                        </a:spcAft>
                      </a:pPr>
                      <a:r>
                        <a:rPr lang="en-US" sz="1000">
                          <a:effectLst/>
                        </a:rPr>
                        <a:t>5.10</a:t>
                      </a:r>
                      <a:endParaRPr lang="en-US" sz="1000">
                        <a:solidFill>
                          <a:srgbClr val="000000"/>
                        </a:solidFill>
                        <a:effectLst/>
                        <a:latin typeface="Calibri"/>
                        <a:ea typeface="Times New Roman"/>
                        <a:cs typeface="Arial"/>
                      </a:endParaRPr>
                    </a:p>
                  </a:txBody>
                  <a:tcPr marL="61431" marR="61431" marT="0" marB="0" anchor="ctr"/>
                </a:tc>
                <a:tc>
                  <a:txBody>
                    <a:bodyPr/>
                    <a:lstStyle/>
                    <a:p>
                      <a:pPr>
                        <a:lnSpc>
                          <a:spcPct val="120000"/>
                        </a:lnSpc>
                        <a:spcAft>
                          <a:spcPts val="0"/>
                        </a:spcAft>
                      </a:pPr>
                      <a:r>
                        <a:rPr lang="en-US" sz="1000">
                          <a:effectLst/>
                        </a:rPr>
                        <a:t>SW is clean with minimum noise, air and visual pollution.</a:t>
                      </a:r>
                      <a:endParaRPr lang="en-US" sz="1000">
                        <a:solidFill>
                          <a:srgbClr val="000000"/>
                        </a:solidFill>
                        <a:effectLst/>
                        <a:latin typeface="Calibri"/>
                        <a:ea typeface="Times New Roman"/>
                        <a:cs typeface="Arial"/>
                      </a:endParaRPr>
                    </a:p>
                  </a:txBody>
                  <a:tcPr marL="61431" marR="61431" marT="0" marB="0" anchor="ctr"/>
                </a:tc>
                <a:tc>
                  <a:txBody>
                    <a:bodyPr/>
                    <a:lstStyle/>
                    <a:p>
                      <a:pPr algn="r">
                        <a:lnSpc>
                          <a:spcPct val="120000"/>
                        </a:lnSpc>
                        <a:spcAft>
                          <a:spcPts val="0"/>
                        </a:spcAft>
                      </a:pPr>
                      <a:r>
                        <a:rPr lang="en-US" sz="1000">
                          <a:effectLst/>
                        </a:rPr>
                        <a:t>4.16</a:t>
                      </a:r>
                      <a:endParaRPr lang="en-US" sz="1000">
                        <a:solidFill>
                          <a:srgbClr val="000000"/>
                        </a:solidFill>
                        <a:effectLst/>
                        <a:latin typeface="Calibri"/>
                        <a:ea typeface="Times New Roman"/>
                        <a:cs typeface="Arial"/>
                      </a:endParaRPr>
                    </a:p>
                  </a:txBody>
                  <a:tcPr marL="61431" marR="61431" marT="0" marB="0" anchor="ctr"/>
                </a:tc>
              </a:tr>
              <a:tr h="341282">
                <a:tc>
                  <a:txBody>
                    <a:bodyPr/>
                    <a:lstStyle/>
                    <a:p>
                      <a:pPr algn="ctr">
                        <a:lnSpc>
                          <a:spcPct val="120000"/>
                        </a:lnSpc>
                        <a:spcAft>
                          <a:spcPts val="0"/>
                        </a:spcAft>
                      </a:pPr>
                      <a:r>
                        <a:rPr lang="en-US" sz="1000">
                          <a:effectLst/>
                        </a:rPr>
                        <a:t>7</a:t>
                      </a:r>
                      <a:endParaRPr lang="en-US" sz="1000">
                        <a:solidFill>
                          <a:srgbClr val="000000"/>
                        </a:solidFill>
                        <a:effectLst/>
                        <a:latin typeface="Calibri"/>
                        <a:ea typeface="Times New Roman"/>
                        <a:cs typeface="Arial"/>
                      </a:endParaRPr>
                    </a:p>
                  </a:txBody>
                  <a:tcPr marL="61431" marR="61431" marT="0" marB="0" anchor="ctr"/>
                </a:tc>
                <a:tc>
                  <a:txBody>
                    <a:bodyPr/>
                    <a:lstStyle/>
                    <a:p>
                      <a:pPr algn="ctr">
                        <a:lnSpc>
                          <a:spcPct val="120000"/>
                        </a:lnSpc>
                        <a:spcAft>
                          <a:spcPts val="0"/>
                        </a:spcAft>
                      </a:pPr>
                      <a:r>
                        <a:rPr lang="en-US" sz="1000">
                          <a:effectLst/>
                        </a:rPr>
                        <a:t>5.17</a:t>
                      </a:r>
                      <a:endParaRPr lang="en-US" sz="1000">
                        <a:solidFill>
                          <a:srgbClr val="000000"/>
                        </a:solidFill>
                        <a:effectLst/>
                        <a:latin typeface="Calibri"/>
                        <a:ea typeface="Times New Roman"/>
                        <a:cs typeface="Arial"/>
                      </a:endParaRPr>
                    </a:p>
                  </a:txBody>
                  <a:tcPr marL="61431" marR="61431" marT="0" marB="0" anchor="ctr"/>
                </a:tc>
                <a:tc>
                  <a:txBody>
                    <a:bodyPr/>
                    <a:lstStyle/>
                    <a:p>
                      <a:pPr>
                        <a:lnSpc>
                          <a:spcPct val="120000"/>
                        </a:lnSpc>
                        <a:spcAft>
                          <a:spcPts val="0"/>
                        </a:spcAft>
                      </a:pPr>
                      <a:r>
                        <a:rPr lang="en-US" sz="1000">
                          <a:effectLst/>
                        </a:rPr>
                        <a:t>SW is suitable for all income groups</a:t>
                      </a:r>
                      <a:endParaRPr lang="en-US" sz="1000">
                        <a:solidFill>
                          <a:srgbClr val="000000"/>
                        </a:solidFill>
                        <a:effectLst/>
                        <a:latin typeface="Calibri"/>
                        <a:ea typeface="Times New Roman"/>
                        <a:cs typeface="Arial"/>
                      </a:endParaRPr>
                    </a:p>
                  </a:txBody>
                  <a:tcPr marL="61431" marR="61431" marT="0" marB="0" anchor="ctr"/>
                </a:tc>
                <a:tc>
                  <a:txBody>
                    <a:bodyPr/>
                    <a:lstStyle/>
                    <a:p>
                      <a:pPr algn="r">
                        <a:lnSpc>
                          <a:spcPct val="120000"/>
                        </a:lnSpc>
                        <a:spcAft>
                          <a:spcPts val="0"/>
                        </a:spcAft>
                      </a:pPr>
                      <a:r>
                        <a:rPr lang="en-US" sz="1000">
                          <a:effectLst/>
                        </a:rPr>
                        <a:t>4.12</a:t>
                      </a:r>
                      <a:endParaRPr lang="en-US" sz="1000">
                        <a:solidFill>
                          <a:srgbClr val="000000"/>
                        </a:solidFill>
                        <a:effectLst/>
                        <a:latin typeface="Calibri"/>
                        <a:ea typeface="Times New Roman"/>
                        <a:cs typeface="Arial"/>
                      </a:endParaRPr>
                    </a:p>
                  </a:txBody>
                  <a:tcPr marL="61431" marR="61431" marT="0" marB="0" anchor="ctr"/>
                </a:tc>
              </a:tr>
              <a:tr h="180197">
                <a:tc>
                  <a:txBody>
                    <a:bodyPr/>
                    <a:lstStyle/>
                    <a:p>
                      <a:pPr algn="ctr">
                        <a:lnSpc>
                          <a:spcPct val="120000"/>
                        </a:lnSpc>
                        <a:spcAft>
                          <a:spcPts val="0"/>
                        </a:spcAft>
                      </a:pPr>
                      <a:r>
                        <a:rPr lang="en-US" sz="1000">
                          <a:effectLst/>
                        </a:rPr>
                        <a:t>8</a:t>
                      </a:r>
                      <a:endParaRPr lang="en-US" sz="1000">
                        <a:solidFill>
                          <a:srgbClr val="000000"/>
                        </a:solidFill>
                        <a:effectLst/>
                        <a:latin typeface="Calibri"/>
                        <a:ea typeface="Times New Roman"/>
                        <a:cs typeface="Arial"/>
                      </a:endParaRPr>
                    </a:p>
                  </a:txBody>
                  <a:tcPr marL="61431" marR="61431" marT="0" marB="0" anchor="ctr"/>
                </a:tc>
                <a:tc>
                  <a:txBody>
                    <a:bodyPr/>
                    <a:lstStyle/>
                    <a:p>
                      <a:pPr algn="ctr">
                        <a:lnSpc>
                          <a:spcPct val="120000"/>
                        </a:lnSpc>
                        <a:spcAft>
                          <a:spcPts val="0"/>
                        </a:spcAft>
                      </a:pPr>
                      <a:r>
                        <a:rPr lang="en-US" sz="1000">
                          <a:effectLst/>
                        </a:rPr>
                        <a:t>5.02</a:t>
                      </a:r>
                      <a:endParaRPr lang="en-US" sz="1000">
                        <a:solidFill>
                          <a:srgbClr val="000000"/>
                        </a:solidFill>
                        <a:effectLst/>
                        <a:latin typeface="Calibri"/>
                        <a:ea typeface="Times New Roman"/>
                        <a:cs typeface="Arial"/>
                      </a:endParaRPr>
                    </a:p>
                  </a:txBody>
                  <a:tcPr marL="61431" marR="61431" marT="0" marB="0" anchor="ctr"/>
                </a:tc>
                <a:tc>
                  <a:txBody>
                    <a:bodyPr/>
                    <a:lstStyle/>
                    <a:p>
                      <a:pPr>
                        <a:lnSpc>
                          <a:spcPct val="120000"/>
                        </a:lnSpc>
                        <a:spcAft>
                          <a:spcPts val="0"/>
                        </a:spcAft>
                      </a:pPr>
                      <a:r>
                        <a:rPr lang="en-US" sz="1000">
                          <a:effectLst/>
                        </a:rPr>
                        <a:t>SW is a place for suitable social interaction</a:t>
                      </a:r>
                      <a:endParaRPr lang="en-US" sz="1000">
                        <a:solidFill>
                          <a:srgbClr val="000000"/>
                        </a:solidFill>
                        <a:effectLst/>
                        <a:latin typeface="Calibri"/>
                        <a:ea typeface="Times New Roman"/>
                        <a:cs typeface="Arial"/>
                      </a:endParaRPr>
                    </a:p>
                  </a:txBody>
                  <a:tcPr marL="61431" marR="61431" marT="0" marB="0" anchor="ctr"/>
                </a:tc>
                <a:tc>
                  <a:txBody>
                    <a:bodyPr/>
                    <a:lstStyle/>
                    <a:p>
                      <a:pPr algn="r">
                        <a:lnSpc>
                          <a:spcPct val="120000"/>
                        </a:lnSpc>
                        <a:spcAft>
                          <a:spcPts val="0"/>
                        </a:spcAft>
                      </a:pPr>
                      <a:r>
                        <a:rPr lang="en-US" sz="1000">
                          <a:effectLst/>
                        </a:rPr>
                        <a:t>4.11</a:t>
                      </a:r>
                      <a:endParaRPr lang="en-US" sz="1000">
                        <a:solidFill>
                          <a:srgbClr val="000000"/>
                        </a:solidFill>
                        <a:effectLst/>
                        <a:latin typeface="Calibri"/>
                        <a:ea typeface="Times New Roman"/>
                        <a:cs typeface="Arial"/>
                      </a:endParaRPr>
                    </a:p>
                  </a:txBody>
                  <a:tcPr marL="61431" marR="61431" marT="0" marB="0" anchor="ctr"/>
                </a:tc>
              </a:tr>
              <a:tr h="341282">
                <a:tc>
                  <a:txBody>
                    <a:bodyPr/>
                    <a:lstStyle/>
                    <a:p>
                      <a:pPr algn="ctr">
                        <a:lnSpc>
                          <a:spcPct val="120000"/>
                        </a:lnSpc>
                        <a:spcAft>
                          <a:spcPts val="0"/>
                        </a:spcAft>
                      </a:pPr>
                      <a:r>
                        <a:rPr lang="en-US" sz="1000">
                          <a:effectLst/>
                        </a:rPr>
                        <a:t>9</a:t>
                      </a:r>
                      <a:endParaRPr lang="en-US" sz="1000">
                        <a:solidFill>
                          <a:srgbClr val="000000"/>
                        </a:solidFill>
                        <a:effectLst/>
                        <a:latin typeface="Calibri"/>
                        <a:ea typeface="Times New Roman"/>
                        <a:cs typeface="Arial"/>
                      </a:endParaRPr>
                    </a:p>
                  </a:txBody>
                  <a:tcPr marL="61431" marR="61431" marT="0" marB="0" anchor="ctr"/>
                </a:tc>
                <a:tc>
                  <a:txBody>
                    <a:bodyPr/>
                    <a:lstStyle/>
                    <a:p>
                      <a:pPr algn="ctr">
                        <a:lnSpc>
                          <a:spcPct val="120000"/>
                        </a:lnSpc>
                        <a:spcAft>
                          <a:spcPts val="0"/>
                        </a:spcAft>
                      </a:pPr>
                      <a:r>
                        <a:rPr lang="en-US" sz="1000">
                          <a:effectLst/>
                        </a:rPr>
                        <a:t>5.03</a:t>
                      </a:r>
                      <a:endParaRPr lang="en-US" sz="1000">
                        <a:solidFill>
                          <a:srgbClr val="000000"/>
                        </a:solidFill>
                        <a:effectLst/>
                        <a:latin typeface="Calibri"/>
                        <a:ea typeface="Times New Roman"/>
                        <a:cs typeface="Arial"/>
                      </a:endParaRPr>
                    </a:p>
                  </a:txBody>
                  <a:tcPr marL="61431" marR="61431" marT="0" marB="0" anchor="ctr"/>
                </a:tc>
                <a:tc>
                  <a:txBody>
                    <a:bodyPr/>
                    <a:lstStyle/>
                    <a:p>
                      <a:pPr>
                        <a:lnSpc>
                          <a:spcPct val="120000"/>
                        </a:lnSpc>
                        <a:spcAft>
                          <a:spcPts val="0"/>
                        </a:spcAft>
                      </a:pPr>
                      <a:r>
                        <a:rPr lang="en-US" sz="1000">
                          <a:effectLst/>
                        </a:rPr>
                        <a:t>SW respects the cultural diversity of visitors</a:t>
                      </a:r>
                      <a:endParaRPr lang="en-US" sz="1000">
                        <a:solidFill>
                          <a:srgbClr val="000000"/>
                        </a:solidFill>
                        <a:effectLst/>
                        <a:latin typeface="Calibri"/>
                        <a:ea typeface="Times New Roman"/>
                        <a:cs typeface="Arial"/>
                      </a:endParaRPr>
                    </a:p>
                  </a:txBody>
                  <a:tcPr marL="61431" marR="61431" marT="0" marB="0" anchor="ctr"/>
                </a:tc>
                <a:tc>
                  <a:txBody>
                    <a:bodyPr/>
                    <a:lstStyle/>
                    <a:p>
                      <a:pPr algn="r">
                        <a:lnSpc>
                          <a:spcPct val="120000"/>
                        </a:lnSpc>
                        <a:spcAft>
                          <a:spcPts val="0"/>
                        </a:spcAft>
                      </a:pPr>
                      <a:r>
                        <a:rPr lang="en-US" sz="1000">
                          <a:effectLst/>
                        </a:rPr>
                        <a:t>4.08</a:t>
                      </a:r>
                      <a:endParaRPr lang="en-US" sz="1000">
                        <a:solidFill>
                          <a:srgbClr val="000000"/>
                        </a:solidFill>
                        <a:effectLst/>
                        <a:latin typeface="Calibri"/>
                        <a:ea typeface="Times New Roman"/>
                        <a:cs typeface="Arial"/>
                      </a:endParaRPr>
                    </a:p>
                  </a:txBody>
                  <a:tcPr marL="61431" marR="61431" marT="0" marB="0" anchor="ctr"/>
                </a:tc>
              </a:tr>
              <a:tr h="180197">
                <a:tc>
                  <a:txBody>
                    <a:bodyPr/>
                    <a:lstStyle/>
                    <a:p>
                      <a:pPr algn="ctr">
                        <a:lnSpc>
                          <a:spcPct val="120000"/>
                        </a:lnSpc>
                        <a:spcAft>
                          <a:spcPts val="0"/>
                        </a:spcAft>
                      </a:pPr>
                      <a:r>
                        <a:rPr lang="en-US" sz="1000">
                          <a:effectLst/>
                        </a:rPr>
                        <a:t>10</a:t>
                      </a:r>
                      <a:endParaRPr lang="en-US" sz="1000">
                        <a:solidFill>
                          <a:srgbClr val="000000"/>
                        </a:solidFill>
                        <a:effectLst/>
                        <a:latin typeface="Calibri"/>
                        <a:ea typeface="Times New Roman"/>
                        <a:cs typeface="Arial"/>
                      </a:endParaRPr>
                    </a:p>
                  </a:txBody>
                  <a:tcPr marL="61431" marR="61431" marT="0" marB="0" anchor="ctr"/>
                </a:tc>
                <a:tc>
                  <a:txBody>
                    <a:bodyPr/>
                    <a:lstStyle/>
                    <a:p>
                      <a:pPr algn="ctr">
                        <a:lnSpc>
                          <a:spcPct val="120000"/>
                        </a:lnSpc>
                        <a:spcAft>
                          <a:spcPts val="0"/>
                        </a:spcAft>
                      </a:pPr>
                      <a:r>
                        <a:rPr lang="en-US" sz="1000">
                          <a:effectLst/>
                        </a:rPr>
                        <a:t>5.07</a:t>
                      </a:r>
                      <a:endParaRPr lang="en-US" sz="1000">
                        <a:solidFill>
                          <a:srgbClr val="000000"/>
                        </a:solidFill>
                        <a:effectLst/>
                        <a:latin typeface="Calibri"/>
                        <a:ea typeface="Times New Roman"/>
                        <a:cs typeface="Arial"/>
                      </a:endParaRPr>
                    </a:p>
                  </a:txBody>
                  <a:tcPr marL="61431" marR="61431" marT="0" marB="0" anchor="ctr"/>
                </a:tc>
                <a:tc>
                  <a:txBody>
                    <a:bodyPr/>
                    <a:lstStyle/>
                    <a:p>
                      <a:pPr>
                        <a:lnSpc>
                          <a:spcPct val="120000"/>
                        </a:lnSpc>
                        <a:spcAft>
                          <a:spcPts val="0"/>
                        </a:spcAft>
                      </a:pPr>
                      <a:r>
                        <a:rPr lang="en-US" sz="1000">
                          <a:effectLst/>
                        </a:rPr>
                        <a:t>Developing SW has helped creating new jobs</a:t>
                      </a:r>
                      <a:endParaRPr lang="en-US" sz="1000">
                        <a:solidFill>
                          <a:srgbClr val="000000"/>
                        </a:solidFill>
                        <a:effectLst/>
                        <a:latin typeface="Calibri"/>
                        <a:ea typeface="Times New Roman"/>
                        <a:cs typeface="Arial"/>
                      </a:endParaRPr>
                    </a:p>
                  </a:txBody>
                  <a:tcPr marL="61431" marR="61431" marT="0" marB="0" anchor="ctr"/>
                </a:tc>
                <a:tc>
                  <a:txBody>
                    <a:bodyPr/>
                    <a:lstStyle/>
                    <a:p>
                      <a:pPr algn="r">
                        <a:lnSpc>
                          <a:spcPct val="120000"/>
                        </a:lnSpc>
                        <a:spcAft>
                          <a:spcPts val="0"/>
                        </a:spcAft>
                      </a:pPr>
                      <a:r>
                        <a:rPr lang="en-US" sz="1000">
                          <a:effectLst/>
                        </a:rPr>
                        <a:t>3.97</a:t>
                      </a:r>
                      <a:endParaRPr lang="en-US" sz="1000">
                        <a:solidFill>
                          <a:srgbClr val="000000"/>
                        </a:solidFill>
                        <a:effectLst/>
                        <a:latin typeface="Calibri"/>
                        <a:ea typeface="Times New Roman"/>
                        <a:cs typeface="Arial"/>
                      </a:endParaRPr>
                    </a:p>
                  </a:txBody>
                  <a:tcPr marL="61431" marR="61431" marT="0" marB="0" anchor="ctr"/>
                </a:tc>
              </a:tr>
              <a:tr h="180197">
                <a:tc>
                  <a:txBody>
                    <a:bodyPr/>
                    <a:lstStyle/>
                    <a:p>
                      <a:pPr algn="ctr">
                        <a:lnSpc>
                          <a:spcPct val="120000"/>
                        </a:lnSpc>
                        <a:spcAft>
                          <a:spcPts val="0"/>
                        </a:spcAft>
                      </a:pPr>
                      <a:r>
                        <a:rPr lang="en-US" sz="1000">
                          <a:effectLst/>
                        </a:rPr>
                        <a:t>11</a:t>
                      </a:r>
                      <a:endParaRPr lang="en-US" sz="1000">
                        <a:solidFill>
                          <a:srgbClr val="000000"/>
                        </a:solidFill>
                        <a:effectLst/>
                        <a:latin typeface="Calibri"/>
                        <a:ea typeface="Times New Roman"/>
                        <a:cs typeface="Arial"/>
                      </a:endParaRPr>
                    </a:p>
                  </a:txBody>
                  <a:tcPr marL="61431" marR="61431" marT="0" marB="0" anchor="ctr"/>
                </a:tc>
                <a:tc>
                  <a:txBody>
                    <a:bodyPr/>
                    <a:lstStyle/>
                    <a:p>
                      <a:pPr algn="ctr">
                        <a:lnSpc>
                          <a:spcPct val="120000"/>
                        </a:lnSpc>
                        <a:spcAft>
                          <a:spcPts val="0"/>
                        </a:spcAft>
                      </a:pPr>
                      <a:r>
                        <a:rPr lang="en-US" sz="1000">
                          <a:effectLst/>
                        </a:rPr>
                        <a:t>5.20</a:t>
                      </a:r>
                      <a:endParaRPr lang="en-US" sz="1000">
                        <a:solidFill>
                          <a:srgbClr val="000000"/>
                        </a:solidFill>
                        <a:effectLst/>
                        <a:latin typeface="Calibri"/>
                        <a:ea typeface="Times New Roman"/>
                        <a:cs typeface="Arial"/>
                      </a:endParaRPr>
                    </a:p>
                  </a:txBody>
                  <a:tcPr marL="61431" marR="61431" marT="0" marB="0" anchor="ctr"/>
                </a:tc>
                <a:tc>
                  <a:txBody>
                    <a:bodyPr/>
                    <a:lstStyle/>
                    <a:p>
                      <a:pPr>
                        <a:lnSpc>
                          <a:spcPct val="120000"/>
                        </a:lnSpc>
                        <a:spcAft>
                          <a:spcPts val="0"/>
                        </a:spcAft>
                      </a:pPr>
                      <a:r>
                        <a:rPr lang="en-US" sz="1000">
                          <a:effectLst/>
                        </a:rPr>
                        <a:t>SW contributes to community sense of pride</a:t>
                      </a:r>
                      <a:endParaRPr lang="en-US" sz="1000">
                        <a:solidFill>
                          <a:srgbClr val="000000"/>
                        </a:solidFill>
                        <a:effectLst/>
                        <a:latin typeface="Calibri"/>
                        <a:ea typeface="Times New Roman"/>
                        <a:cs typeface="Arial"/>
                      </a:endParaRPr>
                    </a:p>
                  </a:txBody>
                  <a:tcPr marL="61431" marR="61431" marT="0" marB="0" anchor="ctr"/>
                </a:tc>
                <a:tc>
                  <a:txBody>
                    <a:bodyPr/>
                    <a:lstStyle/>
                    <a:p>
                      <a:pPr algn="r">
                        <a:lnSpc>
                          <a:spcPct val="120000"/>
                        </a:lnSpc>
                        <a:spcAft>
                          <a:spcPts val="0"/>
                        </a:spcAft>
                      </a:pPr>
                      <a:r>
                        <a:rPr lang="en-US" sz="1000">
                          <a:effectLst/>
                        </a:rPr>
                        <a:t>3.95</a:t>
                      </a:r>
                      <a:endParaRPr lang="en-US" sz="1000">
                        <a:solidFill>
                          <a:srgbClr val="000000"/>
                        </a:solidFill>
                        <a:effectLst/>
                        <a:latin typeface="Calibri"/>
                        <a:ea typeface="Times New Roman"/>
                        <a:cs typeface="Arial"/>
                      </a:endParaRPr>
                    </a:p>
                  </a:txBody>
                  <a:tcPr marL="61431" marR="61431" marT="0" marB="0" anchor="ctr"/>
                </a:tc>
              </a:tr>
              <a:tr h="341282">
                <a:tc>
                  <a:txBody>
                    <a:bodyPr/>
                    <a:lstStyle/>
                    <a:p>
                      <a:pPr algn="ctr">
                        <a:lnSpc>
                          <a:spcPct val="120000"/>
                        </a:lnSpc>
                        <a:spcAft>
                          <a:spcPts val="0"/>
                        </a:spcAft>
                      </a:pPr>
                      <a:r>
                        <a:rPr lang="en-US" sz="1000">
                          <a:effectLst/>
                        </a:rPr>
                        <a:t>12</a:t>
                      </a:r>
                      <a:endParaRPr lang="en-US" sz="1000">
                        <a:solidFill>
                          <a:srgbClr val="000000"/>
                        </a:solidFill>
                        <a:effectLst/>
                        <a:latin typeface="Calibri"/>
                        <a:ea typeface="Times New Roman"/>
                        <a:cs typeface="Arial"/>
                      </a:endParaRPr>
                    </a:p>
                  </a:txBody>
                  <a:tcPr marL="61431" marR="61431" marT="0" marB="0" anchor="ctr"/>
                </a:tc>
                <a:tc>
                  <a:txBody>
                    <a:bodyPr/>
                    <a:lstStyle/>
                    <a:p>
                      <a:pPr algn="ctr">
                        <a:lnSpc>
                          <a:spcPct val="120000"/>
                        </a:lnSpc>
                        <a:spcAft>
                          <a:spcPts val="0"/>
                        </a:spcAft>
                      </a:pPr>
                      <a:r>
                        <a:rPr lang="en-US" sz="1000">
                          <a:effectLst/>
                        </a:rPr>
                        <a:t>5.22</a:t>
                      </a:r>
                      <a:endParaRPr lang="en-US" sz="1000">
                        <a:solidFill>
                          <a:srgbClr val="000000"/>
                        </a:solidFill>
                        <a:effectLst/>
                        <a:latin typeface="Calibri"/>
                        <a:ea typeface="Times New Roman"/>
                        <a:cs typeface="Arial"/>
                      </a:endParaRPr>
                    </a:p>
                  </a:txBody>
                  <a:tcPr marL="61431" marR="61431" marT="0" marB="0" anchor="ctr"/>
                </a:tc>
                <a:tc>
                  <a:txBody>
                    <a:bodyPr/>
                    <a:lstStyle/>
                    <a:p>
                      <a:pPr>
                        <a:lnSpc>
                          <a:spcPct val="120000"/>
                        </a:lnSpc>
                        <a:spcAft>
                          <a:spcPts val="0"/>
                        </a:spcAft>
                      </a:pPr>
                      <a:r>
                        <a:rPr lang="en-US" sz="1000">
                          <a:effectLst/>
                        </a:rPr>
                        <a:t>SW provides suitable space for community events and celebrations</a:t>
                      </a:r>
                      <a:endParaRPr lang="en-US" sz="1000">
                        <a:solidFill>
                          <a:srgbClr val="000000"/>
                        </a:solidFill>
                        <a:effectLst/>
                        <a:latin typeface="Calibri"/>
                        <a:ea typeface="Times New Roman"/>
                        <a:cs typeface="Arial"/>
                      </a:endParaRPr>
                    </a:p>
                  </a:txBody>
                  <a:tcPr marL="61431" marR="61431" marT="0" marB="0" anchor="ctr"/>
                </a:tc>
                <a:tc>
                  <a:txBody>
                    <a:bodyPr/>
                    <a:lstStyle/>
                    <a:p>
                      <a:pPr algn="r">
                        <a:lnSpc>
                          <a:spcPct val="120000"/>
                        </a:lnSpc>
                        <a:spcAft>
                          <a:spcPts val="0"/>
                        </a:spcAft>
                      </a:pPr>
                      <a:r>
                        <a:rPr lang="en-US" sz="1000">
                          <a:effectLst/>
                        </a:rPr>
                        <a:t>3.93</a:t>
                      </a:r>
                      <a:endParaRPr lang="en-US" sz="1000">
                        <a:solidFill>
                          <a:srgbClr val="000000"/>
                        </a:solidFill>
                        <a:effectLst/>
                        <a:latin typeface="Calibri"/>
                        <a:ea typeface="Times New Roman"/>
                        <a:cs typeface="Arial"/>
                      </a:endParaRPr>
                    </a:p>
                  </a:txBody>
                  <a:tcPr marL="61431" marR="61431" marT="0" marB="0" anchor="ctr"/>
                </a:tc>
              </a:tr>
              <a:tr h="180197">
                <a:tc>
                  <a:txBody>
                    <a:bodyPr/>
                    <a:lstStyle/>
                    <a:p>
                      <a:pPr algn="ctr">
                        <a:lnSpc>
                          <a:spcPct val="120000"/>
                        </a:lnSpc>
                        <a:spcAft>
                          <a:spcPts val="0"/>
                        </a:spcAft>
                      </a:pPr>
                      <a:r>
                        <a:rPr lang="en-US" sz="1000">
                          <a:effectLst/>
                        </a:rPr>
                        <a:t>13</a:t>
                      </a:r>
                      <a:endParaRPr lang="en-US" sz="1000">
                        <a:solidFill>
                          <a:srgbClr val="000000"/>
                        </a:solidFill>
                        <a:effectLst/>
                        <a:latin typeface="Calibri"/>
                        <a:ea typeface="Times New Roman"/>
                        <a:cs typeface="Arial"/>
                      </a:endParaRPr>
                    </a:p>
                  </a:txBody>
                  <a:tcPr marL="61431" marR="61431" marT="0" marB="0" anchor="ctr"/>
                </a:tc>
                <a:tc>
                  <a:txBody>
                    <a:bodyPr/>
                    <a:lstStyle/>
                    <a:p>
                      <a:pPr algn="ctr">
                        <a:lnSpc>
                          <a:spcPct val="120000"/>
                        </a:lnSpc>
                        <a:spcAft>
                          <a:spcPts val="0"/>
                        </a:spcAft>
                      </a:pPr>
                      <a:r>
                        <a:rPr lang="en-US" sz="1000">
                          <a:effectLst/>
                        </a:rPr>
                        <a:t>5.23</a:t>
                      </a:r>
                      <a:endParaRPr lang="en-US" sz="1000">
                        <a:solidFill>
                          <a:srgbClr val="000000"/>
                        </a:solidFill>
                        <a:effectLst/>
                        <a:latin typeface="Calibri"/>
                        <a:ea typeface="Times New Roman"/>
                        <a:cs typeface="Arial"/>
                      </a:endParaRPr>
                    </a:p>
                  </a:txBody>
                  <a:tcPr marL="61431" marR="61431" marT="0" marB="0" anchor="ctr"/>
                </a:tc>
                <a:tc>
                  <a:txBody>
                    <a:bodyPr/>
                    <a:lstStyle/>
                    <a:p>
                      <a:pPr>
                        <a:lnSpc>
                          <a:spcPct val="120000"/>
                        </a:lnSpc>
                        <a:spcAft>
                          <a:spcPts val="0"/>
                        </a:spcAft>
                      </a:pPr>
                      <a:r>
                        <a:rPr lang="en-US" sz="1000">
                          <a:effectLst/>
                        </a:rPr>
                        <a:t>SW is passing the history knowledge to the next generation.</a:t>
                      </a:r>
                      <a:endParaRPr lang="en-US" sz="1000">
                        <a:solidFill>
                          <a:srgbClr val="000000"/>
                        </a:solidFill>
                        <a:effectLst/>
                        <a:latin typeface="Calibri"/>
                        <a:ea typeface="Times New Roman"/>
                        <a:cs typeface="Arial"/>
                      </a:endParaRPr>
                    </a:p>
                  </a:txBody>
                  <a:tcPr marL="61431" marR="61431" marT="0" marB="0" anchor="ctr"/>
                </a:tc>
                <a:tc>
                  <a:txBody>
                    <a:bodyPr/>
                    <a:lstStyle/>
                    <a:p>
                      <a:pPr algn="r">
                        <a:lnSpc>
                          <a:spcPct val="120000"/>
                        </a:lnSpc>
                        <a:spcAft>
                          <a:spcPts val="0"/>
                        </a:spcAft>
                      </a:pPr>
                      <a:r>
                        <a:rPr lang="en-US" sz="1000" dirty="0">
                          <a:effectLst/>
                        </a:rPr>
                        <a:t>3.92</a:t>
                      </a:r>
                      <a:endParaRPr lang="en-US" sz="1000" dirty="0">
                        <a:solidFill>
                          <a:srgbClr val="000000"/>
                        </a:solidFill>
                        <a:effectLst/>
                        <a:latin typeface="Calibri"/>
                        <a:ea typeface="Times New Roman"/>
                        <a:cs typeface="Arial"/>
                      </a:endParaRPr>
                    </a:p>
                  </a:txBody>
                  <a:tcPr marL="61431" marR="61431" marT="0" marB="0" anchor="ctr"/>
                </a:tc>
              </a:tr>
            </a:tbl>
          </a:graphicData>
        </a:graphic>
      </p:graphicFrame>
      <p:sp>
        <p:nvSpPr>
          <p:cNvPr id="10" name="Oval 9"/>
          <p:cNvSpPr/>
          <p:nvPr/>
        </p:nvSpPr>
        <p:spPr>
          <a:xfrm>
            <a:off x="4521200" y="2298700"/>
            <a:ext cx="16002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3194050" y="2603500"/>
            <a:ext cx="8001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3708400" y="2908300"/>
            <a:ext cx="800100" cy="2159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37801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Results</a:t>
            </a:r>
            <a:endParaRPr lang="en-US" dirty="0"/>
          </a:p>
        </p:txBody>
      </p:sp>
      <p:sp>
        <p:nvSpPr>
          <p:cNvPr id="5" name="Slide Number Placeholder 4"/>
          <p:cNvSpPr>
            <a:spLocks noGrp="1"/>
          </p:cNvSpPr>
          <p:nvPr>
            <p:ph type="sldNum" sz="quarter" idx="12"/>
          </p:nvPr>
        </p:nvSpPr>
        <p:spPr/>
        <p:txBody>
          <a:bodyPr/>
          <a:lstStyle/>
          <a:p>
            <a:fld id="{CCD40F08-1630-4CA8-B2DB-23D20B86A949}" type="slidenum">
              <a:rPr lang="en-US" smtClean="0"/>
              <a:t>22</a:t>
            </a:fld>
            <a:endParaRPr lang="en-US"/>
          </a:p>
        </p:txBody>
      </p:sp>
      <p:graphicFrame>
        <p:nvGraphicFramePr>
          <p:cNvPr id="3" name="Table 2"/>
          <p:cNvGraphicFramePr>
            <a:graphicFrameLocks noGrp="1"/>
          </p:cNvGraphicFramePr>
          <p:nvPr>
            <p:extLst>
              <p:ext uri="{D42A27DB-BD31-4B8C-83A1-F6EECF244321}">
                <p14:modId xmlns:p14="http://schemas.microsoft.com/office/powerpoint/2010/main" val="3596145421"/>
              </p:ext>
            </p:extLst>
          </p:nvPr>
        </p:nvGraphicFramePr>
        <p:xfrm>
          <a:off x="1447800" y="2133600"/>
          <a:ext cx="6220615" cy="4271156"/>
        </p:xfrm>
        <a:graphic>
          <a:graphicData uri="http://schemas.openxmlformats.org/drawingml/2006/table">
            <a:tbl>
              <a:tblPr firstRow="1" firstCol="1" bandRow="1">
                <a:tableStyleId>{5C22544A-7EE6-4342-B048-85BDC9FD1C3A}</a:tableStyleId>
              </a:tblPr>
              <a:tblGrid>
                <a:gridCol w="554649"/>
                <a:gridCol w="469787"/>
                <a:gridCol w="3848594"/>
                <a:gridCol w="1347585"/>
              </a:tblGrid>
              <a:tr h="184651">
                <a:tc>
                  <a:txBody>
                    <a:bodyPr/>
                    <a:lstStyle/>
                    <a:p>
                      <a:pPr algn="ctr">
                        <a:lnSpc>
                          <a:spcPct val="120000"/>
                        </a:lnSpc>
                        <a:spcAft>
                          <a:spcPts val="0"/>
                        </a:spcAft>
                      </a:pPr>
                      <a:r>
                        <a:rPr lang="en-US" sz="1100" dirty="0">
                          <a:solidFill>
                            <a:srgbClr val="000000"/>
                          </a:solidFill>
                          <a:effectLst/>
                          <a:latin typeface="Calibri"/>
                          <a:ea typeface="Times New Roman"/>
                          <a:cs typeface="Calibri"/>
                        </a:rPr>
                        <a:t>#</a:t>
                      </a:r>
                      <a:endParaRPr lang="en-US" sz="1100" dirty="0">
                        <a:solidFill>
                          <a:srgbClr val="000000"/>
                        </a:solidFill>
                        <a:effectLst/>
                        <a:latin typeface="Calibri"/>
                        <a:ea typeface="Times New Roman"/>
                        <a:cs typeface="Arial"/>
                      </a:endParaRPr>
                    </a:p>
                  </a:txBody>
                  <a:tcPr marL="68580" marR="68580" marT="0" marB="0" anchor="ctr"/>
                </a:tc>
                <a:tc>
                  <a:txBody>
                    <a:bodyPr/>
                    <a:lstStyle/>
                    <a:p>
                      <a:pPr algn="ctr">
                        <a:lnSpc>
                          <a:spcPct val="120000"/>
                        </a:lnSpc>
                        <a:spcAft>
                          <a:spcPts val="0"/>
                        </a:spcAft>
                      </a:pPr>
                      <a:r>
                        <a:rPr lang="en-US" sz="1100" b="1">
                          <a:solidFill>
                            <a:srgbClr val="000000"/>
                          </a:solidFill>
                          <a:effectLst/>
                          <a:latin typeface="Calibri"/>
                          <a:ea typeface="Times New Roman"/>
                          <a:cs typeface="Calibri"/>
                        </a:rPr>
                        <a:t>Code</a:t>
                      </a:r>
                      <a:endParaRPr lang="en-US" sz="1100">
                        <a:solidFill>
                          <a:srgbClr val="000000"/>
                        </a:solidFill>
                        <a:effectLst/>
                        <a:latin typeface="Calibri"/>
                        <a:ea typeface="Times New Roman"/>
                        <a:cs typeface="Arial"/>
                      </a:endParaRPr>
                    </a:p>
                  </a:txBody>
                  <a:tcPr marL="68580" marR="68580" marT="0" marB="0" anchor="ctr"/>
                </a:tc>
                <a:tc>
                  <a:txBody>
                    <a:bodyPr/>
                    <a:lstStyle/>
                    <a:p>
                      <a:pPr>
                        <a:lnSpc>
                          <a:spcPct val="120000"/>
                        </a:lnSpc>
                        <a:spcAft>
                          <a:spcPts val="0"/>
                        </a:spcAft>
                      </a:pPr>
                      <a:r>
                        <a:rPr lang="en-US" sz="1100" b="1">
                          <a:solidFill>
                            <a:srgbClr val="000000"/>
                          </a:solidFill>
                          <a:effectLst/>
                          <a:latin typeface="Calibri"/>
                          <a:ea typeface="Times New Roman"/>
                          <a:cs typeface="Calibri"/>
                        </a:rPr>
                        <a:t>Question</a:t>
                      </a:r>
                      <a:endParaRPr lang="en-US" sz="1100">
                        <a:solidFill>
                          <a:srgbClr val="000000"/>
                        </a:solidFill>
                        <a:effectLst/>
                        <a:latin typeface="Calibri"/>
                        <a:ea typeface="Times New Roman"/>
                        <a:cs typeface="Arial"/>
                      </a:endParaRPr>
                    </a:p>
                  </a:txBody>
                  <a:tcPr marL="68580" marR="68580" marT="0" marB="0" anchor="ctr"/>
                </a:tc>
                <a:tc>
                  <a:txBody>
                    <a:bodyPr/>
                    <a:lstStyle/>
                    <a:p>
                      <a:pPr>
                        <a:lnSpc>
                          <a:spcPct val="120000"/>
                        </a:lnSpc>
                        <a:spcAft>
                          <a:spcPts val="0"/>
                        </a:spcAft>
                      </a:pPr>
                      <a:r>
                        <a:rPr lang="en-US" sz="1100" b="1" dirty="0">
                          <a:solidFill>
                            <a:srgbClr val="000000"/>
                          </a:solidFill>
                          <a:effectLst/>
                          <a:latin typeface="Calibri"/>
                          <a:ea typeface="Times New Roman"/>
                          <a:cs typeface="Calibri"/>
                        </a:rPr>
                        <a:t>Result (in descending order)</a:t>
                      </a:r>
                      <a:endParaRPr lang="en-US" sz="1100" dirty="0">
                        <a:solidFill>
                          <a:srgbClr val="000000"/>
                        </a:solidFill>
                        <a:effectLst/>
                        <a:latin typeface="Calibri"/>
                        <a:ea typeface="Times New Roman"/>
                        <a:cs typeface="Arial"/>
                      </a:endParaRPr>
                    </a:p>
                  </a:txBody>
                  <a:tcPr marL="68580" marR="68580" marT="0" marB="0" anchor="ctr"/>
                </a:tc>
              </a:tr>
              <a:tr h="184651">
                <a:tc>
                  <a:txBody>
                    <a:bodyPr/>
                    <a:lstStyle/>
                    <a:p>
                      <a:pPr algn="ctr">
                        <a:lnSpc>
                          <a:spcPct val="120000"/>
                        </a:lnSpc>
                        <a:spcAft>
                          <a:spcPts val="0"/>
                        </a:spcAft>
                      </a:pPr>
                      <a:r>
                        <a:rPr lang="en-US" sz="1000" dirty="0">
                          <a:effectLst/>
                        </a:rPr>
                        <a:t>14</a:t>
                      </a:r>
                      <a:endParaRPr lang="en-US" sz="1000" dirty="0">
                        <a:solidFill>
                          <a:srgbClr val="000000"/>
                        </a:solidFill>
                        <a:effectLst/>
                        <a:latin typeface="Calibri"/>
                        <a:ea typeface="Times New Roman"/>
                        <a:cs typeface="Arial"/>
                      </a:endParaRPr>
                    </a:p>
                  </a:txBody>
                  <a:tcPr marL="62949" marR="62949" marT="0" marB="0" anchor="ctr"/>
                </a:tc>
                <a:tc>
                  <a:txBody>
                    <a:bodyPr/>
                    <a:lstStyle/>
                    <a:p>
                      <a:pPr algn="ctr">
                        <a:lnSpc>
                          <a:spcPct val="120000"/>
                        </a:lnSpc>
                        <a:spcAft>
                          <a:spcPts val="0"/>
                        </a:spcAft>
                      </a:pPr>
                      <a:r>
                        <a:rPr lang="en-US" sz="1000" dirty="0">
                          <a:effectLst/>
                        </a:rPr>
                        <a:t>5.16</a:t>
                      </a:r>
                      <a:endParaRPr lang="en-US" sz="1000" dirty="0">
                        <a:solidFill>
                          <a:srgbClr val="000000"/>
                        </a:solidFill>
                        <a:effectLst/>
                        <a:latin typeface="Calibri"/>
                        <a:ea typeface="Times New Roman"/>
                        <a:cs typeface="Arial"/>
                      </a:endParaRPr>
                    </a:p>
                  </a:txBody>
                  <a:tcPr marL="62949" marR="62949" marT="0" marB="0" anchor="ctr"/>
                </a:tc>
                <a:tc>
                  <a:txBody>
                    <a:bodyPr/>
                    <a:lstStyle/>
                    <a:p>
                      <a:pPr>
                        <a:lnSpc>
                          <a:spcPct val="120000"/>
                        </a:lnSpc>
                        <a:spcAft>
                          <a:spcPts val="0"/>
                        </a:spcAft>
                      </a:pPr>
                      <a:r>
                        <a:rPr lang="en-US" sz="1000" dirty="0">
                          <a:effectLst/>
                        </a:rPr>
                        <a:t>SW is a place for family entertainment</a:t>
                      </a:r>
                      <a:endParaRPr lang="en-US" sz="1000" dirty="0">
                        <a:solidFill>
                          <a:srgbClr val="000000"/>
                        </a:solidFill>
                        <a:effectLst/>
                        <a:latin typeface="Calibri"/>
                        <a:ea typeface="Times New Roman"/>
                        <a:cs typeface="Arial"/>
                      </a:endParaRPr>
                    </a:p>
                  </a:txBody>
                  <a:tcPr marL="62949" marR="62949" marT="0" marB="0" anchor="ctr"/>
                </a:tc>
                <a:tc>
                  <a:txBody>
                    <a:bodyPr/>
                    <a:lstStyle/>
                    <a:p>
                      <a:pPr algn="r">
                        <a:lnSpc>
                          <a:spcPct val="120000"/>
                        </a:lnSpc>
                        <a:spcAft>
                          <a:spcPts val="0"/>
                        </a:spcAft>
                      </a:pPr>
                      <a:r>
                        <a:rPr lang="en-US" sz="1000" dirty="0">
                          <a:effectLst/>
                        </a:rPr>
                        <a:t>3.85</a:t>
                      </a:r>
                      <a:endParaRPr lang="en-US" sz="1000" dirty="0">
                        <a:solidFill>
                          <a:srgbClr val="000000"/>
                        </a:solidFill>
                        <a:effectLst/>
                        <a:latin typeface="Calibri"/>
                        <a:ea typeface="Times New Roman"/>
                        <a:cs typeface="Arial"/>
                      </a:endParaRPr>
                    </a:p>
                  </a:txBody>
                  <a:tcPr marL="62949" marR="62949" marT="0" marB="0" anchor="ctr"/>
                </a:tc>
              </a:tr>
              <a:tr h="369303">
                <a:tc>
                  <a:txBody>
                    <a:bodyPr/>
                    <a:lstStyle/>
                    <a:p>
                      <a:pPr algn="ctr">
                        <a:lnSpc>
                          <a:spcPct val="120000"/>
                        </a:lnSpc>
                        <a:spcAft>
                          <a:spcPts val="0"/>
                        </a:spcAft>
                      </a:pPr>
                      <a:r>
                        <a:rPr lang="en-US" sz="1000">
                          <a:effectLst/>
                        </a:rPr>
                        <a:t>15</a:t>
                      </a:r>
                      <a:endParaRPr lang="en-US" sz="1000">
                        <a:solidFill>
                          <a:srgbClr val="000000"/>
                        </a:solidFill>
                        <a:effectLst/>
                        <a:latin typeface="Calibri"/>
                        <a:ea typeface="Times New Roman"/>
                        <a:cs typeface="Arial"/>
                      </a:endParaRPr>
                    </a:p>
                  </a:txBody>
                  <a:tcPr marL="62949" marR="62949" marT="0" marB="0" anchor="ctr"/>
                </a:tc>
                <a:tc>
                  <a:txBody>
                    <a:bodyPr/>
                    <a:lstStyle/>
                    <a:p>
                      <a:pPr algn="ctr">
                        <a:lnSpc>
                          <a:spcPct val="120000"/>
                        </a:lnSpc>
                        <a:spcAft>
                          <a:spcPts val="0"/>
                        </a:spcAft>
                      </a:pPr>
                      <a:r>
                        <a:rPr lang="en-US" sz="1000">
                          <a:effectLst/>
                        </a:rPr>
                        <a:t>5.06</a:t>
                      </a:r>
                      <a:endParaRPr lang="en-US" sz="1000">
                        <a:solidFill>
                          <a:srgbClr val="000000"/>
                        </a:solidFill>
                        <a:effectLst/>
                        <a:latin typeface="Calibri"/>
                        <a:ea typeface="Times New Roman"/>
                        <a:cs typeface="Arial"/>
                      </a:endParaRPr>
                    </a:p>
                  </a:txBody>
                  <a:tcPr marL="62949" marR="62949" marT="0" marB="0" anchor="ctr"/>
                </a:tc>
                <a:tc>
                  <a:txBody>
                    <a:bodyPr/>
                    <a:lstStyle/>
                    <a:p>
                      <a:pPr>
                        <a:lnSpc>
                          <a:spcPct val="120000"/>
                        </a:lnSpc>
                        <a:spcAft>
                          <a:spcPts val="0"/>
                        </a:spcAft>
                      </a:pPr>
                      <a:r>
                        <a:rPr lang="en-US" sz="1000">
                          <a:effectLst/>
                        </a:rPr>
                        <a:t>SW is a place that enhances cultural creativity and promotes inter-cultural understanding</a:t>
                      </a:r>
                      <a:endParaRPr lang="en-US" sz="1000">
                        <a:solidFill>
                          <a:srgbClr val="000000"/>
                        </a:solidFill>
                        <a:effectLst/>
                        <a:latin typeface="Calibri"/>
                        <a:ea typeface="Times New Roman"/>
                        <a:cs typeface="Arial"/>
                      </a:endParaRPr>
                    </a:p>
                  </a:txBody>
                  <a:tcPr marL="62949" marR="62949" marT="0" marB="0" anchor="ctr"/>
                </a:tc>
                <a:tc>
                  <a:txBody>
                    <a:bodyPr/>
                    <a:lstStyle/>
                    <a:p>
                      <a:pPr algn="r">
                        <a:lnSpc>
                          <a:spcPct val="120000"/>
                        </a:lnSpc>
                        <a:spcAft>
                          <a:spcPts val="0"/>
                        </a:spcAft>
                      </a:pPr>
                      <a:r>
                        <a:rPr lang="en-US" sz="1000">
                          <a:effectLst/>
                        </a:rPr>
                        <a:t>3.84</a:t>
                      </a:r>
                      <a:endParaRPr lang="en-US" sz="1000">
                        <a:solidFill>
                          <a:srgbClr val="000000"/>
                        </a:solidFill>
                        <a:effectLst/>
                        <a:latin typeface="Calibri"/>
                        <a:ea typeface="Times New Roman"/>
                        <a:cs typeface="Arial"/>
                      </a:endParaRPr>
                    </a:p>
                  </a:txBody>
                  <a:tcPr marL="62949" marR="62949" marT="0" marB="0" anchor="ctr"/>
                </a:tc>
              </a:tr>
              <a:tr h="184651">
                <a:tc>
                  <a:txBody>
                    <a:bodyPr/>
                    <a:lstStyle/>
                    <a:p>
                      <a:pPr algn="ctr">
                        <a:lnSpc>
                          <a:spcPct val="120000"/>
                        </a:lnSpc>
                        <a:spcAft>
                          <a:spcPts val="0"/>
                        </a:spcAft>
                      </a:pPr>
                      <a:r>
                        <a:rPr lang="en-US" sz="1000">
                          <a:effectLst/>
                        </a:rPr>
                        <a:t>16</a:t>
                      </a:r>
                      <a:endParaRPr lang="en-US" sz="1000">
                        <a:solidFill>
                          <a:srgbClr val="000000"/>
                        </a:solidFill>
                        <a:effectLst/>
                        <a:latin typeface="Calibri"/>
                        <a:ea typeface="Times New Roman"/>
                        <a:cs typeface="Arial"/>
                      </a:endParaRPr>
                    </a:p>
                  </a:txBody>
                  <a:tcPr marL="62949" marR="62949" marT="0" marB="0" anchor="ctr"/>
                </a:tc>
                <a:tc>
                  <a:txBody>
                    <a:bodyPr/>
                    <a:lstStyle/>
                    <a:p>
                      <a:pPr algn="ctr">
                        <a:lnSpc>
                          <a:spcPct val="120000"/>
                        </a:lnSpc>
                        <a:spcAft>
                          <a:spcPts val="0"/>
                        </a:spcAft>
                      </a:pPr>
                      <a:r>
                        <a:rPr lang="en-US" sz="1000">
                          <a:effectLst/>
                        </a:rPr>
                        <a:t>5.11</a:t>
                      </a:r>
                      <a:endParaRPr lang="en-US" sz="1000">
                        <a:solidFill>
                          <a:srgbClr val="000000"/>
                        </a:solidFill>
                        <a:effectLst/>
                        <a:latin typeface="Calibri"/>
                        <a:ea typeface="Times New Roman"/>
                        <a:cs typeface="Arial"/>
                      </a:endParaRPr>
                    </a:p>
                  </a:txBody>
                  <a:tcPr marL="62949" marR="62949" marT="0" marB="0" anchor="ctr"/>
                </a:tc>
                <a:tc>
                  <a:txBody>
                    <a:bodyPr/>
                    <a:lstStyle/>
                    <a:p>
                      <a:pPr>
                        <a:lnSpc>
                          <a:spcPct val="120000"/>
                        </a:lnSpc>
                        <a:spcAft>
                          <a:spcPts val="0"/>
                        </a:spcAft>
                      </a:pPr>
                      <a:r>
                        <a:rPr lang="en-US" sz="1000">
                          <a:effectLst/>
                        </a:rPr>
                        <a:t>SW encourages walking / cycling and low car dependency.</a:t>
                      </a:r>
                      <a:endParaRPr lang="en-US" sz="1000">
                        <a:solidFill>
                          <a:srgbClr val="000000"/>
                        </a:solidFill>
                        <a:effectLst/>
                        <a:latin typeface="Calibri"/>
                        <a:ea typeface="Times New Roman"/>
                        <a:cs typeface="Arial"/>
                      </a:endParaRPr>
                    </a:p>
                  </a:txBody>
                  <a:tcPr marL="62949" marR="62949" marT="0" marB="0" anchor="ctr"/>
                </a:tc>
                <a:tc>
                  <a:txBody>
                    <a:bodyPr/>
                    <a:lstStyle/>
                    <a:p>
                      <a:pPr algn="r">
                        <a:lnSpc>
                          <a:spcPct val="120000"/>
                        </a:lnSpc>
                        <a:spcAft>
                          <a:spcPts val="0"/>
                        </a:spcAft>
                      </a:pPr>
                      <a:r>
                        <a:rPr lang="en-US" sz="1000">
                          <a:effectLst/>
                        </a:rPr>
                        <a:t>3.82</a:t>
                      </a:r>
                      <a:endParaRPr lang="en-US" sz="1000">
                        <a:solidFill>
                          <a:srgbClr val="000000"/>
                        </a:solidFill>
                        <a:effectLst/>
                        <a:latin typeface="Calibri"/>
                        <a:ea typeface="Times New Roman"/>
                        <a:cs typeface="Arial"/>
                      </a:endParaRPr>
                    </a:p>
                  </a:txBody>
                  <a:tcPr marL="62949" marR="62949" marT="0" marB="0" anchor="ctr"/>
                </a:tc>
              </a:tr>
              <a:tr h="184651">
                <a:tc>
                  <a:txBody>
                    <a:bodyPr/>
                    <a:lstStyle/>
                    <a:p>
                      <a:pPr algn="ctr">
                        <a:lnSpc>
                          <a:spcPct val="120000"/>
                        </a:lnSpc>
                        <a:spcAft>
                          <a:spcPts val="0"/>
                        </a:spcAft>
                      </a:pPr>
                      <a:r>
                        <a:rPr lang="en-US" sz="1000">
                          <a:effectLst/>
                        </a:rPr>
                        <a:t>17</a:t>
                      </a:r>
                      <a:endParaRPr lang="en-US" sz="1000">
                        <a:solidFill>
                          <a:srgbClr val="000000"/>
                        </a:solidFill>
                        <a:effectLst/>
                        <a:latin typeface="Calibri"/>
                        <a:ea typeface="Times New Roman"/>
                        <a:cs typeface="Arial"/>
                      </a:endParaRPr>
                    </a:p>
                  </a:txBody>
                  <a:tcPr marL="62949" marR="62949" marT="0" marB="0" anchor="ctr"/>
                </a:tc>
                <a:tc>
                  <a:txBody>
                    <a:bodyPr/>
                    <a:lstStyle/>
                    <a:p>
                      <a:pPr algn="ctr">
                        <a:lnSpc>
                          <a:spcPct val="120000"/>
                        </a:lnSpc>
                        <a:spcAft>
                          <a:spcPts val="0"/>
                        </a:spcAft>
                      </a:pPr>
                      <a:r>
                        <a:rPr lang="en-US" sz="1000">
                          <a:effectLst/>
                        </a:rPr>
                        <a:t>5.19</a:t>
                      </a:r>
                      <a:endParaRPr lang="en-US" sz="1000">
                        <a:solidFill>
                          <a:srgbClr val="000000"/>
                        </a:solidFill>
                        <a:effectLst/>
                        <a:latin typeface="Calibri"/>
                        <a:ea typeface="Times New Roman"/>
                        <a:cs typeface="Arial"/>
                      </a:endParaRPr>
                    </a:p>
                  </a:txBody>
                  <a:tcPr marL="62949" marR="62949" marT="0" marB="0" anchor="ctr"/>
                </a:tc>
                <a:tc>
                  <a:txBody>
                    <a:bodyPr/>
                    <a:lstStyle/>
                    <a:p>
                      <a:pPr>
                        <a:lnSpc>
                          <a:spcPct val="120000"/>
                        </a:lnSpc>
                        <a:spcAft>
                          <a:spcPts val="0"/>
                        </a:spcAft>
                      </a:pPr>
                      <a:r>
                        <a:rPr lang="en-US" sz="1000">
                          <a:effectLst/>
                        </a:rPr>
                        <a:t>SW contributes to community sense of place and identity</a:t>
                      </a:r>
                      <a:endParaRPr lang="en-US" sz="1000">
                        <a:solidFill>
                          <a:srgbClr val="000000"/>
                        </a:solidFill>
                        <a:effectLst/>
                        <a:latin typeface="Calibri"/>
                        <a:ea typeface="Times New Roman"/>
                        <a:cs typeface="Arial"/>
                      </a:endParaRPr>
                    </a:p>
                  </a:txBody>
                  <a:tcPr marL="62949" marR="62949" marT="0" marB="0" anchor="ctr"/>
                </a:tc>
                <a:tc>
                  <a:txBody>
                    <a:bodyPr/>
                    <a:lstStyle/>
                    <a:p>
                      <a:pPr algn="r">
                        <a:lnSpc>
                          <a:spcPct val="120000"/>
                        </a:lnSpc>
                        <a:spcAft>
                          <a:spcPts val="0"/>
                        </a:spcAft>
                      </a:pPr>
                      <a:r>
                        <a:rPr lang="en-US" sz="1000">
                          <a:effectLst/>
                        </a:rPr>
                        <a:t>3.79</a:t>
                      </a:r>
                      <a:endParaRPr lang="en-US" sz="1000">
                        <a:solidFill>
                          <a:srgbClr val="000000"/>
                        </a:solidFill>
                        <a:effectLst/>
                        <a:latin typeface="Calibri"/>
                        <a:ea typeface="Times New Roman"/>
                        <a:cs typeface="Arial"/>
                      </a:endParaRPr>
                    </a:p>
                  </a:txBody>
                  <a:tcPr marL="62949" marR="62949" marT="0" marB="0" anchor="ctr"/>
                </a:tc>
              </a:tr>
              <a:tr h="184651">
                <a:tc>
                  <a:txBody>
                    <a:bodyPr/>
                    <a:lstStyle/>
                    <a:p>
                      <a:pPr algn="ctr">
                        <a:lnSpc>
                          <a:spcPct val="120000"/>
                        </a:lnSpc>
                        <a:spcAft>
                          <a:spcPts val="0"/>
                        </a:spcAft>
                      </a:pPr>
                      <a:r>
                        <a:rPr lang="en-US" sz="1000">
                          <a:effectLst/>
                        </a:rPr>
                        <a:t>18</a:t>
                      </a:r>
                      <a:endParaRPr lang="en-US" sz="1000">
                        <a:solidFill>
                          <a:srgbClr val="000000"/>
                        </a:solidFill>
                        <a:effectLst/>
                        <a:latin typeface="Calibri"/>
                        <a:ea typeface="Times New Roman"/>
                        <a:cs typeface="Arial"/>
                      </a:endParaRPr>
                    </a:p>
                  </a:txBody>
                  <a:tcPr marL="62949" marR="62949" marT="0" marB="0" anchor="ctr"/>
                </a:tc>
                <a:tc>
                  <a:txBody>
                    <a:bodyPr/>
                    <a:lstStyle/>
                    <a:p>
                      <a:pPr algn="ctr">
                        <a:lnSpc>
                          <a:spcPct val="120000"/>
                        </a:lnSpc>
                        <a:spcAft>
                          <a:spcPts val="0"/>
                        </a:spcAft>
                      </a:pPr>
                      <a:r>
                        <a:rPr lang="en-US" sz="1000">
                          <a:effectLst/>
                        </a:rPr>
                        <a:t>5.08</a:t>
                      </a:r>
                      <a:endParaRPr lang="en-US" sz="1000">
                        <a:solidFill>
                          <a:srgbClr val="000000"/>
                        </a:solidFill>
                        <a:effectLst/>
                        <a:latin typeface="Calibri"/>
                        <a:ea typeface="Times New Roman"/>
                        <a:cs typeface="Arial"/>
                      </a:endParaRPr>
                    </a:p>
                  </a:txBody>
                  <a:tcPr marL="62949" marR="62949" marT="0" marB="0" anchor="ctr"/>
                </a:tc>
                <a:tc>
                  <a:txBody>
                    <a:bodyPr/>
                    <a:lstStyle/>
                    <a:p>
                      <a:pPr>
                        <a:lnSpc>
                          <a:spcPct val="120000"/>
                        </a:lnSpc>
                        <a:spcAft>
                          <a:spcPts val="0"/>
                        </a:spcAft>
                      </a:pPr>
                      <a:r>
                        <a:rPr lang="en-US" sz="1000">
                          <a:effectLst/>
                        </a:rPr>
                        <a:t>SW is easily accessed from different parts of the city</a:t>
                      </a:r>
                      <a:endParaRPr lang="en-US" sz="1000">
                        <a:solidFill>
                          <a:srgbClr val="000000"/>
                        </a:solidFill>
                        <a:effectLst/>
                        <a:latin typeface="Calibri"/>
                        <a:ea typeface="Times New Roman"/>
                        <a:cs typeface="Arial"/>
                      </a:endParaRPr>
                    </a:p>
                  </a:txBody>
                  <a:tcPr marL="62949" marR="62949" marT="0" marB="0" anchor="ctr"/>
                </a:tc>
                <a:tc>
                  <a:txBody>
                    <a:bodyPr/>
                    <a:lstStyle/>
                    <a:p>
                      <a:pPr algn="r">
                        <a:lnSpc>
                          <a:spcPct val="120000"/>
                        </a:lnSpc>
                        <a:spcAft>
                          <a:spcPts val="0"/>
                        </a:spcAft>
                      </a:pPr>
                      <a:r>
                        <a:rPr lang="en-US" sz="1000">
                          <a:effectLst/>
                        </a:rPr>
                        <a:t>3.77</a:t>
                      </a:r>
                      <a:endParaRPr lang="en-US" sz="1000">
                        <a:solidFill>
                          <a:srgbClr val="000000"/>
                        </a:solidFill>
                        <a:effectLst/>
                        <a:latin typeface="Calibri"/>
                        <a:ea typeface="Times New Roman"/>
                        <a:cs typeface="Arial"/>
                      </a:endParaRPr>
                    </a:p>
                  </a:txBody>
                  <a:tcPr marL="62949" marR="62949" marT="0" marB="0" anchor="ctr"/>
                </a:tc>
              </a:tr>
              <a:tr h="184651">
                <a:tc>
                  <a:txBody>
                    <a:bodyPr/>
                    <a:lstStyle/>
                    <a:p>
                      <a:pPr algn="ctr">
                        <a:lnSpc>
                          <a:spcPct val="120000"/>
                        </a:lnSpc>
                        <a:spcAft>
                          <a:spcPts val="0"/>
                        </a:spcAft>
                      </a:pPr>
                      <a:r>
                        <a:rPr lang="en-US" sz="1000">
                          <a:effectLst/>
                        </a:rPr>
                        <a:t>19</a:t>
                      </a:r>
                      <a:endParaRPr lang="en-US" sz="1000">
                        <a:solidFill>
                          <a:srgbClr val="000000"/>
                        </a:solidFill>
                        <a:effectLst/>
                        <a:latin typeface="Calibri"/>
                        <a:ea typeface="Times New Roman"/>
                        <a:cs typeface="Arial"/>
                      </a:endParaRPr>
                    </a:p>
                  </a:txBody>
                  <a:tcPr marL="62949" marR="62949" marT="0" marB="0" anchor="ctr"/>
                </a:tc>
                <a:tc>
                  <a:txBody>
                    <a:bodyPr/>
                    <a:lstStyle/>
                    <a:p>
                      <a:pPr algn="ctr">
                        <a:lnSpc>
                          <a:spcPct val="120000"/>
                        </a:lnSpc>
                        <a:spcAft>
                          <a:spcPts val="0"/>
                        </a:spcAft>
                      </a:pPr>
                      <a:r>
                        <a:rPr lang="en-US" sz="1000">
                          <a:effectLst/>
                        </a:rPr>
                        <a:t>5.18</a:t>
                      </a:r>
                      <a:endParaRPr lang="en-US" sz="1000">
                        <a:solidFill>
                          <a:srgbClr val="000000"/>
                        </a:solidFill>
                        <a:effectLst/>
                        <a:latin typeface="Calibri"/>
                        <a:ea typeface="Times New Roman"/>
                        <a:cs typeface="Arial"/>
                      </a:endParaRPr>
                    </a:p>
                  </a:txBody>
                  <a:tcPr marL="62949" marR="62949" marT="0" marB="0" anchor="ctr"/>
                </a:tc>
                <a:tc>
                  <a:txBody>
                    <a:bodyPr/>
                    <a:lstStyle/>
                    <a:p>
                      <a:pPr>
                        <a:lnSpc>
                          <a:spcPct val="120000"/>
                        </a:lnSpc>
                        <a:spcAft>
                          <a:spcPts val="0"/>
                        </a:spcAft>
                      </a:pPr>
                      <a:r>
                        <a:rPr lang="en-US" sz="1000">
                          <a:effectLst/>
                        </a:rPr>
                        <a:t>SW contributes to women participation in the society</a:t>
                      </a:r>
                      <a:endParaRPr lang="en-US" sz="1000">
                        <a:solidFill>
                          <a:srgbClr val="000000"/>
                        </a:solidFill>
                        <a:effectLst/>
                        <a:latin typeface="Calibri"/>
                        <a:ea typeface="Times New Roman"/>
                        <a:cs typeface="Arial"/>
                      </a:endParaRPr>
                    </a:p>
                  </a:txBody>
                  <a:tcPr marL="62949" marR="62949" marT="0" marB="0" anchor="ctr"/>
                </a:tc>
                <a:tc>
                  <a:txBody>
                    <a:bodyPr/>
                    <a:lstStyle/>
                    <a:p>
                      <a:pPr algn="r">
                        <a:lnSpc>
                          <a:spcPct val="120000"/>
                        </a:lnSpc>
                        <a:spcAft>
                          <a:spcPts val="0"/>
                        </a:spcAft>
                      </a:pPr>
                      <a:r>
                        <a:rPr lang="en-US" sz="1000">
                          <a:effectLst/>
                        </a:rPr>
                        <a:t>3.68</a:t>
                      </a:r>
                      <a:endParaRPr lang="en-US" sz="1000">
                        <a:solidFill>
                          <a:srgbClr val="000000"/>
                        </a:solidFill>
                        <a:effectLst/>
                        <a:latin typeface="Calibri"/>
                        <a:ea typeface="Times New Roman"/>
                        <a:cs typeface="Arial"/>
                      </a:endParaRPr>
                    </a:p>
                  </a:txBody>
                  <a:tcPr marL="62949" marR="62949" marT="0" marB="0" anchor="ctr"/>
                </a:tc>
              </a:tr>
              <a:tr h="369303">
                <a:tc>
                  <a:txBody>
                    <a:bodyPr/>
                    <a:lstStyle/>
                    <a:p>
                      <a:pPr algn="ctr">
                        <a:lnSpc>
                          <a:spcPct val="120000"/>
                        </a:lnSpc>
                        <a:spcAft>
                          <a:spcPts val="0"/>
                        </a:spcAft>
                      </a:pPr>
                      <a:r>
                        <a:rPr lang="en-US" sz="1000">
                          <a:effectLst/>
                        </a:rPr>
                        <a:t>20</a:t>
                      </a:r>
                      <a:endParaRPr lang="en-US" sz="1000">
                        <a:solidFill>
                          <a:srgbClr val="000000"/>
                        </a:solidFill>
                        <a:effectLst/>
                        <a:latin typeface="Calibri"/>
                        <a:ea typeface="Times New Roman"/>
                        <a:cs typeface="Arial"/>
                      </a:endParaRPr>
                    </a:p>
                  </a:txBody>
                  <a:tcPr marL="62949" marR="62949" marT="0" marB="0" anchor="ctr"/>
                </a:tc>
                <a:tc>
                  <a:txBody>
                    <a:bodyPr/>
                    <a:lstStyle/>
                    <a:p>
                      <a:pPr algn="ctr">
                        <a:lnSpc>
                          <a:spcPct val="120000"/>
                        </a:lnSpc>
                        <a:spcAft>
                          <a:spcPts val="0"/>
                        </a:spcAft>
                      </a:pPr>
                      <a:r>
                        <a:rPr lang="en-US" sz="1000">
                          <a:effectLst/>
                        </a:rPr>
                        <a:t>5.27</a:t>
                      </a:r>
                      <a:endParaRPr lang="en-US" sz="1000">
                        <a:solidFill>
                          <a:srgbClr val="000000"/>
                        </a:solidFill>
                        <a:effectLst/>
                        <a:latin typeface="Calibri"/>
                        <a:ea typeface="Times New Roman"/>
                        <a:cs typeface="Arial"/>
                      </a:endParaRPr>
                    </a:p>
                  </a:txBody>
                  <a:tcPr marL="62949" marR="62949" marT="0" marB="0" anchor="ctr"/>
                </a:tc>
                <a:tc>
                  <a:txBody>
                    <a:bodyPr/>
                    <a:lstStyle/>
                    <a:p>
                      <a:pPr>
                        <a:lnSpc>
                          <a:spcPct val="120000"/>
                        </a:lnSpc>
                        <a:spcAft>
                          <a:spcPts val="0"/>
                        </a:spcAft>
                      </a:pPr>
                      <a:r>
                        <a:rPr lang="en-US" sz="1000">
                          <a:effectLst/>
                        </a:rPr>
                        <a:t>Souq Waqif buildings, design and layout fits well with the surrounding nighbourhoods</a:t>
                      </a:r>
                      <a:endParaRPr lang="en-US" sz="1000">
                        <a:solidFill>
                          <a:srgbClr val="000000"/>
                        </a:solidFill>
                        <a:effectLst/>
                        <a:latin typeface="Calibri"/>
                        <a:ea typeface="Times New Roman"/>
                        <a:cs typeface="Arial"/>
                      </a:endParaRPr>
                    </a:p>
                  </a:txBody>
                  <a:tcPr marL="62949" marR="62949" marT="0" marB="0" anchor="ctr"/>
                </a:tc>
                <a:tc>
                  <a:txBody>
                    <a:bodyPr/>
                    <a:lstStyle/>
                    <a:p>
                      <a:pPr algn="r">
                        <a:lnSpc>
                          <a:spcPct val="120000"/>
                        </a:lnSpc>
                        <a:spcAft>
                          <a:spcPts val="0"/>
                        </a:spcAft>
                      </a:pPr>
                      <a:r>
                        <a:rPr lang="en-US" sz="1000" dirty="0">
                          <a:effectLst/>
                        </a:rPr>
                        <a:t>3.68</a:t>
                      </a:r>
                      <a:endParaRPr lang="en-US" sz="1000" dirty="0">
                        <a:solidFill>
                          <a:srgbClr val="000000"/>
                        </a:solidFill>
                        <a:effectLst/>
                        <a:latin typeface="Calibri"/>
                        <a:ea typeface="Times New Roman"/>
                        <a:cs typeface="Arial"/>
                      </a:endParaRPr>
                    </a:p>
                  </a:txBody>
                  <a:tcPr marL="62949" marR="62949" marT="0" marB="0" anchor="ctr"/>
                </a:tc>
              </a:tr>
              <a:tr h="369303">
                <a:tc>
                  <a:txBody>
                    <a:bodyPr/>
                    <a:lstStyle/>
                    <a:p>
                      <a:pPr algn="ctr">
                        <a:lnSpc>
                          <a:spcPct val="120000"/>
                        </a:lnSpc>
                        <a:spcAft>
                          <a:spcPts val="0"/>
                        </a:spcAft>
                      </a:pPr>
                      <a:r>
                        <a:rPr lang="en-US" sz="1000">
                          <a:effectLst/>
                        </a:rPr>
                        <a:t>21</a:t>
                      </a:r>
                      <a:endParaRPr lang="en-US" sz="1000">
                        <a:solidFill>
                          <a:srgbClr val="000000"/>
                        </a:solidFill>
                        <a:effectLst/>
                        <a:latin typeface="Calibri"/>
                        <a:ea typeface="Times New Roman"/>
                        <a:cs typeface="Arial"/>
                      </a:endParaRPr>
                    </a:p>
                  </a:txBody>
                  <a:tcPr marL="62949" marR="62949" marT="0" marB="0" anchor="ctr"/>
                </a:tc>
                <a:tc>
                  <a:txBody>
                    <a:bodyPr/>
                    <a:lstStyle/>
                    <a:p>
                      <a:pPr algn="ctr">
                        <a:lnSpc>
                          <a:spcPct val="120000"/>
                        </a:lnSpc>
                        <a:spcAft>
                          <a:spcPts val="0"/>
                        </a:spcAft>
                      </a:pPr>
                      <a:r>
                        <a:rPr lang="en-US" sz="1000">
                          <a:effectLst/>
                        </a:rPr>
                        <a:t>5.09</a:t>
                      </a:r>
                      <a:endParaRPr lang="en-US" sz="1000">
                        <a:solidFill>
                          <a:srgbClr val="000000"/>
                        </a:solidFill>
                        <a:effectLst/>
                        <a:latin typeface="Calibri"/>
                        <a:ea typeface="Times New Roman"/>
                        <a:cs typeface="Arial"/>
                      </a:endParaRPr>
                    </a:p>
                  </a:txBody>
                  <a:tcPr marL="62949" marR="62949" marT="0" marB="0" anchor="ctr"/>
                </a:tc>
                <a:tc>
                  <a:txBody>
                    <a:bodyPr/>
                    <a:lstStyle/>
                    <a:p>
                      <a:pPr>
                        <a:lnSpc>
                          <a:spcPct val="120000"/>
                        </a:lnSpc>
                        <a:spcAft>
                          <a:spcPts val="0"/>
                        </a:spcAft>
                      </a:pPr>
                      <a:r>
                        <a:rPr lang="en-US" sz="1000">
                          <a:effectLst/>
                        </a:rPr>
                        <a:t>SW is located close to different services and amenities (healthcare, educational, entertainment, shopping, leisure, etc.)</a:t>
                      </a:r>
                      <a:endParaRPr lang="en-US" sz="1000">
                        <a:solidFill>
                          <a:srgbClr val="000000"/>
                        </a:solidFill>
                        <a:effectLst/>
                        <a:latin typeface="Calibri"/>
                        <a:ea typeface="Times New Roman"/>
                        <a:cs typeface="Arial"/>
                      </a:endParaRPr>
                    </a:p>
                  </a:txBody>
                  <a:tcPr marL="62949" marR="62949" marT="0" marB="0" anchor="ctr"/>
                </a:tc>
                <a:tc>
                  <a:txBody>
                    <a:bodyPr/>
                    <a:lstStyle/>
                    <a:p>
                      <a:pPr algn="r">
                        <a:lnSpc>
                          <a:spcPct val="120000"/>
                        </a:lnSpc>
                        <a:spcAft>
                          <a:spcPts val="0"/>
                        </a:spcAft>
                      </a:pPr>
                      <a:r>
                        <a:rPr lang="en-US" sz="1000">
                          <a:effectLst/>
                        </a:rPr>
                        <a:t>3.59</a:t>
                      </a:r>
                      <a:endParaRPr lang="en-US" sz="1000">
                        <a:solidFill>
                          <a:srgbClr val="000000"/>
                        </a:solidFill>
                        <a:effectLst/>
                        <a:latin typeface="Calibri"/>
                        <a:ea typeface="Times New Roman"/>
                        <a:cs typeface="Arial"/>
                      </a:endParaRPr>
                    </a:p>
                  </a:txBody>
                  <a:tcPr marL="62949" marR="62949" marT="0" marB="0" anchor="ctr"/>
                </a:tc>
              </a:tr>
              <a:tr h="369303">
                <a:tc>
                  <a:txBody>
                    <a:bodyPr/>
                    <a:lstStyle/>
                    <a:p>
                      <a:pPr algn="ctr">
                        <a:lnSpc>
                          <a:spcPct val="120000"/>
                        </a:lnSpc>
                        <a:spcAft>
                          <a:spcPts val="0"/>
                        </a:spcAft>
                      </a:pPr>
                      <a:r>
                        <a:rPr lang="en-US" sz="1000">
                          <a:effectLst/>
                        </a:rPr>
                        <a:t>22</a:t>
                      </a:r>
                      <a:endParaRPr lang="en-US" sz="1000">
                        <a:solidFill>
                          <a:srgbClr val="000000"/>
                        </a:solidFill>
                        <a:effectLst/>
                        <a:latin typeface="Calibri"/>
                        <a:ea typeface="Times New Roman"/>
                        <a:cs typeface="Arial"/>
                      </a:endParaRPr>
                    </a:p>
                  </a:txBody>
                  <a:tcPr marL="62949" marR="62949" marT="0" marB="0" anchor="ctr"/>
                </a:tc>
                <a:tc>
                  <a:txBody>
                    <a:bodyPr/>
                    <a:lstStyle/>
                    <a:p>
                      <a:pPr algn="ctr">
                        <a:lnSpc>
                          <a:spcPct val="120000"/>
                        </a:lnSpc>
                        <a:spcAft>
                          <a:spcPts val="0"/>
                        </a:spcAft>
                      </a:pPr>
                      <a:r>
                        <a:rPr lang="en-US" sz="1000">
                          <a:effectLst/>
                        </a:rPr>
                        <a:t>5.15</a:t>
                      </a:r>
                      <a:endParaRPr lang="en-US" sz="1000">
                        <a:solidFill>
                          <a:srgbClr val="000000"/>
                        </a:solidFill>
                        <a:effectLst/>
                        <a:latin typeface="Calibri"/>
                        <a:ea typeface="Times New Roman"/>
                        <a:cs typeface="Arial"/>
                      </a:endParaRPr>
                    </a:p>
                  </a:txBody>
                  <a:tcPr marL="62949" marR="62949" marT="0" marB="0" anchor="ctr"/>
                </a:tc>
                <a:tc>
                  <a:txBody>
                    <a:bodyPr/>
                    <a:lstStyle/>
                    <a:p>
                      <a:pPr>
                        <a:lnSpc>
                          <a:spcPct val="120000"/>
                        </a:lnSpc>
                        <a:spcAft>
                          <a:spcPts val="0"/>
                        </a:spcAft>
                      </a:pPr>
                      <a:r>
                        <a:rPr lang="en-US" sz="1000">
                          <a:effectLst/>
                        </a:rPr>
                        <a:t>SW is equipped for people with special mobility requirements / handicapped</a:t>
                      </a:r>
                      <a:endParaRPr lang="en-US" sz="1000">
                        <a:solidFill>
                          <a:srgbClr val="000000"/>
                        </a:solidFill>
                        <a:effectLst/>
                        <a:latin typeface="Calibri"/>
                        <a:ea typeface="Times New Roman"/>
                        <a:cs typeface="Arial"/>
                      </a:endParaRPr>
                    </a:p>
                  </a:txBody>
                  <a:tcPr marL="62949" marR="62949" marT="0" marB="0" anchor="ctr"/>
                </a:tc>
                <a:tc>
                  <a:txBody>
                    <a:bodyPr/>
                    <a:lstStyle/>
                    <a:p>
                      <a:pPr algn="r">
                        <a:lnSpc>
                          <a:spcPct val="120000"/>
                        </a:lnSpc>
                        <a:spcAft>
                          <a:spcPts val="0"/>
                        </a:spcAft>
                      </a:pPr>
                      <a:r>
                        <a:rPr lang="en-US" sz="1000">
                          <a:effectLst/>
                        </a:rPr>
                        <a:t>3.55</a:t>
                      </a:r>
                      <a:endParaRPr lang="en-US" sz="1000">
                        <a:solidFill>
                          <a:srgbClr val="000000"/>
                        </a:solidFill>
                        <a:effectLst/>
                        <a:latin typeface="Calibri"/>
                        <a:ea typeface="Times New Roman"/>
                        <a:cs typeface="Arial"/>
                      </a:endParaRPr>
                    </a:p>
                  </a:txBody>
                  <a:tcPr marL="62949" marR="62949" marT="0" marB="0" anchor="ctr"/>
                </a:tc>
              </a:tr>
              <a:tr h="184651">
                <a:tc>
                  <a:txBody>
                    <a:bodyPr/>
                    <a:lstStyle/>
                    <a:p>
                      <a:pPr algn="ctr">
                        <a:lnSpc>
                          <a:spcPct val="120000"/>
                        </a:lnSpc>
                        <a:spcAft>
                          <a:spcPts val="0"/>
                        </a:spcAft>
                      </a:pPr>
                      <a:r>
                        <a:rPr lang="en-US" sz="1000">
                          <a:effectLst/>
                        </a:rPr>
                        <a:t>23</a:t>
                      </a:r>
                      <a:endParaRPr lang="en-US" sz="1000">
                        <a:solidFill>
                          <a:srgbClr val="000000"/>
                        </a:solidFill>
                        <a:effectLst/>
                        <a:latin typeface="Calibri"/>
                        <a:ea typeface="Times New Roman"/>
                        <a:cs typeface="Arial"/>
                      </a:endParaRPr>
                    </a:p>
                  </a:txBody>
                  <a:tcPr marL="62949" marR="62949" marT="0" marB="0" anchor="ctr"/>
                </a:tc>
                <a:tc>
                  <a:txBody>
                    <a:bodyPr/>
                    <a:lstStyle/>
                    <a:p>
                      <a:pPr algn="ctr">
                        <a:lnSpc>
                          <a:spcPct val="120000"/>
                        </a:lnSpc>
                        <a:spcAft>
                          <a:spcPts val="0"/>
                        </a:spcAft>
                      </a:pPr>
                      <a:r>
                        <a:rPr lang="en-US" sz="1000">
                          <a:effectLst/>
                        </a:rPr>
                        <a:t>5.13</a:t>
                      </a:r>
                      <a:endParaRPr lang="en-US" sz="1000">
                        <a:solidFill>
                          <a:srgbClr val="000000"/>
                        </a:solidFill>
                        <a:effectLst/>
                        <a:latin typeface="Calibri"/>
                        <a:ea typeface="Times New Roman"/>
                        <a:cs typeface="Arial"/>
                      </a:endParaRPr>
                    </a:p>
                  </a:txBody>
                  <a:tcPr marL="62949" marR="62949" marT="0" marB="0" anchor="ctr"/>
                </a:tc>
                <a:tc>
                  <a:txBody>
                    <a:bodyPr/>
                    <a:lstStyle/>
                    <a:p>
                      <a:pPr>
                        <a:lnSpc>
                          <a:spcPct val="120000"/>
                        </a:lnSpc>
                        <a:spcAft>
                          <a:spcPts val="0"/>
                        </a:spcAft>
                      </a:pPr>
                      <a:r>
                        <a:rPr lang="en-US" sz="1000">
                          <a:effectLst/>
                        </a:rPr>
                        <a:t>SW provides street furniture and public art.</a:t>
                      </a:r>
                      <a:endParaRPr lang="en-US" sz="1000">
                        <a:solidFill>
                          <a:srgbClr val="000000"/>
                        </a:solidFill>
                        <a:effectLst/>
                        <a:latin typeface="Calibri"/>
                        <a:ea typeface="Times New Roman"/>
                        <a:cs typeface="Arial"/>
                      </a:endParaRPr>
                    </a:p>
                  </a:txBody>
                  <a:tcPr marL="62949" marR="62949" marT="0" marB="0" anchor="ctr"/>
                </a:tc>
                <a:tc>
                  <a:txBody>
                    <a:bodyPr/>
                    <a:lstStyle/>
                    <a:p>
                      <a:pPr algn="r">
                        <a:lnSpc>
                          <a:spcPct val="120000"/>
                        </a:lnSpc>
                        <a:spcAft>
                          <a:spcPts val="0"/>
                        </a:spcAft>
                      </a:pPr>
                      <a:r>
                        <a:rPr lang="en-US" sz="1000">
                          <a:effectLst/>
                        </a:rPr>
                        <a:t>3.53</a:t>
                      </a:r>
                      <a:endParaRPr lang="en-US" sz="1000">
                        <a:solidFill>
                          <a:srgbClr val="000000"/>
                        </a:solidFill>
                        <a:effectLst/>
                        <a:latin typeface="Calibri"/>
                        <a:ea typeface="Times New Roman"/>
                        <a:cs typeface="Arial"/>
                      </a:endParaRPr>
                    </a:p>
                  </a:txBody>
                  <a:tcPr marL="62949" marR="62949" marT="0" marB="0" anchor="ctr"/>
                </a:tc>
              </a:tr>
              <a:tr h="184651">
                <a:tc>
                  <a:txBody>
                    <a:bodyPr/>
                    <a:lstStyle/>
                    <a:p>
                      <a:pPr algn="ctr">
                        <a:lnSpc>
                          <a:spcPct val="120000"/>
                        </a:lnSpc>
                        <a:spcAft>
                          <a:spcPts val="0"/>
                        </a:spcAft>
                      </a:pPr>
                      <a:r>
                        <a:rPr lang="en-US" sz="1000">
                          <a:effectLst/>
                        </a:rPr>
                        <a:t>24</a:t>
                      </a:r>
                      <a:endParaRPr lang="en-US" sz="1000">
                        <a:solidFill>
                          <a:srgbClr val="000000"/>
                        </a:solidFill>
                        <a:effectLst/>
                        <a:latin typeface="Calibri"/>
                        <a:ea typeface="Times New Roman"/>
                        <a:cs typeface="Arial"/>
                      </a:endParaRPr>
                    </a:p>
                  </a:txBody>
                  <a:tcPr marL="62949" marR="62949" marT="0" marB="0" anchor="ctr"/>
                </a:tc>
                <a:tc>
                  <a:txBody>
                    <a:bodyPr/>
                    <a:lstStyle/>
                    <a:p>
                      <a:pPr algn="ctr">
                        <a:lnSpc>
                          <a:spcPct val="120000"/>
                        </a:lnSpc>
                        <a:spcAft>
                          <a:spcPts val="0"/>
                        </a:spcAft>
                      </a:pPr>
                      <a:r>
                        <a:rPr lang="en-US" sz="1000">
                          <a:effectLst/>
                        </a:rPr>
                        <a:t>5.14</a:t>
                      </a:r>
                      <a:endParaRPr lang="en-US" sz="1000">
                        <a:solidFill>
                          <a:srgbClr val="000000"/>
                        </a:solidFill>
                        <a:effectLst/>
                        <a:latin typeface="Calibri"/>
                        <a:ea typeface="Times New Roman"/>
                        <a:cs typeface="Arial"/>
                      </a:endParaRPr>
                    </a:p>
                  </a:txBody>
                  <a:tcPr marL="62949" marR="62949" marT="0" marB="0" anchor="ctr"/>
                </a:tc>
                <a:tc>
                  <a:txBody>
                    <a:bodyPr/>
                    <a:lstStyle/>
                    <a:p>
                      <a:pPr>
                        <a:lnSpc>
                          <a:spcPct val="120000"/>
                        </a:lnSpc>
                        <a:spcAft>
                          <a:spcPts val="0"/>
                        </a:spcAft>
                      </a:pPr>
                      <a:r>
                        <a:rPr lang="en-US" sz="1000" dirty="0">
                          <a:effectLst/>
                        </a:rPr>
                        <a:t>You can raise your concerns and complaints about SW easily.</a:t>
                      </a:r>
                      <a:endParaRPr lang="en-US" sz="1000" dirty="0">
                        <a:solidFill>
                          <a:srgbClr val="000000"/>
                        </a:solidFill>
                        <a:effectLst/>
                        <a:latin typeface="Calibri"/>
                        <a:ea typeface="Times New Roman"/>
                        <a:cs typeface="Arial"/>
                      </a:endParaRPr>
                    </a:p>
                  </a:txBody>
                  <a:tcPr marL="62949" marR="62949" marT="0" marB="0" anchor="ctr"/>
                </a:tc>
                <a:tc>
                  <a:txBody>
                    <a:bodyPr/>
                    <a:lstStyle/>
                    <a:p>
                      <a:pPr algn="r">
                        <a:lnSpc>
                          <a:spcPct val="120000"/>
                        </a:lnSpc>
                        <a:spcAft>
                          <a:spcPts val="0"/>
                        </a:spcAft>
                      </a:pPr>
                      <a:r>
                        <a:rPr lang="en-US" sz="1000">
                          <a:effectLst/>
                        </a:rPr>
                        <a:t>3.29</a:t>
                      </a:r>
                      <a:endParaRPr lang="en-US" sz="1000">
                        <a:solidFill>
                          <a:srgbClr val="000000"/>
                        </a:solidFill>
                        <a:effectLst/>
                        <a:latin typeface="Calibri"/>
                        <a:ea typeface="Times New Roman"/>
                        <a:cs typeface="Arial"/>
                      </a:endParaRPr>
                    </a:p>
                  </a:txBody>
                  <a:tcPr marL="62949" marR="62949" marT="0" marB="0" anchor="ctr"/>
                </a:tc>
              </a:tr>
              <a:tr h="184651">
                <a:tc>
                  <a:txBody>
                    <a:bodyPr/>
                    <a:lstStyle/>
                    <a:p>
                      <a:pPr algn="ctr">
                        <a:lnSpc>
                          <a:spcPct val="120000"/>
                        </a:lnSpc>
                        <a:spcAft>
                          <a:spcPts val="0"/>
                        </a:spcAft>
                      </a:pPr>
                      <a:r>
                        <a:rPr lang="en-US" sz="1000">
                          <a:effectLst/>
                        </a:rPr>
                        <a:t>25</a:t>
                      </a:r>
                      <a:endParaRPr lang="en-US" sz="1000">
                        <a:solidFill>
                          <a:srgbClr val="000000"/>
                        </a:solidFill>
                        <a:effectLst/>
                        <a:latin typeface="Calibri"/>
                        <a:ea typeface="Times New Roman"/>
                        <a:cs typeface="Arial"/>
                      </a:endParaRPr>
                    </a:p>
                  </a:txBody>
                  <a:tcPr marL="62949" marR="62949" marT="0" marB="0" anchor="ctr"/>
                </a:tc>
                <a:tc>
                  <a:txBody>
                    <a:bodyPr/>
                    <a:lstStyle/>
                    <a:p>
                      <a:pPr algn="ctr">
                        <a:lnSpc>
                          <a:spcPct val="120000"/>
                        </a:lnSpc>
                        <a:spcAft>
                          <a:spcPts val="0"/>
                        </a:spcAft>
                      </a:pPr>
                      <a:r>
                        <a:rPr lang="en-US" sz="1000">
                          <a:effectLst/>
                        </a:rPr>
                        <a:t>5.24</a:t>
                      </a:r>
                      <a:endParaRPr lang="en-US" sz="1000">
                        <a:solidFill>
                          <a:srgbClr val="000000"/>
                        </a:solidFill>
                        <a:effectLst/>
                        <a:latin typeface="Calibri"/>
                        <a:ea typeface="Times New Roman"/>
                        <a:cs typeface="Arial"/>
                      </a:endParaRPr>
                    </a:p>
                  </a:txBody>
                  <a:tcPr marL="62949" marR="62949" marT="0" marB="0" anchor="ctr"/>
                </a:tc>
                <a:tc>
                  <a:txBody>
                    <a:bodyPr/>
                    <a:lstStyle/>
                    <a:p>
                      <a:pPr>
                        <a:lnSpc>
                          <a:spcPct val="120000"/>
                        </a:lnSpc>
                        <a:spcAft>
                          <a:spcPts val="0"/>
                        </a:spcAft>
                      </a:pPr>
                      <a:r>
                        <a:rPr lang="en-US" sz="1000">
                          <a:effectLst/>
                        </a:rPr>
                        <a:t>Signs on history of SW are provided</a:t>
                      </a:r>
                      <a:endParaRPr lang="en-US" sz="1000">
                        <a:solidFill>
                          <a:srgbClr val="000000"/>
                        </a:solidFill>
                        <a:effectLst/>
                        <a:latin typeface="Calibri"/>
                        <a:ea typeface="Times New Roman"/>
                        <a:cs typeface="Arial"/>
                      </a:endParaRPr>
                    </a:p>
                  </a:txBody>
                  <a:tcPr marL="62949" marR="62949" marT="0" marB="0" anchor="ctr"/>
                </a:tc>
                <a:tc>
                  <a:txBody>
                    <a:bodyPr/>
                    <a:lstStyle/>
                    <a:p>
                      <a:pPr algn="r">
                        <a:lnSpc>
                          <a:spcPct val="120000"/>
                        </a:lnSpc>
                        <a:spcAft>
                          <a:spcPts val="0"/>
                        </a:spcAft>
                      </a:pPr>
                      <a:r>
                        <a:rPr lang="en-US" sz="1000">
                          <a:effectLst/>
                        </a:rPr>
                        <a:t>3.26</a:t>
                      </a:r>
                      <a:endParaRPr lang="en-US" sz="1000">
                        <a:solidFill>
                          <a:srgbClr val="000000"/>
                        </a:solidFill>
                        <a:effectLst/>
                        <a:latin typeface="Calibri"/>
                        <a:ea typeface="Times New Roman"/>
                        <a:cs typeface="Arial"/>
                      </a:endParaRPr>
                    </a:p>
                  </a:txBody>
                  <a:tcPr marL="62949" marR="62949" marT="0" marB="0" anchor="ctr"/>
                </a:tc>
              </a:tr>
              <a:tr h="369303">
                <a:tc>
                  <a:txBody>
                    <a:bodyPr/>
                    <a:lstStyle/>
                    <a:p>
                      <a:pPr algn="ctr">
                        <a:lnSpc>
                          <a:spcPct val="120000"/>
                        </a:lnSpc>
                        <a:spcAft>
                          <a:spcPts val="0"/>
                        </a:spcAft>
                      </a:pPr>
                      <a:r>
                        <a:rPr lang="en-US" sz="1000">
                          <a:effectLst/>
                        </a:rPr>
                        <a:t>26</a:t>
                      </a:r>
                      <a:endParaRPr lang="en-US" sz="1000">
                        <a:solidFill>
                          <a:srgbClr val="000000"/>
                        </a:solidFill>
                        <a:effectLst/>
                        <a:latin typeface="Calibri"/>
                        <a:ea typeface="Times New Roman"/>
                        <a:cs typeface="Arial"/>
                      </a:endParaRPr>
                    </a:p>
                  </a:txBody>
                  <a:tcPr marL="62949" marR="62949" marT="0" marB="0" anchor="ctr"/>
                </a:tc>
                <a:tc>
                  <a:txBody>
                    <a:bodyPr/>
                    <a:lstStyle/>
                    <a:p>
                      <a:pPr algn="ctr">
                        <a:lnSpc>
                          <a:spcPct val="120000"/>
                        </a:lnSpc>
                        <a:spcAft>
                          <a:spcPts val="0"/>
                        </a:spcAft>
                      </a:pPr>
                      <a:r>
                        <a:rPr lang="en-US" sz="1000">
                          <a:effectLst/>
                        </a:rPr>
                        <a:t>5.26</a:t>
                      </a:r>
                      <a:endParaRPr lang="en-US" sz="1000">
                        <a:solidFill>
                          <a:srgbClr val="000000"/>
                        </a:solidFill>
                        <a:effectLst/>
                        <a:latin typeface="Calibri"/>
                        <a:ea typeface="Times New Roman"/>
                        <a:cs typeface="Arial"/>
                      </a:endParaRPr>
                    </a:p>
                  </a:txBody>
                  <a:tcPr marL="62949" marR="62949" marT="0" marB="0" anchor="ctr"/>
                </a:tc>
                <a:tc>
                  <a:txBody>
                    <a:bodyPr/>
                    <a:lstStyle/>
                    <a:p>
                      <a:pPr>
                        <a:lnSpc>
                          <a:spcPct val="120000"/>
                        </a:lnSpc>
                        <a:spcAft>
                          <a:spcPts val="0"/>
                        </a:spcAft>
                      </a:pPr>
                      <a:r>
                        <a:rPr lang="en-US" sz="1000">
                          <a:effectLst/>
                        </a:rPr>
                        <a:t>You can tell which are the original buildings of the souq and those that are newly built</a:t>
                      </a:r>
                      <a:endParaRPr lang="en-US" sz="1000">
                        <a:solidFill>
                          <a:srgbClr val="000000"/>
                        </a:solidFill>
                        <a:effectLst/>
                        <a:latin typeface="Calibri"/>
                        <a:ea typeface="Times New Roman"/>
                        <a:cs typeface="Arial"/>
                      </a:endParaRPr>
                    </a:p>
                  </a:txBody>
                  <a:tcPr marL="62949" marR="62949" marT="0" marB="0" anchor="ctr"/>
                </a:tc>
                <a:tc>
                  <a:txBody>
                    <a:bodyPr/>
                    <a:lstStyle/>
                    <a:p>
                      <a:pPr algn="r">
                        <a:lnSpc>
                          <a:spcPct val="120000"/>
                        </a:lnSpc>
                        <a:spcAft>
                          <a:spcPts val="0"/>
                        </a:spcAft>
                      </a:pPr>
                      <a:r>
                        <a:rPr lang="en-US" sz="1000">
                          <a:effectLst/>
                        </a:rPr>
                        <a:t>3.00</a:t>
                      </a:r>
                      <a:endParaRPr lang="en-US" sz="1000">
                        <a:solidFill>
                          <a:srgbClr val="000000"/>
                        </a:solidFill>
                        <a:effectLst/>
                        <a:latin typeface="Calibri"/>
                        <a:ea typeface="Times New Roman"/>
                        <a:cs typeface="Arial"/>
                      </a:endParaRPr>
                    </a:p>
                  </a:txBody>
                  <a:tcPr marL="62949" marR="62949" marT="0" marB="0" anchor="ctr"/>
                </a:tc>
              </a:tr>
              <a:tr h="184651">
                <a:tc>
                  <a:txBody>
                    <a:bodyPr/>
                    <a:lstStyle/>
                    <a:p>
                      <a:pPr algn="ctr">
                        <a:lnSpc>
                          <a:spcPct val="120000"/>
                        </a:lnSpc>
                        <a:spcAft>
                          <a:spcPts val="0"/>
                        </a:spcAft>
                      </a:pPr>
                      <a:r>
                        <a:rPr lang="en-US" sz="1000">
                          <a:effectLst/>
                        </a:rPr>
                        <a:t>27</a:t>
                      </a:r>
                      <a:endParaRPr lang="en-US" sz="1000">
                        <a:solidFill>
                          <a:srgbClr val="000000"/>
                        </a:solidFill>
                        <a:effectLst/>
                        <a:latin typeface="Calibri"/>
                        <a:ea typeface="Times New Roman"/>
                        <a:cs typeface="Arial"/>
                      </a:endParaRPr>
                    </a:p>
                  </a:txBody>
                  <a:tcPr marL="62949" marR="62949" marT="0" marB="0" anchor="ctr"/>
                </a:tc>
                <a:tc>
                  <a:txBody>
                    <a:bodyPr/>
                    <a:lstStyle/>
                    <a:p>
                      <a:pPr algn="ctr">
                        <a:lnSpc>
                          <a:spcPct val="120000"/>
                        </a:lnSpc>
                        <a:spcAft>
                          <a:spcPts val="0"/>
                        </a:spcAft>
                      </a:pPr>
                      <a:r>
                        <a:rPr lang="en-US" sz="1000">
                          <a:effectLst/>
                        </a:rPr>
                        <a:t>5.12</a:t>
                      </a:r>
                      <a:endParaRPr lang="en-US" sz="1000">
                        <a:solidFill>
                          <a:srgbClr val="000000"/>
                        </a:solidFill>
                        <a:effectLst/>
                        <a:latin typeface="Calibri"/>
                        <a:ea typeface="Times New Roman"/>
                        <a:cs typeface="Arial"/>
                      </a:endParaRPr>
                    </a:p>
                  </a:txBody>
                  <a:tcPr marL="62949" marR="62949" marT="0" marB="0" anchor="ctr"/>
                </a:tc>
                <a:tc>
                  <a:txBody>
                    <a:bodyPr/>
                    <a:lstStyle/>
                    <a:p>
                      <a:pPr>
                        <a:lnSpc>
                          <a:spcPct val="120000"/>
                        </a:lnSpc>
                        <a:spcAft>
                          <a:spcPts val="0"/>
                        </a:spcAft>
                      </a:pPr>
                      <a:r>
                        <a:rPr lang="en-US" sz="1000" dirty="0">
                          <a:effectLst/>
                        </a:rPr>
                        <a:t>SW provides greenery and green space.</a:t>
                      </a:r>
                      <a:endParaRPr lang="en-US" sz="1000" dirty="0">
                        <a:solidFill>
                          <a:srgbClr val="000000"/>
                        </a:solidFill>
                        <a:effectLst/>
                        <a:latin typeface="Calibri"/>
                        <a:ea typeface="Times New Roman"/>
                        <a:cs typeface="Arial"/>
                      </a:endParaRPr>
                    </a:p>
                  </a:txBody>
                  <a:tcPr marL="62949" marR="62949" marT="0" marB="0" anchor="ctr"/>
                </a:tc>
                <a:tc>
                  <a:txBody>
                    <a:bodyPr/>
                    <a:lstStyle/>
                    <a:p>
                      <a:pPr algn="r">
                        <a:lnSpc>
                          <a:spcPct val="120000"/>
                        </a:lnSpc>
                        <a:spcAft>
                          <a:spcPts val="0"/>
                        </a:spcAft>
                      </a:pPr>
                      <a:r>
                        <a:rPr lang="en-US" sz="1000" dirty="0">
                          <a:effectLst/>
                        </a:rPr>
                        <a:t>2.39</a:t>
                      </a:r>
                      <a:endParaRPr lang="en-US" sz="1000" dirty="0">
                        <a:solidFill>
                          <a:srgbClr val="000000"/>
                        </a:solidFill>
                        <a:effectLst/>
                        <a:latin typeface="Calibri"/>
                        <a:ea typeface="Times New Roman"/>
                        <a:cs typeface="Arial"/>
                      </a:endParaRPr>
                    </a:p>
                  </a:txBody>
                  <a:tcPr marL="62949" marR="62949" marT="0" marB="0" anchor="ctr"/>
                </a:tc>
              </a:tr>
            </a:tbl>
          </a:graphicData>
        </a:graphic>
      </p:graphicFrame>
      <p:sp>
        <p:nvSpPr>
          <p:cNvPr id="7" name="Oval 6"/>
          <p:cNvSpPr/>
          <p:nvPr/>
        </p:nvSpPr>
        <p:spPr>
          <a:xfrm>
            <a:off x="4114800" y="6197600"/>
            <a:ext cx="1066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114800" y="5791200"/>
            <a:ext cx="1066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514600" y="5638800"/>
            <a:ext cx="1066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048000" y="5257800"/>
            <a:ext cx="12954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32391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Results</a:t>
            </a:r>
            <a:endParaRPr lang="en-US" dirty="0"/>
          </a:p>
        </p:txBody>
      </p:sp>
      <p:sp>
        <p:nvSpPr>
          <p:cNvPr id="3" name="Content Placeholder 2"/>
          <p:cNvSpPr>
            <a:spLocks noGrp="1"/>
          </p:cNvSpPr>
          <p:nvPr>
            <p:ph idx="1"/>
          </p:nvPr>
        </p:nvSpPr>
        <p:spPr>
          <a:xfrm>
            <a:off x="1066800" y="2057400"/>
            <a:ext cx="6777317" cy="3508977"/>
          </a:xfrm>
        </p:spPr>
        <p:txBody>
          <a:bodyPr>
            <a:normAutofit fontScale="92500" lnSpcReduction="20000"/>
          </a:bodyPr>
          <a:lstStyle/>
          <a:p>
            <a:endParaRPr lang="en-US" dirty="0" smtClean="0"/>
          </a:p>
          <a:p>
            <a:r>
              <a:rPr lang="en-US" dirty="0" smtClean="0"/>
              <a:t>Planning </a:t>
            </a:r>
            <a:r>
              <a:rPr lang="en-US" dirty="0"/>
              <a:t>for </a:t>
            </a:r>
            <a:r>
              <a:rPr lang="en-US" dirty="0" smtClean="0"/>
              <a:t>sustainability</a:t>
            </a:r>
          </a:p>
          <a:p>
            <a:r>
              <a:rPr lang="en-US" dirty="0"/>
              <a:t>Expected Social </a:t>
            </a:r>
            <a:r>
              <a:rPr lang="en-US" dirty="0" smtClean="0"/>
              <a:t>Impacts</a:t>
            </a:r>
          </a:p>
          <a:p>
            <a:r>
              <a:rPr lang="en-US" dirty="0"/>
              <a:t>Contra-Gentrification</a:t>
            </a:r>
            <a:endParaRPr lang="en-US" dirty="0" smtClean="0"/>
          </a:p>
          <a:p>
            <a:r>
              <a:rPr lang="en-US" dirty="0" smtClean="0"/>
              <a:t>A Top-Down approach</a:t>
            </a:r>
          </a:p>
          <a:p>
            <a:r>
              <a:rPr lang="en-US" dirty="0"/>
              <a:t>Authentic vs. </a:t>
            </a:r>
            <a:r>
              <a:rPr lang="en-US" dirty="0" smtClean="0"/>
              <a:t>Revitalized</a:t>
            </a:r>
          </a:p>
          <a:p>
            <a:r>
              <a:rPr lang="en-US" dirty="0"/>
              <a:t>The </a:t>
            </a:r>
            <a:r>
              <a:rPr lang="en-US" dirty="0" err="1"/>
              <a:t>Souq</a:t>
            </a:r>
            <a:r>
              <a:rPr lang="en-US" dirty="0"/>
              <a:t> as a Generator for Creative </a:t>
            </a:r>
            <a:r>
              <a:rPr lang="en-US" dirty="0" smtClean="0"/>
              <a:t>Activities</a:t>
            </a:r>
          </a:p>
          <a:p>
            <a:r>
              <a:rPr lang="en-US" dirty="0"/>
              <a:t>Negative Impacts of </a:t>
            </a:r>
            <a:r>
              <a:rPr lang="en-US" dirty="0" err="1"/>
              <a:t>Souq</a:t>
            </a:r>
            <a:r>
              <a:rPr lang="en-US" dirty="0"/>
              <a:t> </a:t>
            </a:r>
            <a:r>
              <a:rPr lang="en-US" dirty="0" err="1" smtClean="0"/>
              <a:t>Waqif</a:t>
            </a:r>
            <a:endParaRPr lang="en-US" dirty="0" smtClean="0"/>
          </a:p>
          <a:p>
            <a:r>
              <a:rPr lang="en-US" dirty="0"/>
              <a:t>Extended Effect of </a:t>
            </a:r>
            <a:r>
              <a:rPr lang="en-US" dirty="0" err="1"/>
              <a:t>Souq</a:t>
            </a:r>
            <a:r>
              <a:rPr lang="en-US" dirty="0"/>
              <a:t> </a:t>
            </a:r>
            <a:r>
              <a:rPr lang="en-US" dirty="0" err="1"/>
              <a:t>Waqif</a:t>
            </a:r>
            <a:endParaRPr lang="en-US" dirty="0"/>
          </a:p>
        </p:txBody>
      </p:sp>
      <p:sp>
        <p:nvSpPr>
          <p:cNvPr id="4" name="Footer Placeholder 3"/>
          <p:cNvSpPr>
            <a:spLocks noGrp="1"/>
          </p:cNvSpPr>
          <p:nvPr>
            <p:ph type="ftr" sz="quarter" idx="11"/>
          </p:nvPr>
        </p:nvSpPr>
        <p:spPr/>
        <p:txBody>
          <a:bodyPr/>
          <a:lstStyle/>
          <a:p>
            <a:r>
              <a:rPr lang="en-US" smtClean="0"/>
              <a:t>Social Sustainability &amp; Historical Districts</a:t>
            </a:r>
            <a:endParaRPr lang="en-US"/>
          </a:p>
        </p:txBody>
      </p:sp>
      <p:sp>
        <p:nvSpPr>
          <p:cNvPr id="5" name="Slide Number Placeholder 4"/>
          <p:cNvSpPr>
            <a:spLocks noGrp="1"/>
          </p:cNvSpPr>
          <p:nvPr>
            <p:ph type="sldNum" sz="quarter" idx="12"/>
          </p:nvPr>
        </p:nvSpPr>
        <p:spPr/>
        <p:txBody>
          <a:bodyPr/>
          <a:lstStyle/>
          <a:p>
            <a:fld id="{CCD40F08-1630-4CA8-B2DB-23D20B86A949}" type="slidenum">
              <a:rPr lang="en-US" smtClean="0"/>
              <a:t>23</a:t>
            </a:fld>
            <a:endParaRPr lang="en-US"/>
          </a:p>
        </p:txBody>
      </p:sp>
    </p:spTree>
    <p:extLst>
      <p:ext uri="{BB962C8B-B14F-4D97-AF65-F5344CB8AC3E}">
        <p14:creationId xmlns:p14="http://schemas.microsoft.com/office/powerpoint/2010/main" val="3688693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Interpretation of the Results</a:t>
            </a:r>
            <a:endParaRPr lang="en-US" dirty="0"/>
          </a:p>
        </p:txBody>
      </p:sp>
      <p:sp>
        <p:nvSpPr>
          <p:cNvPr id="3" name="Content Placeholder 2"/>
          <p:cNvSpPr>
            <a:spLocks noGrp="1"/>
          </p:cNvSpPr>
          <p:nvPr>
            <p:ph idx="1"/>
          </p:nvPr>
        </p:nvSpPr>
        <p:spPr>
          <a:xfrm>
            <a:off x="1066800" y="2057400"/>
            <a:ext cx="6777317" cy="3508977"/>
          </a:xfrm>
        </p:spPr>
        <p:txBody>
          <a:bodyPr>
            <a:normAutofit fontScale="77500" lnSpcReduction="20000"/>
          </a:bodyPr>
          <a:lstStyle/>
          <a:p>
            <a:endParaRPr lang="en-US" dirty="0" smtClean="0"/>
          </a:p>
          <a:p>
            <a:r>
              <a:rPr lang="en-US" dirty="0" smtClean="0"/>
              <a:t>Though not planned, </a:t>
            </a:r>
            <a:r>
              <a:rPr lang="en-US" dirty="0" err="1" smtClean="0"/>
              <a:t>Souq</a:t>
            </a:r>
            <a:r>
              <a:rPr lang="en-US" dirty="0" smtClean="0"/>
              <a:t> </a:t>
            </a:r>
            <a:r>
              <a:rPr lang="en-US" dirty="0" err="1" smtClean="0"/>
              <a:t>Waqif</a:t>
            </a:r>
            <a:r>
              <a:rPr lang="en-US" dirty="0" smtClean="0"/>
              <a:t> has achieved some level of socially sustainable development indicators.</a:t>
            </a:r>
          </a:p>
          <a:p>
            <a:r>
              <a:rPr lang="en-US" dirty="0" err="1" smtClean="0"/>
              <a:t>Souq</a:t>
            </a:r>
            <a:r>
              <a:rPr lang="en-US" dirty="0" smtClean="0"/>
              <a:t> </a:t>
            </a:r>
            <a:r>
              <a:rPr lang="en-US" dirty="0" err="1" smtClean="0"/>
              <a:t>Waqif</a:t>
            </a:r>
            <a:r>
              <a:rPr lang="en-US" dirty="0" smtClean="0"/>
              <a:t> has contributed to the Social sustainability of the community and it is expected to continue to do so.</a:t>
            </a:r>
          </a:p>
          <a:p>
            <a:r>
              <a:rPr lang="en-US" dirty="0" err="1" smtClean="0"/>
              <a:t>Souq</a:t>
            </a:r>
            <a:r>
              <a:rPr lang="en-US" dirty="0" smtClean="0"/>
              <a:t> </a:t>
            </a:r>
            <a:r>
              <a:rPr lang="en-US" dirty="0" err="1" smtClean="0"/>
              <a:t>Waqif</a:t>
            </a:r>
            <a:r>
              <a:rPr lang="en-US" dirty="0" smtClean="0"/>
              <a:t> has helped creating a ‘historical theme’ of the inner-city of Doha.</a:t>
            </a:r>
          </a:p>
          <a:p>
            <a:r>
              <a:rPr lang="en-US" dirty="0" smtClean="0"/>
              <a:t>Social demand of such developments in the city is yet under-saturated.</a:t>
            </a:r>
          </a:p>
          <a:p>
            <a:r>
              <a:rPr lang="en-US" dirty="0" smtClean="0"/>
              <a:t>Nevertheless, </a:t>
            </a:r>
            <a:r>
              <a:rPr lang="en-US" dirty="0" err="1" smtClean="0"/>
              <a:t>Souq</a:t>
            </a:r>
            <a:r>
              <a:rPr lang="en-US" dirty="0" smtClean="0"/>
              <a:t> </a:t>
            </a:r>
            <a:r>
              <a:rPr lang="en-US" dirty="0" err="1" smtClean="0"/>
              <a:t>Waqif</a:t>
            </a:r>
            <a:r>
              <a:rPr lang="en-US" dirty="0" smtClean="0"/>
              <a:t> fails to address some social problems such as participation and cohesion. </a:t>
            </a:r>
          </a:p>
          <a:p>
            <a:endParaRPr lang="en-US" dirty="0"/>
          </a:p>
        </p:txBody>
      </p:sp>
      <p:sp>
        <p:nvSpPr>
          <p:cNvPr id="4" name="Footer Placeholder 3"/>
          <p:cNvSpPr>
            <a:spLocks noGrp="1"/>
          </p:cNvSpPr>
          <p:nvPr>
            <p:ph type="ftr" sz="quarter" idx="11"/>
          </p:nvPr>
        </p:nvSpPr>
        <p:spPr/>
        <p:txBody>
          <a:bodyPr/>
          <a:lstStyle/>
          <a:p>
            <a:r>
              <a:rPr lang="en-US" smtClean="0"/>
              <a:t>Social Sustainability &amp; Historical Districts</a:t>
            </a:r>
            <a:endParaRPr lang="en-US"/>
          </a:p>
        </p:txBody>
      </p:sp>
      <p:sp>
        <p:nvSpPr>
          <p:cNvPr id="5" name="Slide Number Placeholder 4"/>
          <p:cNvSpPr>
            <a:spLocks noGrp="1"/>
          </p:cNvSpPr>
          <p:nvPr>
            <p:ph type="sldNum" sz="quarter" idx="12"/>
          </p:nvPr>
        </p:nvSpPr>
        <p:spPr/>
        <p:txBody>
          <a:bodyPr/>
          <a:lstStyle/>
          <a:p>
            <a:fld id="{CCD40F08-1630-4CA8-B2DB-23D20B86A949}" type="slidenum">
              <a:rPr lang="en-US" smtClean="0"/>
              <a:t>24</a:t>
            </a:fld>
            <a:endParaRPr lang="en-US"/>
          </a:p>
        </p:txBody>
      </p:sp>
    </p:spTree>
    <p:extLst>
      <p:ext uri="{BB962C8B-B14F-4D97-AF65-F5344CB8AC3E}">
        <p14:creationId xmlns:p14="http://schemas.microsoft.com/office/powerpoint/2010/main" val="36469959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Recommendations</a:t>
            </a:r>
            <a:endParaRPr lang="en-US" dirty="0"/>
          </a:p>
        </p:txBody>
      </p:sp>
      <p:sp>
        <p:nvSpPr>
          <p:cNvPr id="3" name="Content Placeholder 2"/>
          <p:cNvSpPr>
            <a:spLocks noGrp="1"/>
          </p:cNvSpPr>
          <p:nvPr>
            <p:ph idx="1"/>
          </p:nvPr>
        </p:nvSpPr>
        <p:spPr/>
        <p:txBody>
          <a:bodyPr>
            <a:normAutofit lnSpcReduction="10000"/>
          </a:bodyPr>
          <a:lstStyle/>
          <a:p>
            <a:r>
              <a:rPr lang="en-US" dirty="0" smtClean="0"/>
              <a:t>Planning for social sustainability</a:t>
            </a:r>
          </a:p>
          <a:p>
            <a:r>
              <a:rPr lang="en-US" dirty="0" smtClean="0"/>
              <a:t>Recommendations for the Management</a:t>
            </a:r>
          </a:p>
          <a:p>
            <a:r>
              <a:rPr lang="en-US" dirty="0" smtClean="0"/>
              <a:t>Avoiding decay</a:t>
            </a:r>
          </a:p>
          <a:p>
            <a:pPr lvl="1"/>
            <a:r>
              <a:rPr lang="en-US" dirty="0" smtClean="0"/>
              <a:t>Preserving the space activities</a:t>
            </a:r>
          </a:p>
          <a:p>
            <a:pPr lvl="1"/>
            <a:r>
              <a:rPr lang="en-US" dirty="0" smtClean="0"/>
              <a:t>Enhancing social cohesion</a:t>
            </a:r>
          </a:p>
          <a:p>
            <a:pPr lvl="1"/>
            <a:r>
              <a:rPr lang="en-US" dirty="0" smtClean="0"/>
              <a:t>Connecting with surrounding projects</a:t>
            </a:r>
          </a:p>
          <a:p>
            <a:pPr lvl="1"/>
            <a:r>
              <a:rPr lang="en-US" dirty="0" smtClean="0"/>
              <a:t>Upgrading quality of space and service</a:t>
            </a:r>
          </a:p>
          <a:p>
            <a:pPr lvl="1"/>
            <a:r>
              <a:rPr lang="en-US" dirty="0" smtClean="0"/>
              <a:t>Preserving the competitive edge</a:t>
            </a:r>
          </a:p>
          <a:p>
            <a:pPr lvl="1"/>
            <a:r>
              <a:rPr lang="en-US" dirty="0" smtClean="0"/>
              <a:t>Refine management approaches</a:t>
            </a:r>
          </a:p>
          <a:p>
            <a:pPr lvl="1"/>
            <a:endParaRPr lang="en-US" dirty="0" smtClean="0"/>
          </a:p>
          <a:p>
            <a:pPr marL="68580" indent="0">
              <a:buNone/>
            </a:pPr>
            <a:endParaRPr lang="en-US" dirty="0" smtClean="0"/>
          </a:p>
        </p:txBody>
      </p:sp>
      <p:sp>
        <p:nvSpPr>
          <p:cNvPr id="4" name="Footer Placeholder 3"/>
          <p:cNvSpPr>
            <a:spLocks noGrp="1"/>
          </p:cNvSpPr>
          <p:nvPr>
            <p:ph type="ftr" sz="quarter" idx="11"/>
          </p:nvPr>
        </p:nvSpPr>
        <p:spPr/>
        <p:txBody>
          <a:bodyPr/>
          <a:lstStyle/>
          <a:p>
            <a:r>
              <a:rPr lang="en-US" smtClean="0"/>
              <a:t>Social Sustainability &amp; Historical Districts</a:t>
            </a:r>
            <a:endParaRPr lang="en-US"/>
          </a:p>
        </p:txBody>
      </p:sp>
      <p:sp>
        <p:nvSpPr>
          <p:cNvPr id="5" name="Slide Number Placeholder 4"/>
          <p:cNvSpPr>
            <a:spLocks noGrp="1"/>
          </p:cNvSpPr>
          <p:nvPr>
            <p:ph type="sldNum" sz="quarter" idx="12"/>
          </p:nvPr>
        </p:nvSpPr>
        <p:spPr/>
        <p:txBody>
          <a:bodyPr/>
          <a:lstStyle/>
          <a:p>
            <a:fld id="{CCD40F08-1630-4CA8-B2DB-23D20B86A949}" type="slidenum">
              <a:rPr lang="en-US" smtClean="0"/>
              <a:t>25</a:t>
            </a:fld>
            <a:endParaRPr lang="en-US"/>
          </a:p>
        </p:txBody>
      </p:sp>
    </p:spTree>
    <p:extLst>
      <p:ext uri="{BB962C8B-B14F-4D97-AF65-F5344CB8AC3E}">
        <p14:creationId xmlns:p14="http://schemas.microsoft.com/office/powerpoint/2010/main" val="23544872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CCD40F08-1630-4CA8-B2DB-23D20B86A949}" type="slidenum">
              <a:rPr lang="en-US" smtClean="0"/>
              <a:t>26</a:t>
            </a:fld>
            <a:endParaRPr lang="en-US"/>
          </a:p>
        </p:txBody>
      </p:sp>
      <p:pic>
        <p:nvPicPr>
          <p:cNvPr id="8" name="Picture 2" descr="https://encrypted-tbn0.google.com/images?q=tbn:ANd9GcSo-PqpyGRVAkV96z-lqdRHnyI7kPKme59bId9VKxgFcfYf3bO2FQ"/>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28600" y="583971"/>
            <a:ext cx="2800350" cy="162877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https://encrypted-tbn2.google.com/images?q=tbn:ANd9GcSR-IhyZbDGRjaMw_4IzaQMi4jlYT-slz24KvfrwTt5CgVRObPK"/>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352800" y="609600"/>
            <a:ext cx="3544157" cy="157751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descr="https://encrypted-tbn2.google.com/images?q=tbn:ANd9GcSrgfIhmkrxv1aPIgfR5QEJhLgz9AqeDdbzduUocMI0jvzWzJWJm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336227" y="583971"/>
            <a:ext cx="1380328" cy="157751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001647" y="2971800"/>
            <a:ext cx="7024744" cy="1143000"/>
          </a:xfrm>
        </p:spPr>
        <p:txBody>
          <a:bodyPr>
            <a:normAutofit/>
          </a:bodyPr>
          <a:lstStyle/>
          <a:p>
            <a:pPr algn="ctr"/>
            <a:r>
              <a:rPr lang="en-US" b="1" i="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Thank You</a:t>
            </a:r>
            <a:endParaRPr lang="en-US" b="1" i="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extLst>
      <p:ext uri="{BB962C8B-B14F-4D97-AF65-F5344CB8AC3E}">
        <p14:creationId xmlns:p14="http://schemas.microsoft.com/office/powerpoint/2010/main" val="21423363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Introduction</a:t>
            </a:r>
            <a:endParaRPr lang="en-US" dirty="0"/>
          </a:p>
        </p:txBody>
      </p:sp>
      <p:sp>
        <p:nvSpPr>
          <p:cNvPr id="3" name="Content Placeholder 2"/>
          <p:cNvSpPr>
            <a:spLocks noGrp="1"/>
          </p:cNvSpPr>
          <p:nvPr>
            <p:ph idx="1"/>
          </p:nvPr>
        </p:nvSpPr>
        <p:spPr/>
        <p:txBody>
          <a:bodyPr/>
          <a:lstStyle/>
          <a:p>
            <a:r>
              <a:rPr lang="en-US" dirty="0" smtClean="0"/>
              <a:t>The Research Background</a:t>
            </a:r>
          </a:p>
          <a:p>
            <a:r>
              <a:rPr lang="en-US" dirty="0" smtClean="0"/>
              <a:t>The Case of Doha City</a:t>
            </a:r>
          </a:p>
          <a:p>
            <a:r>
              <a:rPr lang="en-US" dirty="0" err="1" smtClean="0"/>
              <a:t>Souq</a:t>
            </a:r>
            <a:r>
              <a:rPr lang="en-US" dirty="0" smtClean="0"/>
              <a:t> </a:t>
            </a:r>
            <a:r>
              <a:rPr lang="en-US" dirty="0" err="1" smtClean="0"/>
              <a:t>Waqif</a:t>
            </a:r>
            <a:endParaRPr lang="en-US" dirty="0" smtClean="0"/>
          </a:p>
          <a:p>
            <a:r>
              <a:rPr lang="en-US" dirty="0"/>
              <a:t>The Research </a:t>
            </a:r>
            <a:r>
              <a:rPr lang="en-US" dirty="0" smtClean="0"/>
              <a:t>Question</a:t>
            </a:r>
            <a:endParaRPr lang="en-US" dirty="0"/>
          </a:p>
        </p:txBody>
      </p:sp>
      <p:sp>
        <p:nvSpPr>
          <p:cNvPr id="4" name="Footer Placeholder 3"/>
          <p:cNvSpPr>
            <a:spLocks noGrp="1"/>
          </p:cNvSpPr>
          <p:nvPr>
            <p:ph type="ftr" sz="quarter" idx="11"/>
          </p:nvPr>
        </p:nvSpPr>
        <p:spPr/>
        <p:txBody>
          <a:bodyPr/>
          <a:lstStyle/>
          <a:p>
            <a:r>
              <a:rPr lang="en-US" smtClean="0"/>
              <a:t>Social Sustainability &amp; Historical Districts</a:t>
            </a:r>
            <a:endParaRPr lang="en-US"/>
          </a:p>
        </p:txBody>
      </p:sp>
      <p:sp>
        <p:nvSpPr>
          <p:cNvPr id="5" name="Slide Number Placeholder 4"/>
          <p:cNvSpPr>
            <a:spLocks noGrp="1"/>
          </p:cNvSpPr>
          <p:nvPr>
            <p:ph type="sldNum" sz="quarter" idx="12"/>
          </p:nvPr>
        </p:nvSpPr>
        <p:spPr/>
        <p:txBody>
          <a:bodyPr/>
          <a:lstStyle/>
          <a:p>
            <a:fld id="{CCD40F08-1630-4CA8-B2DB-23D20B86A949}" type="slidenum">
              <a:rPr lang="en-US" smtClean="0"/>
              <a:t>3</a:t>
            </a:fld>
            <a:endParaRPr lang="en-US"/>
          </a:p>
        </p:txBody>
      </p:sp>
    </p:spTree>
    <p:extLst>
      <p:ext uri="{BB962C8B-B14F-4D97-AF65-F5344CB8AC3E}">
        <p14:creationId xmlns:p14="http://schemas.microsoft.com/office/powerpoint/2010/main" val="20543755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Theoretical Background</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880950064"/>
              </p:ext>
            </p:extLst>
          </p:nvPr>
        </p:nvGraphicFramePr>
        <p:xfrm>
          <a:off x="1042988" y="2324100"/>
          <a:ext cx="6777037" cy="3508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5"/>
          <p:cNvSpPr>
            <a:spLocks noGrp="1"/>
          </p:cNvSpPr>
          <p:nvPr>
            <p:ph type="ftr" sz="quarter" idx="11"/>
          </p:nvPr>
        </p:nvSpPr>
        <p:spPr/>
        <p:txBody>
          <a:bodyPr/>
          <a:lstStyle/>
          <a:p>
            <a:r>
              <a:rPr lang="en-US" dirty="0" smtClean="0"/>
              <a:t>Social Sustainability &amp; Historical Districts</a:t>
            </a:r>
            <a:endParaRPr lang="en-US" dirty="0"/>
          </a:p>
        </p:txBody>
      </p:sp>
      <p:sp>
        <p:nvSpPr>
          <p:cNvPr id="7" name="Slide Number Placeholder 6"/>
          <p:cNvSpPr>
            <a:spLocks noGrp="1"/>
          </p:cNvSpPr>
          <p:nvPr>
            <p:ph type="sldNum" sz="quarter" idx="12"/>
          </p:nvPr>
        </p:nvSpPr>
        <p:spPr/>
        <p:txBody>
          <a:bodyPr/>
          <a:lstStyle/>
          <a:p>
            <a:fld id="{CCD40F08-1630-4CA8-B2DB-23D20B86A949}" type="slidenum">
              <a:rPr lang="en-US" smtClean="0"/>
              <a:t>4</a:t>
            </a:fld>
            <a:endParaRPr lang="en-US"/>
          </a:p>
        </p:txBody>
      </p:sp>
    </p:spTree>
    <p:extLst>
      <p:ext uri="{BB962C8B-B14F-4D97-AF65-F5344CB8AC3E}">
        <p14:creationId xmlns:p14="http://schemas.microsoft.com/office/powerpoint/2010/main" val="39688648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6" name="Footer Placeholder 5"/>
          <p:cNvSpPr>
            <a:spLocks noGrp="1"/>
          </p:cNvSpPr>
          <p:nvPr>
            <p:ph type="ftr" sz="quarter" idx="11"/>
          </p:nvPr>
        </p:nvSpPr>
        <p:spPr/>
        <p:txBody>
          <a:bodyPr/>
          <a:lstStyle/>
          <a:p>
            <a:r>
              <a:rPr lang="en-US" dirty="0" smtClean="0"/>
              <a:t>Social Sustainability &amp; Historical Districts</a:t>
            </a:r>
            <a:endParaRPr lang="en-US" dirty="0"/>
          </a:p>
        </p:txBody>
      </p:sp>
      <p:sp>
        <p:nvSpPr>
          <p:cNvPr id="7" name="Slide Number Placeholder 6"/>
          <p:cNvSpPr>
            <a:spLocks noGrp="1"/>
          </p:cNvSpPr>
          <p:nvPr>
            <p:ph type="sldNum" sz="quarter" idx="12"/>
          </p:nvPr>
        </p:nvSpPr>
        <p:spPr/>
        <p:txBody>
          <a:bodyPr/>
          <a:lstStyle/>
          <a:p>
            <a:fld id="{CCD40F08-1630-4CA8-B2DB-23D20B86A949}" type="slidenum">
              <a:rPr lang="en-US" smtClean="0"/>
              <a:t>5</a:t>
            </a:fld>
            <a:endParaRPr lang="en-US"/>
          </a:p>
        </p:txBody>
      </p:sp>
      <p:sp>
        <p:nvSpPr>
          <p:cNvPr id="3" name="Content Placeholder 2"/>
          <p:cNvSpPr>
            <a:spLocks noGrp="1"/>
          </p:cNvSpPr>
          <p:nvPr>
            <p:ph idx="1"/>
          </p:nvPr>
        </p:nvSpPr>
        <p:spPr/>
        <p:txBody>
          <a:bodyPr>
            <a:normAutofit/>
          </a:bodyPr>
          <a:lstStyle/>
          <a:p>
            <a:r>
              <a:rPr lang="en-US" dirty="0" err="1"/>
              <a:t>Feilden</a:t>
            </a:r>
            <a:r>
              <a:rPr lang="en-US" dirty="0"/>
              <a:t> (2003) definition of an </a:t>
            </a:r>
            <a:r>
              <a:rPr lang="en-US" dirty="0" smtClean="0"/>
              <a:t>historical building</a:t>
            </a:r>
            <a:endParaRPr lang="en-US" dirty="0"/>
          </a:p>
          <a:p>
            <a:r>
              <a:rPr lang="en-US" dirty="0" smtClean="0"/>
              <a:t>UNESCO (1972) has segregated the “Cultural Heritage” into three groups: </a:t>
            </a:r>
          </a:p>
          <a:p>
            <a:pPr lvl="1"/>
            <a:r>
              <a:rPr lang="en-US" dirty="0" smtClean="0"/>
              <a:t>Monuments</a:t>
            </a:r>
          </a:p>
          <a:p>
            <a:pPr lvl="1"/>
            <a:r>
              <a:rPr lang="en-US" dirty="0" smtClean="0"/>
              <a:t>Group of Buildings</a:t>
            </a:r>
          </a:p>
          <a:p>
            <a:pPr lvl="1"/>
            <a:r>
              <a:rPr lang="en-US" dirty="0" smtClean="0"/>
              <a:t>Sites</a:t>
            </a:r>
          </a:p>
          <a:p>
            <a:endParaRPr lang="en-US" dirty="0"/>
          </a:p>
        </p:txBody>
      </p:sp>
    </p:spTree>
    <p:extLst>
      <p:ext uri="{BB962C8B-B14F-4D97-AF65-F5344CB8AC3E}">
        <p14:creationId xmlns:p14="http://schemas.microsoft.com/office/powerpoint/2010/main" val="13658720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6" name="Footer Placeholder 5"/>
          <p:cNvSpPr>
            <a:spLocks noGrp="1"/>
          </p:cNvSpPr>
          <p:nvPr>
            <p:ph type="ftr" sz="quarter" idx="11"/>
          </p:nvPr>
        </p:nvSpPr>
        <p:spPr/>
        <p:txBody>
          <a:bodyPr/>
          <a:lstStyle/>
          <a:p>
            <a:r>
              <a:rPr lang="en-US" dirty="0" smtClean="0"/>
              <a:t>Social Sustainability &amp; Historical Districts</a:t>
            </a:r>
            <a:endParaRPr lang="en-US" dirty="0"/>
          </a:p>
        </p:txBody>
      </p:sp>
      <p:sp>
        <p:nvSpPr>
          <p:cNvPr id="7" name="Slide Number Placeholder 6"/>
          <p:cNvSpPr>
            <a:spLocks noGrp="1"/>
          </p:cNvSpPr>
          <p:nvPr>
            <p:ph type="sldNum" sz="quarter" idx="12"/>
          </p:nvPr>
        </p:nvSpPr>
        <p:spPr/>
        <p:txBody>
          <a:bodyPr/>
          <a:lstStyle/>
          <a:p>
            <a:fld id="{CCD40F08-1630-4CA8-B2DB-23D20B86A949}" type="slidenum">
              <a:rPr lang="en-US" smtClean="0"/>
              <a:t>6</a:t>
            </a:fld>
            <a:endParaRPr lang="en-US"/>
          </a:p>
        </p:txBody>
      </p:sp>
      <p:sp>
        <p:nvSpPr>
          <p:cNvPr id="3" name="Content Placeholder 2"/>
          <p:cNvSpPr>
            <a:spLocks noGrp="1"/>
          </p:cNvSpPr>
          <p:nvPr>
            <p:ph idx="1"/>
          </p:nvPr>
        </p:nvSpPr>
        <p:spPr/>
        <p:txBody>
          <a:bodyPr>
            <a:normAutofit fontScale="92500" lnSpcReduction="10000"/>
          </a:bodyPr>
          <a:lstStyle/>
          <a:p>
            <a:r>
              <a:rPr lang="en-US" b="1" dirty="0" smtClean="0"/>
              <a:t>Conservation</a:t>
            </a:r>
            <a:r>
              <a:rPr lang="en-US" dirty="0" smtClean="0"/>
              <a:t>: safeguarding(Nara Document 1993)</a:t>
            </a:r>
          </a:p>
          <a:p>
            <a:r>
              <a:rPr lang="en-US" b="1" dirty="0" smtClean="0"/>
              <a:t>Regeneration</a:t>
            </a:r>
            <a:r>
              <a:rPr lang="en-US" dirty="0" smtClean="0"/>
              <a:t>:  comprehensive resolution for urban problems (Roberts &amp; Sykes 2000)</a:t>
            </a:r>
          </a:p>
          <a:p>
            <a:r>
              <a:rPr lang="en-US" b="1" dirty="0" smtClean="0"/>
              <a:t>Rehabilitation</a:t>
            </a:r>
            <a:r>
              <a:rPr lang="en-US" dirty="0" smtClean="0"/>
              <a:t>: complete upgrading (Wilson 1980)</a:t>
            </a:r>
          </a:p>
          <a:p>
            <a:r>
              <a:rPr lang="en-US" b="1" dirty="0" smtClean="0"/>
              <a:t>Degradation: </a:t>
            </a:r>
            <a:r>
              <a:rPr lang="en-US" dirty="0" smtClean="0"/>
              <a:t>Reasons are either economic, social, psychological, political or natural</a:t>
            </a:r>
            <a:r>
              <a:rPr lang="en-US" b="1" dirty="0" smtClean="0"/>
              <a:t> </a:t>
            </a:r>
            <a:r>
              <a:rPr lang="en-US" dirty="0"/>
              <a:t>(UNESCO 2004b</a:t>
            </a:r>
            <a:r>
              <a:rPr lang="en-US" dirty="0" smtClean="0"/>
              <a:t>); English Heritage</a:t>
            </a:r>
            <a:endParaRPr lang="en-US" b="1" dirty="0" smtClean="0"/>
          </a:p>
          <a:p>
            <a:r>
              <a:rPr lang="en-US" b="1" dirty="0" smtClean="0"/>
              <a:t>Usages Notes</a:t>
            </a:r>
            <a:endParaRPr lang="en-US" b="1" dirty="0"/>
          </a:p>
        </p:txBody>
      </p:sp>
    </p:spTree>
    <p:extLst>
      <p:ext uri="{BB962C8B-B14F-4D97-AF65-F5344CB8AC3E}">
        <p14:creationId xmlns:p14="http://schemas.microsoft.com/office/powerpoint/2010/main" val="7662012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Middle East Cities</a:t>
            </a:r>
            <a:endParaRPr lang="en-US" dirty="0"/>
          </a:p>
        </p:txBody>
      </p:sp>
      <p:sp>
        <p:nvSpPr>
          <p:cNvPr id="6" name="Footer Placeholder 5"/>
          <p:cNvSpPr>
            <a:spLocks noGrp="1"/>
          </p:cNvSpPr>
          <p:nvPr>
            <p:ph type="ftr" sz="quarter" idx="11"/>
          </p:nvPr>
        </p:nvSpPr>
        <p:spPr/>
        <p:txBody>
          <a:bodyPr/>
          <a:lstStyle/>
          <a:p>
            <a:r>
              <a:rPr lang="en-US" dirty="0" smtClean="0"/>
              <a:t>Social Sustainability &amp; Historical Districts</a:t>
            </a:r>
            <a:endParaRPr lang="en-US" dirty="0"/>
          </a:p>
        </p:txBody>
      </p:sp>
      <p:sp>
        <p:nvSpPr>
          <p:cNvPr id="7" name="Slide Number Placeholder 6"/>
          <p:cNvSpPr>
            <a:spLocks noGrp="1"/>
          </p:cNvSpPr>
          <p:nvPr>
            <p:ph type="sldNum" sz="quarter" idx="12"/>
          </p:nvPr>
        </p:nvSpPr>
        <p:spPr/>
        <p:txBody>
          <a:bodyPr/>
          <a:lstStyle/>
          <a:p>
            <a:fld id="{CCD40F08-1630-4CA8-B2DB-23D20B86A949}" type="slidenum">
              <a:rPr lang="en-US" smtClean="0"/>
              <a:t>7</a:t>
            </a:fld>
            <a:endParaRPr lang="en-US"/>
          </a:p>
        </p:txBody>
      </p:sp>
      <p:sp>
        <p:nvSpPr>
          <p:cNvPr id="3" name="Content Placeholder 2"/>
          <p:cNvSpPr>
            <a:spLocks noGrp="1"/>
          </p:cNvSpPr>
          <p:nvPr>
            <p:ph idx="1"/>
          </p:nvPr>
        </p:nvSpPr>
        <p:spPr/>
        <p:txBody>
          <a:bodyPr>
            <a:normAutofit/>
          </a:bodyPr>
          <a:lstStyle/>
          <a:p>
            <a:r>
              <a:rPr lang="en-US" dirty="0" smtClean="0"/>
              <a:t>Rich in Urban Heritage</a:t>
            </a:r>
          </a:p>
          <a:p>
            <a:r>
              <a:rPr lang="en-US" dirty="0" smtClean="0"/>
              <a:t>Specific economic and political environment</a:t>
            </a:r>
          </a:p>
          <a:p>
            <a:r>
              <a:rPr lang="en-US" dirty="0" smtClean="0"/>
              <a:t>Rapid urban change affects the historical nuclei</a:t>
            </a:r>
          </a:p>
          <a:p>
            <a:r>
              <a:rPr lang="en-US" dirty="0" smtClean="0"/>
              <a:t>The New – Old binary / Westernizing</a:t>
            </a:r>
          </a:p>
          <a:p>
            <a:r>
              <a:rPr lang="en-US" dirty="0" smtClean="0"/>
              <a:t>No culture of planning – dictatorial, normative.  </a:t>
            </a:r>
          </a:p>
          <a:p>
            <a:endParaRPr lang="en-US" dirty="0" smtClean="0"/>
          </a:p>
          <a:p>
            <a:endParaRPr lang="en-US" dirty="0" smtClean="0"/>
          </a:p>
        </p:txBody>
      </p:sp>
    </p:spTree>
    <p:extLst>
      <p:ext uri="{BB962C8B-B14F-4D97-AF65-F5344CB8AC3E}">
        <p14:creationId xmlns:p14="http://schemas.microsoft.com/office/powerpoint/2010/main" val="6572841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Social Sustainability</a:t>
            </a:r>
            <a:endParaRPr lang="en-US" dirty="0"/>
          </a:p>
        </p:txBody>
      </p:sp>
      <p:sp>
        <p:nvSpPr>
          <p:cNvPr id="6" name="Footer Placeholder 5"/>
          <p:cNvSpPr>
            <a:spLocks noGrp="1"/>
          </p:cNvSpPr>
          <p:nvPr>
            <p:ph type="ftr" sz="quarter" idx="11"/>
          </p:nvPr>
        </p:nvSpPr>
        <p:spPr/>
        <p:txBody>
          <a:bodyPr/>
          <a:lstStyle/>
          <a:p>
            <a:r>
              <a:rPr lang="en-US" dirty="0" smtClean="0"/>
              <a:t>Social Sustainability &amp; Historical Districts</a:t>
            </a:r>
            <a:endParaRPr lang="en-US" dirty="0"/>
          </a:p>
        </p:txBody>
      </p:sp>
      <p:sp>
        <p:nvSpPr>
          <p:cNvPr id="7" name="Slide Number Placeholder 6"/>
          <p:cNvSpPr>
            <a:spLocks noGrp="1"/>
          </p:cNvSpPr>
          <p:nvPr>
            <p:ph type="sldNum" sz="quarter" idx="12"/>
          </p:nvPr>
        </p:nvSpPr>
        <p:spPr/>
        <p:txBody>
          <a:bodyPr/>
          <a:lstStyle/>
          <a:p>
            <a:fld id="{CCD40F08-1630-4CA8-B2DB-23D20B86A949}" type="slidenum">
              <a:rPr lang="en-US" smtClean="0"/>
              <a:t>8</a:t>
            </a:fld>
            <a:endParaRPr lang="en-US"/>
          </a:p>
        </p:txBody>
      </p:sp>
      <p:sp>
        <p:nvSpPr>
          <p:cNvPr id="3" name="Content Placeholder 2"/>
          <p:cNvSpPr>
            <a:spLocks noGrp="1"/>
          </p:cNvSpPr>
          <p:nvPr>
            <p:ph idx="1"/>
          </p:nvPr>
        </p:nvSpPr>
        <p:spPr>
          <a:xfrm>
            <a:off x="1043492" y="2323652"/>
            <a:ext cx="6777317" cy="3772348"/>
          </a:xfrm>
        </p:spPr>
        <p:txBody>
          <a:bodyPr>
            <a:normAutofit fontScale="77500" lnSpcReduction="20000"/>
          </a:bodyPr>
          <a:lstStyle/>
          <a:p>
            <a:r>
              <a:rPr lang="en-US" dirty="0" smtClean="0"/>
              <a:t>Sustainability and the built heritage (</a:t>
            </a:r>
            <a:r>
              <a:rPr lang="en-US" dirty="0" err="1" smtClean="0"/>
              <a:t>Rodwell</a:t>
            </a:r>
            <a:r>
              <a:rPr lang="en-US" dirty="0" smtClean="0"/>
              <a:t> 2007), (UNESCO 2005)</a:t>
            </a:r>
          </a:p>
          <a:p>
            <a:r>
              <a:rPr lang="en-US" dirty="0"/>
              <a:t>Social sustainability is often treated as the poor cousin in evaluating the success or failure of urban renewal projects</a:t>
            </a:r>
            <a:r>
              <a:rPr lang="en-US" dirty="0" smtClean="0"/>
              <a:t>. (</a:t>
            </a:r>
            <a:r>
              <a:rPr lang="en-US" dirty="0" err="1" smtClean="0"/>
              <a:t>Colantonio</a:t>
            </a:r>
            <a:r>
              <a:rPr lang="en-US" dirty="0" smtClean="0"/>
              <a:t> 2011)</a:t>
            </a:r>
          </a:p>
          <a:p>
            <a:r>
              <a:rPr lang="en-US" dirty="0" smtClean="0"/>
              <a:t>It </a:t>
            </a:r>
            <a:r>
              <a:rPr lang="en-US" dirty="0"/>
              <a:t>is necessary to develop greater linkage between the social and environmental pillars. </a:t>
            </a:r>
            <a:r>
              <a:rPr lang="en-US" dirty="0" smtClean="0"/>
              <a:t>(Murphy 2012)</a:t>
            </a:r>
          </a:p>
          <a:p>
            <a:r>
              <a:rPr lang="en-US" dirty="0" smtClean="0"/>
              <a:t>Socially Sustainable Development: compatible  </a:t>
            </a:r>
            <a:r>
              <a:rPr lang="en-US" dirty="0"/>
              <a:t>with  harmonious   evolution of civil society, fostering an environment conducive to the   compatible cohabitation of culturally and socially diverse groups while   at the same time encouraging social integration, with improvements in   the quality of life for all segments of the </a:t>
            </a:r>
            <a:r>
              <a:rPr lang="en-US" dirty="0" smtClean="0"/>
              <a:t>population. (</a:t>
            </a:r>
            <a:r>
              <a:rPr lang="en-US" dirty="0" err="1" smtClean="0"/>
              <a:t>Polster</a:t>
            </a:r>
            <a:r>
              <a:rPr lang="en-US" dirty="0" smtClean="0"/>
              <a:t> &amp; Stern 2000)</a:t>
            </a:r>
          </a:p>
          <a:p>
            <a:endParaRPr lang="en-US" dirty="0" smtClean="0"/>
          </a:p>
          <a:p>
            <a:endParaRPr lang="en-US" dirty="0" smtClean="0"/>
          </a:p>
          <a:p>
            <a:endParaRPr lang="en-US" dirty="0" smtClean="0"/>
          </a:p>
        </p:txBody>
      </p:sp>
    </p:spTree>
    <p:extLst>
      <p:ext uri="{BB962C8B-B14F-4D97-AF65-F5344CB8AC3E}">
        <p14:creationId xmlns:p14="http://schemas.microsoft.com/office/powerpoint/2010/main" val="39996830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Social Sustainability Assessment Framework </a:t>
            </a:r>
            <a:r>
              <a:rPr lang="en-US" sz="2000" dirty="0" smtClean="0"/>
              <a:t>(</a:t>
            </a:r>
            <a:r>
              <a:rPr lang="en-US" sz="2000" dirty="0" err="1" smtClean="0"/>
              <a:t>Colantonio</a:t>
            </a:r>
            <a:r>
              <a:rPr lang="en-US" sz="2000" dirty="0" smtClean="0"/>
              <a:t> &amp; Dixon 2009)</a:t>
            </a:r>
            <a:endParaRPr lang="en-US" dirty="0"/>
          </a:p>
        </p:txBody>
      </p:sp>
      <p:sp>
        <p:nvSpPr>
          <p:cNvPr id="6" name="Footer Placeholder 5"/>
          <p:cNvSpPr>
            <a:spLocks noGrp="1"/>
          </p:cNvSpPr>
          <p:nvPr>
            <p:ph type="ftr" sz="quarter" idx="11"/>
          </p:nvPr>
        </p:nvSpPr>
        <p:spPr/>
        <p:txBody>
          <a:bodyPr/>
          <a:lstStyle/>
          <a:p>
            <a:r>
              <a:rPr lang="en-US" dirty="0" smtClean="0"/>
              <a:t>Social Sustainability &amp; Historical Districts</a:t>
            </a:r>
            <a:endParaRPr lang="en-US" dirty="0"/>
          </a:p>
        </p:txBody>
      </p:sp>
      <p:sp>
        <p:nvSpPr>
          <p:cNvPr id="7" name="Slide Number Placeholder 6"/>
          <p:cNvSpPr>
            <a:spLocks noGrp="1"/>
          </p:cNvSpPr>
          <p:nvPr>
            <p:ph type="sldNum" sz="quarter" idx="12"/>
          </p:nvPr>
        </p:nvSpPr>
        <p:spPr/>
        <p:txBody>
          <a:bodyPr/>
          <a:lstStyle/>
          <a:p>
            <a:fld id="{CCD40F08-1630-4CA8-B2DB-23D20B86A949}" type="slidenum">
              <a:rPr lang="en-US" smtClean="0"/>
              <a:t>9</a:t>
            </a:fld>
            <a:endParaRPr lang="en-US"/>
          </a:p>
        </p:txBody>
      </p:sp>
      <p:pic>
        <p:nvPicPr>
          <p:cNvPr id="8" name="Content Placeholder 7"/>
          <p:cNvPicPr>
            <a:picLocks noGrp="1"/>
          </p:cNvPicPr>
          <p:nvPr>
            <p:ph idx="1"/>
          </p:nvPr>
        </p:nvPicPr>
        <p:blipFill rotWithShape="1">
          <a:blip r:embed="rId3" cstate="screen">
            <a:extLst>
              <a:ext uri="{28A0092B-C50C-407E-A947-70E740481C1C}">
                <a14:useLocalDpi xmlns:a14="http://schemas.microsoft.com/office/drawing/2010/main"/>
              </a:ext>
            </a:extLst>
          </a:blip>
          <a:srcRect/>
          <a:stretch/>
        </p:blipFill>
        <p:spPr bwMode="auto">
          <a:xfrm>
            <a:off x="533400" y="2057400"/>
            <a:ext cx="8077199" cy="44195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6265930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pothecary">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538</TotalTime>
  <Words>2592</Words>
  <Application>Microsoft Office PowerPoint</Application>
  <PresentationFormat>On-screen Show (4:3)</PresentationFormat>
  <Paragraphs>388</Paragraphs>
  <Slides>26</Slides>
  <Notes>10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Austin</vt:lpstr>
      <vt:lpstr>Social Sustainability and the Heritage-led Project</vt:lpstr>
      <vt:lpstr>Contents</vt:lpstr>
      <vt:lpstr>Introduction</vt:lpstr>
      <vt:lpstr>Theoretical Background</vt:lpstr>
      <vt:lpstr>Definitions</vt:lpstr>
      <vt:lpstr>Definitions</vt:lpstr>
      <vt:lpstr>Middle East Cities</vt:lpstr>
      <vt:lpstr>Social Sustainability</vt:lpstr>
      <vt:lpstr>Social Sustainability Assessment Framework (Colantonio &amp; Dixon 2009)</vt:lpstr>
      <vt:lpstr>Social Sustainability Themes</vt:lpstr>
      <vt:lpstr>Social Indicators for Heritage-Led Projects (Yung et al. 2011)</vt:lpstr>
      <vt:lpstr>Doha City</vt:lpstr>
      <vt:lpstr>Souq Waqif</vt:lpstr>
      <vt:lpstr>Souq Waqif</vt:lpstr>
      <vt:lpstr>The Survey</vt:lpstr>
      <vt:lpstr>The Survey</vt:lpstr>
      <vt:lpstr>Results</vt:lpstr>
      <vt:lpstr>Results</vt:lpstr>
      <vt:lpstr>Results</vt:lpstr>
      <vt:lpstr>Results</vt:lpstr>
      <vt:lpstr>Results</vt:lpstr>
      <vt:lpstr>Results</vt:lpstr>
      <vt:lpstr>Results</vt:lpstr>
      <vt:lpstr>Interpretation of the Results</vt:lpstr>
      <vt:lpstr>Recommendations</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Sustainability and the Heritage-led Project</dc:title>
  <dc:creator>Diaa Noufal</dc:creator>
  <cp:lastModifiedBy>Diaa Noufal</cp:lastModifiedBy>
  <cp:revision>56</cp:revision>
  <dcterms:created xsi:type="dcterms:W3CDTF">2012-06-11T08:24:46Z</dcterms:created>
  <dcterms:modified xsi:type="dcterms:W3CDTF">2012-06-18T20:15:09Z</dcterms:modified>
</cp:coreProperties>
</file>