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1"/>
  </p:notesMasterIdLst>
  <p:sldIdLst>
    <p:sldId id="471" r:id="rId2"/>
    <p:sldId id="394" r:id="rId3"/>
    <p:sldId id="473" r:id="rId4"/>
    <p:sldId id="474" r:id="rId5"/>
    <p:sldId id="434" r:id="rId6"/>
    <p:sldId id="435" r:id="rId7"/>
    <p:sldId id="436" r:id="rId8"/>
    <p:sldId id="459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5" r:id="rId19"/>
    <p:sldId id="447" r:id="rId20"/>
    <p:sldId id="476" r:id="rId21"/>
    <p:sldId id="450" r:id="rId22"/>
    <p:sldId id="451" r:id="rId23"/>
    <p:sldId id="477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32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386" r:id="rId41"/>
    <p:sldId id="387" r:id="rId42"/>
    <p:sldId id="388" r:id="rId43"/>
    <p:sldId id="389" r:id="rId44"/>
    <p:sldId id="391" r:id="rId45"/>
    <p:sldId id="392" r:id="rId46"/>
    <p:sldId id="433" r:id="rId47"/>
    <p:sldId id="443" r:id="rId48"/>
    <p:sldId id="445" r:id="rId49"/>
    <p:sldId id="444" r:id="rId50"/>
    <p:sldId id="446" r:id="rId51"/>
    <p:sldId id="437" r:id="rId52"/>
    <p:sldId id="438" r:id="rId53"/>
    <p:sldId id="439" r:id="rId54"/>
    <p:sldId id="440" r:id="rId55"/>
    <p:sldId id="441" r:id="rId56"/>
    <p:sldId id="442" r:id="rId57"/>
    <p:sldId id="472" r:id="rId58"/>
    <p:sldId id="478" r:id="rId59"/>
    <p:sldId id="479" r:id="rId60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091"/>
    <a:srgbClr val="FCE79A"/>
    <a:srgbClr val="FCD1A2"/>
    <a:srgbClr val="FFFFAB"/>
    <a:srgbClr val="F2B53A"/>
    <a:srgbClr val="E7FFFF"/>
    <a:srgbClr val="80407B"/>
    <a:srgbClr val="FB9575"/>
    <a:srgbClr val="FAC090"/>
    <a:srgbClr val="F622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09" autoAdjust="0"/>
    <p:restoredTop sz="93990" autoAdjust="0"/>
  </p:normalViewPr>
  <p:slideViewPr>
    <p:cSldViewPr>
      <p:cViewPr>
        <p:scale>
          <a:sx n="66" d="100"/>
          <a:sy n="66" d="100"/>
        </p:scale>
        <p:origin x="-125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es%20Documents\Stage%20Pays%20des%20Sources\Donn&#233;es%20chiffr&#233;es\Etat%20du%20parc%20de%20logements%20(Ana&#235;l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33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spPr>
              <a:solidFill>
                <a:srgbClr val="95375B"/>
              </a:solidFill>
            </c:spPr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cat>
            <c:strRef>
              <c:f>'Log très inconfort'!$A$56:$A$58</c:f>
              <c:strCache>
                <c:ptCount val="3"/>
                <c:pt idx="0">
                  <c:v>Plus de 60 ans</c:v>
                </c:pt>
                <c:pt idx="1">
                  <c:v>Retraitée</c:v>
                </c:pt>
                <c:pt idx="2">
                  <c:v>Personne seule</c:v>
                </c:pt>
              </c:strCache>
            </c:strRef>
          </c:cat>
          <c:val>
            <c:numRef>
              <c:f>'Log très inconfort'!$B$56:$B$58</c:f>
              <c:numCache>
                <c:formatCode>General</c:formatCode>
                <c:ptCount val="3"/>
                <c:pt idx="0">
                  <c:v>281</c:v>
                </c:pt>
                <c:pt idx="1">
                  <c:v>255</c:v>
                </c:pt>
                <c:pt idx="2">
                  <c:v>184</c:v>
                </c:pt>
              </c:numCache>
            </c:numRef>
          </c:val>
        </c:ser>
        <c:gapWidth val="52"/>
        <c:axId val="66837504"/>
        <c:axId val="67252992"/>
      </c:barChart>
      <c:catAx>
        <c:axId val="66837504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/>
            </a:pPr>
            <a:endParaRPr lang="fr-FR"/>
          </a:p>
        </c:txPr>
        <c:crossAx val="67252992"/>
        <c:crosses val="autoZero"/>
        <c:auto val="1"/>
        <c:lblAlgn val="ctr"/>
        <c:lblOffset val="100"/>
      </c:catAx>
      <c:valAx>
        <c:axId val="672529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800" b="0"/>
                </a:pPr>
                <a:r>
                  <a:rPr lang="fr-FR" sz="800" b="0"/>
                  <a:t>Nombre de personnes vivant </a:t>
                </a:r>
              </a:p>
              <a:p>
                <a:pPr>
                  <a:defRPr sz="800" b="0"/>
                </a:pPr>
                <a:r>
                  <a:rPr lang="fr-FR" sz="800" b="0"/>
                  <a:t>dans un logement très inconfortable</a:t>
                </a:r>
              </a:p>
            </c:rich>
          </c:tx>
          <c:layout>
            <c:manualLayout>
              <c:xMode val="edge"/>
              <c:yMode val="edge"/>
              <c:x val="2.2899670817232095E-2"/>
              <c:y val="0.1593950069251258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fr-FR"/>
          </a:p>
        </c:txPr>
        <c:crossAx val="6683750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FAD44EE-C43B-460C-AD83-3FFB27799538}" type="datetimeFigureOut">
              <a:rPr lang="fr-FR"/>
              <a:pPr>
                <a:defRPr/>
              </a:pPr>
              <a:t>16/09/2008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6CC2205-1AD1-4405-9211-951BEDA8C8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alphaModFix amt="29000"/>
            <a:lum/>
          </a:blip>
          <a:srcRect/>
          <a:stretch>
            <a:fillRect l="31000" r="31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9" descr="Logo Polytech'Tours Aménage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161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2875" y="5934075"/>
            <a:ext cx="17589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BONNY Flore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BUISSON Marine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FAURE </a:t>
            </a:r>
            <a:r>
              <a:rPr lang="fr-FR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Anaël</a:t>
            </a:r>
            <a:endParaRPr lang="fr-FR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57938" y="5934075"/>
            <a:ext cx="26241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FUMANAL-ULYSSE Camille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GRAZIANO Maxime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LEVEQUE Sylvain</a:t>
            </a:r>
          </a:p>
        </p:txBody>
      </p:sp>
      <p:pic>
        <p:nvPicPr>
          <p:cNvPr id="7" name="Image 22" descr="Logo Polytech'Tours Aménage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161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42875" y="5934075"/>
            <a:ext cx="17589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BONNY Flore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BUISSON Marine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FAURE </a:t>
            </a:r>
            <a:r>
              <a:rPr lang="fr-FR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Anaël</a:t>
            </a:r>
            <a:endParaRPr lang="fr-FR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57938" y="5934075"/>
            <a:ext cx="26241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FUMANAL-ULYSSE Camille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GRAZIANO Maxime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LEVEQUE Sylvain</a:t>
            </a:r>
          </a:p>
        </p:txBody>
      </p:sp>
      <p:pic>
        <p:nvPicPr>
          <p:cNvPr id="10" name="Image 25" descr="Logo Polytech'Tours Aménagemen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161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 userDrawn="1"/>
        </p:nvSpPr>
        <p:spPr>
          <a:xfrm>
            <a:off x="142875" y="5934075"/>
            <a:ext cx="17589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BONNY Flore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BUISSON Marine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FAURE </a:t>
            </a:r>
            <a:r>
              <a:rPr lang="fr-FR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Anaël</a:t>
            </a:r>
            <a:endParaRPr lang="fr-FR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357938" y="5934075"/>
            <a:ext cx="26241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FUMANAL-ULYSSE Camille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GRAZIANO Maxime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LEVEQUE Sylvain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38100" h="38100"/>
              <a:bevelB w="38100" h="38100" prst="relaxedInset"/>
              <a:extrusionClr>
                <a:schemeClr val="tx2"/>
              </a:extrusionClr>
              <a:contourClr>
                <a:schemeClr val="tx2"/>
              </a:contourClr>
            </a:sp3d>
          </a:bodyPr>
          <a:lstStyle>
            <a:lvl1pPr>
              <a:defRPr sz="6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6D6D6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fr-FR" dirty="0" smtClean="0"/>
              <a:t>Cliquez pour modifier le style du t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grpSp>
        <p:nvGrpSpPr>
          <p:cNvPr id="1028" name="Groupe 21"/>
          <p:cNvGrpSpPr>
            <a:grpSpLocks/>
          </p:cNvGrpSpPr>
          <p:nvPr/>
        </p:nvGrpSpPr>
        <p:grpSpPr bwMode="auto">
          <a:xfrm>
            <a:off x="-168275" y="6072188"/>
            <a:ext cx="9444038" cy="893762"/>
            <a:chOff x="-168442" y="5786454"/>
            <a:chExt cx="9444789" cy="1179830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 rot="10800000">
              <a:off x="0" y="5816600"/>
              <a:ext cx="9163050" cy="10414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>
                    <a:alpha val="48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8900000" scaled="1"/>
              <a:tileRect/>
            </a:gradFill>
            <a:ln w="9525" cap="flat" cmpd="sng" algn="ctr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939800" dist="50800" dir="5400000" algn="ctr" rotWithShape="0">
                <a:srgbClr val="000000"/>
              </a:outerShd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 rot="10800000">
              <a:off x="4381500" y="6219825"/>
              <a:ext cx="4762500" cy="6381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>
                    <a:alpha val="48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8900000" scaled="1"/>
              <a:tileRect/>
            </a:gradFill>
            <a:ln w="9525" cap="flat" cmpd="sng" algn="ctr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939800" dist="50800" dir="5400000" algn="ctr" rotWithShape="0">
                <a:schemeClr val="bg1">
                  <a:alpha val="15000"/>
                </a:schemeClr>
              </a:outerShd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3" name="Groupe 8"/>
            <p:cNvGrpSpPr/>
            <p:nvPr/>
          </p:nvGrpSpPr>
          <p:grpSpPr>
            <a:xfrm rot="10800000">
              <a:off x="-36548" y="5786454"/>
              <a:ext cx="9180548" cy="888922"/>
              <a:chOff x="-19045" y="216550"/>
              <a:chExt cx="9180548" cy="649224"/>
            </a:xfrm>
            <a:noFill/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0" name="Forme libre 9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grpFill/>
              <a:ln w="10795" cap="flat" cmpd="sng" algn="ctr"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" name="Forme libre 10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grpFill/>
              <a:ln w="9525" cap="flat" cmpd="sng" algn="ctr"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12" name="Forme libre 11"/>
            <p:cNvSpPr/>
            <p:nvPr/>
          </p:nvSpPr>
          <p:spPr>
            <a:xfrm>
              <a:off x="-168442" y="5811601"/>
              <a:ext cx="9444789" cy="1154683"/>
            </a:xfrm>
            <a:custGeom>
              <a:avLst/>
              <a:gdLst>
                <a:gd name="connsiteX0" fmla="*/ 156410 w 9444789"/>
                <a:gd name="connsiteY0" fmla="*/ 0 h 1155031"/>
                <a:gd name="connsiteX1" fmla="*/ 986589 w 9444789"/>
                <a:gd name="connsiteY1" fmla="*/ 397042 h 1155031"/>
                <a:gd name="connsiteX2" fmla="*/ 1840831 w 9444789"/>
                <a:gd name="connsiteY2" fmla="*/ 649705 h 1155031"/>
                <a:gd name="connsiteX3" fmla="*/ 2731168 w 9444789"/>
                <a:gd name="connsiteY3" fmla="*/ 697831 h 1155031"/>
                <a:gd name="connsiteX4" fmla="*/ 4006516 w 9444789"/>
                <a:gd name="connsiteY4" fmla="*/ 625642 h 1155031"/>
                <a:gd name="connsiteX5" fmla="*/ 5269831 w 9444789"/>
                <a:gd name="connsiteY5" fmla="*/ 457200 h 1155031"/>
                <a:gd name="connsiteX6" fmla="*/ 6208295 w 9444789"/>
                <a:gd name="connsiteY6" fmla="*/ 360947 h 1155031"/>
                <a:gd name="connsiteX7" fmla="*/ 7230979 w 9444789"/>
                <a:gd name="connsiteY7" fmla="*/ 312821 h 1155031"/>
                <a:gd name="connsiteX8" fmla="*/ 8121316 w 9444789"/>
                <a:gd name="connsiteY8" fmla="*/ 385010 h 1155031"/>
                <a:gd name="connsiteX9" fmla="*/ 9059779 w 9444789"/>
                <a:gd name="connsiteY9" fmla="*/ 577515 h 1155031"/>
                <a:gd name="connsiteX10" fmla="*/ 9444789 w 9444789"/>
                <a:gd name="connsiteY10" fmla="*/ 697831 h 1155031"/>
                <a:gd name="connsiteX11" fmla="*/ 9384631 w 9444789"/>
                <a:gd name="connsiteY11" fmla="*/ 1155031 h 1155031"/>
                <a:gd name="connsiteX12" fmla="*/ 0 w 9444789"/>
                <a:gd name="connsiteY12" fmla="*/ 1094873 h 1155031"/>
                <a:gd name="connsiteX13" fmla="*/ 156410 w 9444789"/>
                <a:gd name="connsiteY13" fmla="*/ 0 h 11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4789" h="1155031">
                  <a:moveTo>
                    <a:pt x="156410" y="0"/>
                  </a:moveTo>
                  <a:lnTo>
                    <a:pt x="986589" y="397042"/>
                  </a:lnTo>
                  <a:lnTo>
                    <a:pt x="1840831" y="649705"/>
                  </a:lnTo>
                  <a:lnTo>
                    <a:pt x="2731168" y="697831"/>
                  </a:lnTo>
                  <a:lnTo>
                    <a:pt x="4006516" y="625642"/>
                  </a:lnTo>
                  <a:lnTo>
                    <a:pt x="5269831" y="457200"/>
                  </a:lnTo>
                  <a:lnTo>
                    <a:pt x="6208295" y="360947"/>
                  </a:lnTo>
                  <a:lnTo>
                    <a:pt x="7230979" y="312821"/>
                  </a:lnTo>
                  <a:cubicBezTo>
                    <a:pt x="7528055" y="332894"/>
                    <a:pt x="8121316" y="87257"/>
                    <a:pt x="8121316" y="385010"/>
                  </a:cubicBezTo>
                  <a:lnTo>
                    <a:pt x="9059779" y="577515"/>
                  </a:lnTo>
                  <a:lnTo>
                    <a:pt x="9444789" y="697831"/>
                  </a:lnTo>
                  <a:lnTo>
                    <a:pt x="9384631" y="1155031"/>
                  </a:lnTo>
                  <a:lnTo>
                    <a:pt x="0" y="1094873"/>
                  </a:lnTo>
                  <a:lnTo>
                    <a:pt x="15641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1029" name="Groupe 12"/>
          <p:cNvGrpSpPr>
            <a:grpSpLocks/>
          </p:cNvGrpSpPr>
          <p:nvPr/>
        </p:nvGrpSpPr>
        <p:grpSpPr bwMode="auto">
          <a:xfrm>
            <a:off x="-168275" y="6072188"/>
            <a:ext cx="9444038" cy="893762"/>
            <a:chOff x="-168442" y="5786456"/>
            <a:chExt cx="9444789" cy="1179828"/>
          </a:xfrm>
        </p:grpSpPr>
        <p:sp>
          <p:nvSpPr>
            <p:cNvPr id="14" name="Forme libre 13"/>
            <p:cNvSpPr>
              <a:spLocks/>
            </p:cNvSpPr>
            <p:nvPr/>
          </p:nvSpPr>
          <p:spPr bwMode="auto">
            <a:xfrm rot="10800000">
              <a:off x="0" y="5816604"/>
              <a:ext cx="9163050" cy="10414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>
                    <a:alpha val="48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8900000" scaled="1"/>
              <a:tileRect/>
            </a:gradFill>
            <a:ln w="9525" cap="flat" cmpd="sng" algn="ctr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939800" dist="50800" dir="5400000" algn="ctr" rotWithShape="0">
                <a:srgbClr val="000000"/>
              </a:outerShd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Forme libre 14"/>
            <p:cNvSpPr>
              <a:spLocks/>
            </p:cNvSpPr>
            <p:nvPr/>
          </p:nvSpPr>
          <p:spPr bwMode="auto">
            <a:xfrm rot="10800000">
              <a:off x="4381500" y="6219829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>
                    <a:alpha val="48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8900000" scaled="1"/>
              <a:tileRect/>
            </a:gradFill>
            <a:ln w="9525" cap="flat" cmpd="sng" algn="ctr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blurRad="939800" dist="50800" dir="5400000" algn="ctr" rotWithShape="0">
                <a:schemeClr val="bg1">
                  <a:alpha val="15000"/>
                </a:schemeClr>
              </a:outerShd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5" name="Groupe 8"/>
            <p:cNvGrpSpPr/>
            <p:nvPr/>
          </p:nvGrpSpPr>
          <p:grpSpPr>
            <a:xfrm rot="10800000">
              <a:off x="-36548" y="5786456"/>
              <a:ext cx="9180548" cy="888922"/>
              <a:chOff x="-19045" y="216550"/>
              <a:chExt cx="9180548" cy="649224"/>
            </a:xfrm>
            <a:noFill/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8" name="Forme libre 17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grpFill/>
              <a:ln w="10795" cap="flat" cmpd="sng" algn="ctr"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9" name="Forme libre 18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grpFill/>
              <a:ln w="9525" cap="flat" cmpd="sng" algn="ctr"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17" name="Forme libre 16"/>
            <p:cNvSpPr/>
            <p:nvPr/>
          </p:nvSpPr>
          <p:spPr>
            <a:xfrm>
              <a:off x="-168442" y="5811603"/>
              <a:ext cx="9444789" cy="1154681"/>
            </a:xfrm>
            <a:custGeom>
              <a:avLst/>
              <a:gdLst>
                <a:gd name="connsiteX0" fmla="*/ 156410 w 9444789"/>
                <a:gd name="connsiteY0" fmla="*/ 0 h 1155031"/>
                <a:gd name="connsiteX1" fmla="*/ 986589 w 9444789"/>
                <a:gd name="connsiteY1" fmla="*/ 397042 h 1155031"/>
                <a:gd name="connsiteX2" fmla="*/ 1840831 w 9444789"/>
                <a:gd name="connsiteY2" fmla="*/ 649705 h 1155031"/>
                <a:gd name="connsiteX3" fmla="*/ 2731168 w 9444789"/>
                <a:gd name="connsiteY3" fmla="*/ 697831 h 1155031"/>
                <a:gd name="connsiteX4" fmla="*/ 4006516 w 9444789"/>
                <a:gd name="connsiteY4" fmla="*/ 625642 h 1155031"/>
                <a:gd name="connsiteX5" fmla="*/ 5269831 w 9444789"/>
                <a:gd name="connsiteY5" fmla="*/ 457200 h 1155031"/>
                <a:gd name="connsiteX6" fmla="*/ 6208295 w 9444789"/>
                <a:gd name="connsiteY6" fmla="*/ 360947 h 1155031"/>
                <a:gd name="connsiteX7" fmla="*/ 7230979 w 9444789"/>
                <a:gd name="connsiteY7" fmla="*/ 312821 h 1155031"/>
                <a:gd name="connsiteX8" fmla="*/ 8121316 w 9444789"/>
                <a:gd name="connsiteY8" fmla="*/ 385010 h 1155031"/>
                <a:gd name="connsiteX9" fmla="*/ 9059779 w 9444789"/>
                <a:gd name="connsiteY9" fmla="*/ 577515 h 1155031"/>
                <a:gd name="connsiteX10" fmla="*/ 9444789 w 9444789"/>
                <a:gd name="connsiteY10" fmla="*/ 697831 h 1155031"/>
                <a:gd name="connsiteX11" fmla="*/ 9384631 w 9444789"/>
                <a:gd name="connsiteY11" fmla="*/ 1155031 h 1155031"/>
                <a:gd name="connsiteX12" fmla="*/ 0 w 9444789"/>
                <a:gd name="connsiteY12" fmla="*/ 1094873 h 1155031"/>
                <a:gd name="connsiteX13" fmla="*/ 156410 w 9444789"/>
                <a:gd name="connsiteY13" fmla="*/ 0 h 11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4789" h="1155031">
                  <a:moveTo>
                    <a:pt x="156410" y="0"/>
                  </a:moveTo>
                  <a:lnTo>
                    <a:pt x="986589" y="397042"/>
                  </a:lnTo>
                  <a:lnTo>
                    <a:pt x="1840831" y="649705"/>
                  </a:lnTo>
                  <a:lnTo>
                    <a:pt x="2731168" y="697831"/>
                  </a:lnTo>
                  <a:lnTo>
                    <a:pt x="4006516" y="625642"/>
                  </a:lnTo>
                  <a:lnTo>
                    <a:pt x="5269831" y="457200"/>
                  </a:lnTo>
                  <a:lnTo>
                    <a:pt x="6208295" y="360947"/>
                  </a:lnTo>
                  <a:lnTo>
                    <a:pt x="7230979" y="312821"/>
                  </a:lnTo>
                  <a:cubicBezTo>
                    <a:pt x="7528055" y="332894"/>
                    <a:pt x="8121316" y="87257"/>
                    <a:pt x="8121316" y="385010"/>
                  </a:cubicBezTo>
                  <a:lnTo>
                    <a:pt x="9059779" y="577515"/>
                  </a:lnTo>
                  <a:lnTo>
                    <a:pt x="9444789" y="697831"/>
                  </a:lnTo>
                  <a:lnTo>
                    <a:pt x="9384631" y="1155031"/>
                  </a:lnTo>
                  <a:lnTo>
                    <a:pt x="0" y="1094873"/>
                  </a:lnTo>
                  <a:lnTo>
                    <a:pt x="15641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rgbClr val="03495C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jpe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9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9.png"/><Relationship Id="rId7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ague 21"/>
          <p:cNvSpPr/>
          <p:nvPr/>
        </p:nvSpPr>
        <p:spPr>
          <a:xfrm>
            <a:off x="-1571668" y="3214686"/>
            <a:ext cx="13930410" cy="3929090"/>
          </a:xfrm>
          <a:prstGeom prst="wave">
            <a:avLst>
              <a:gd name="adj1" fmla="val 3193"/>
              <a:gd name="adj2" fmla="val 0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6572272"/>
            <a:ext cx="9144000" cy="50006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66408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 l="4460" t="14019" r="5732" b="12151"/>
          <a:stretch>
            <a:fillRect/>
          </a:stretch>
        </p:blipFill>
        <p:spPr bwMode="auto">
          <a:xfrm>
            <a:off x="7715272" y="5715016"/>
            <a:ext cx="1343003" cy="75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500702"/>
            <a:ext cx="9715536" cy="171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3"/>
          <p:cNvSpPr txBox="1">
            <a:spLocks/>
          </p:cNvSpPr>
          <p:nvPr/>
        </p:nvSpPr>
        <p:spPr>
          <a:xfrm>
            <a:off x="-71406" y="4714884"/>
            <a:ext cx="9144000" cy="285752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Membres du jury : Sébastien LARRIBE 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Didier  BOUTET  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François BOTTE 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0298" y="1142984"/>
            <a:ext cx="63579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Schéma d'orientation </a:t>
            </a:r>
          </a:p>
          <a:p>
            <a:r>
              <a:rPr lang="fr-FR" sz="40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"Logement et cadre de vie" </a:t>
            </a:r>
          </a:p>
          <a:p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du Pays des Sources en Lozère </a:t>
            </a:r>
            <a:endParaRPr lang="fr-FR" sz="3600" b="1" dirty="0">
              <a:solidFill>
                <a:schemeClr val="accent2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1792514" y="-51910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 flipV="1">
            <a:off x="1857356" y="-24"/>
            <a:ext cx="820057" cy="7767190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 rot="16200000">
            <a:off x="5009452" y="-3080657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984032" y="-4955"/>
            <a:ext cx="2160000" cy="119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6572264" y="305966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8 septembre 2008</a:t>
            </a:r>
            <a:endParaRPr lang="fr-FR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9641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 smtClean="0"/>
              <a:t>Flore BONNY   -   Marine BUISSON   -   Anaël FAURE   -   Camille FUMANAL-ULYSSE   -   Maxime GRAZIANO   -   Sylvain LEVEQUE</a:t>
            </a:r>
            <a:endParaRPr lang="fr-FR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Une grande part de maisons individuelles</a:t>
            </a:r>
            <a:endParaRPr lang="fr-FR" sz="29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 smtClean="0">
                <a:latin typeface="+mj-lt"/>
              </a:rPr>
              <a:t>Etat du parc de logements</a:t>
            </a:r>
            <a:endParaRPr lang="fr-FR" sz="12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86050" y="5429264"/>
            <a:ext cx="4551439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itchFamily="34" charset="0"/>
              </a:rPr>
              <a:t>Moyenne du Pays des Sources en Lozère : </a:t>
            </a:r>
            <a:endParaRPr lang="fr-FR" sz="2000" baseline="30000" dirty="0" smtClean="0">
              <a:latin typeface="Calibri" pitchFamily="34" charset="0"/>
            </a:endParaRP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62% de logements individuels 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 80% de propriétaires occupants</a:t>
            </a:r>
          </a:p>
          <a:p>
            <a:pPr>
              <a:buBlip>
                <a:blip r:embed="rId4"/>
              </a:buBlip>
            </a:pPr>
            <a:endParaRPr lang="fr-FR" sz="2000" baseline="-25000" dirty="0" smtClean="0">
              <a:latin typeface="Calibri" pitchFamily="34" charset="0"/>
            </a:endParaRPr>
          </a:p>
          <a:p>
            <a:pPr algn="ctr"/>
            <a:endParaRPr lang="fr-FR" sz="2000" baseline="30000" dirty="0" smtClean="0">
              <a:latin typeface="Calibri" pitchFamily="34" charset="0"/>
            </a:endParaRPr>
          </a:p>
        </p:txBody>
      </p:sp>
      <p:pic>
        <p:nvPicPr>
          <p:cNvPr id="17410" name="Graphique 1"/>
          <p:cNvPicPr>
            <a:picLocks noChangeAspect="1" noChangeArrowheads="1"/>
          </p:cNvPicPr>
          <p:nvPr/>
        </p:nvPicPr>
        <p:blipFill>
          <a:blip r:embed="rId5"/>
          <a:srcRect b="-72"/>
          <a:stretch>
            <a:fillRect/>
          </a:stretch>
        </p:blipFill>
        <p:spPr bwMode="auto">
          <a:xfrm>
            <a:off x="2571736" y="785794"/>
            <a:ext cx="5838096" cy="460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7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 faible nombre de documents d’urbanisme </a:t>
            </a:r>
            <a:endParaRPr lang="fr-FR" sz="27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 smtClean="0">
                <a:latin typeface="+mj-lt"/>
              </a:rPr>
              <a:t>Etat du parc de logements</a:t>
            </a:r>
            <a:endParaRPr lang="fr-FR" sz="12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Image 23" descr="01_limites admi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56933" y="785795"/>
            <a:ext cx="7087521" cy="466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214546" y="5500702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fr-FR" sz="2000" dirty="0" smtClean="0">
                <a:latin typeface="Calibri" pitchFamily="34" charset="0"/>
              </a:rPr>
              <a:t>  2 PLU (Plans Locaux d’Urbanisme)</a:t>
            </a:r>
          </a:p>
          <a:p>
            <a:pPr>
              <a:buBlip>
                <a:blip r:embed="rId3"/>
              </a:buBlip>
            </a:pP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 13 POS (Plans d’Occupation des Sols)</a:t>
            </a:r>
          </a:p>
          <a:p>
            <a:pPr>
              <a:buBlip>
                <a:blip r:embed="rId3"/>
              </a:buBlip>
            </a:pP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 5 </a:t>
            </a:r>
            <a:r>
              <a:rPr lang="fr-FR" sz="2000" dirty="0">
                <a:latin typeface="Calibri" pitchFamily="34" charset="0"/>
              </a:rPr>
              <a:t>c</a:t>
            </a:r>
            <a:r>
              <a:rPr lang="fr-FR" sz="2000" dirty="0" smtClean="0">
                <a:latin typeface="Calibri" pitchFamily="34" charset="0"/>
              </a:rPr>
              <a:t>artes communales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12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 parc de logements ancien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 smtClean="0">
                <a:latin typeface="+mj-lt"/>
              </a:rPr>
              <a:t>Etat du parc de logements</a:t>
            </a:r>
            <a:endParaRPr lang="fr-FR" sz="12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2" name="Picture 3" descr="E:\Mes Documents\Stage Pays des Sources\Cartographie Illustrator\Cartes définitives (diagnostic)\35_Logements d'avant 1949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785794"/>
            <a:ext cx="3586803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E:\Mes Documents\Stage Pays des Sources\Cartographie Illustrator\Cartes définitives (diagnostic)\39_PPPI.bmp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500694" y="785794"/>
            <a:ext cx="3587501" cy="489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214546" y="5770923"/>
            <a:ext cx="62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30% des logements construits avant 1949</a:t>
            </a:r>
          </a:p>
          <a:p>
            <a:pPr>
              <a:buBlip>
                <a:blip r:embed="rId4"/>
              </a:buBlip>
            </a:pP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dirty="0" smtClean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369 logements très inconfortables sur 14 201 logements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15" name="Picture 3" descr="E:\Mes documents\Mes images\photos stage lozere 2008\DSC0272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524907" y="1857363"/>
            <a:ext cx="3528000" cy="264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nombreuses résidences secondaires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latin typeface="+mj-lt"/>
              </a:rPr>
              <a:t>Etat du parc de logements</a:t>
            </a:r>
            <a:endParaRPr lang="fr-FR" sz="12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Image 23" descr="01_limites admi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56933" y="785795"/>
            <a:ext cx="7087521" cy="466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214546" y="5500702"/>
            <a:ext cx="628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Une dynamique résidentielle contrastée</a:t>
            </a: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Des taux de résidences secondaires supérieurs à 70% dans certaines communes </a:t>
            </a:r>
            <a:endParaRPr lang="fr-FR" sz="2000" baseline="30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Interactions entre logement et cadre de vie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logements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2" name="Picture 3" descr="E:\Mes Documents\Stage Pays des Sources\Cartographie Illustrator\Cartes définitives (diagnostic)\35_Logements d'avant 1949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28992" y="714356"/>
            <a:ext cx="407196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4572000" y="464344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4">
                    <a:lumMod val="75000"/>
                  </a:schemeClr>
                </a:solidFill>
              </a:rPr>
              <a:t>Conditionne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Flèche courbée vers le bas 23"/>
          <p:cNvSpPr/>
          <p:nvPr/>
        </p:nvSpPr>
        <p:spPr>
          <a:xfrm>
            <a:off x="3571868" y="5000636"/>
            <a:ext cx="3214710" cy="428628"/>
          </a:xfrm>
          <a:prstGeom prst="curvedDow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29256" y="5425875"/>
            <a:ext cx="24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IMPLANTATION DE</a:t>
            </a:r>
          </a:p>
          <a:p>
            <a:pPr algn="ctr"/>
            <a:r>
              <a:rPr lang="fr-FR" b="1" dirty="0" smtClean="0"/>
              <a:t>LOGEMENTS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714611" y="5559998"/>
            <a:ext cx="183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CADRE DE VIE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23" descr="01_limites admi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56933" y="793076"/>
            <a:ext cx="5758339" cy="377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:\Mes documents\Mes images\photos stage lozere 2008\DSC02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143248"/>
            <a:ext cx="2693245" cy="2019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5" name="Picture 3" descr="E:\Mes documents\Mes images\photos stage lozere 2008\DSC0272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4572008"/>
            <a:ext cx="2667018" cy="2000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 pays de grands espaces protégés </a:t>
            </a:r>
            <a:endParaRPr lang="fr-FR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logements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7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4" name="Picture 3" descr="E:\Mes documents\Mes images\photos stage lozere 2008\DSC027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93069" y="4357694"/>
            <a:ext cx="2693245" cy="2019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Interactions entre logement et cadre de vie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logements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2" name="Picture 3" descr="E:\Mes Documents\Stage Pays des Sources\Cartographie Illustrator\Cartes définitives (diagnostic)\35_Logements d'avant 1949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28992" y="714356"/>
            <a:ext cx="3500292" cy="347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4714876" y="606006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4">
                    <a:lumMod val="75000"/>
                  </a:schemeClr>
                </a:solidFill>
              </a:rPr>
              <a:t>Modifie</a:t>
            </a:r>
            <a:endParaRPr lang="fr-FR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429256" y="5425875"/>
            <a:ext cx="24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IMPLANTATION DE</a:t>
            </a:r>
          </a:p>
          <a:p>
            <a:pPr algn="ctr"/>
            <a:r>
              <a:rPr lang="fr-FR" b="1" dirty="0" smtClean="0"/>
              <a:t>LOGEMENTS</a:t>
            </a:r>
            <a:endParaRPr lang="fr-FR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714611" y="5559998"/>
            <a:ext cx="183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CADRE DE VIE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4572000" y="464344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65000"/>
                  </a:schemeClr>
                </a:solidFill>
              </a:rPr>
              <a:t>Conditionne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Flèche courbée vers le bas 28"/>
          <p:cNvSpPr/>
          <p:nvPr/>
        </p:nvSpPr>
        <p:spPr>
          <a:xfrm>
            <a:off x="3571868" y="5000636"/>
            <a:ext cx="3214710" cy="428628"/>
          </a:xfrm>
          <a:prstGeom prst="curved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Flèche courbée vers le bas 30"/>
          <p:cNvSpPr/>
          <p:nvPr/>
        </p:nvSpPr>
        <p:spPr>
          <a:xfrm rot="10800000">
            <a:off x="3500430" y="6072205"/>
            <a:ext cx="3214710" cy="428628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 nombre de commerces en baisse </a:t>
            </a:r>
            <a:endParaRPr lang="fr-FR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logements 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Image 23" descr="01_limites admi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56932" y="857232"/>
            <a:ext cx="6901348" cy="450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E:\Mes documents\Mes images\photos stage lozere 2008\photo cam\P412041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29388" y="4143380"/>
            <a:ext cx="2571768" cy="1928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Interactions entre logement et cadre de vie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logements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2" name="Picture 3" descr="E:\Mes Documents\Stage Pays des Sources\Cartographie Illustrator\Cartes définitives (diagnostic)\35_Logements d'avant 1949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28992" y="714356"/>
            <a:ext cx="3500292" cy="347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4714876" y="606006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4">
                    <a:lumMod val="75000"/>
                  </a:schemeClr>
                </a:solidFill>
              </a:rPr>
              <a:t>Modifie</a:t>
            </a:r>
            <a:endParaRPr lang="fr-FR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429256" y="5425875"/>
            <a:ext cx="24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IMPLANTATION DE</a:t>
            </a:r>
          </a:p>
          <a:p>
            <a:pPr algn="ctr"/>
            <a:r>
              <a:rPr lang="fr-FR" b="1" dirty="0" smtClean="0"/>
              <a:t>LOGEMENTS</a:t>
            </a:r>
            <a:endParaRPr lang="fr-FR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714611" y="5559998"/>
            <a:ext cx="183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CADRE DE VIE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4572000" y="464344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4">
                    <a:lumMod val="75000"/>
                  </a:schemeClr>
                </a:solidFill>
              </a:rPr>
              <a:t>Conditionne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Flèche courbée vers le bas 28"/>
          <p:cNvSpPr/>
          <p:nvPr/>
        </p:nvSpPr>
        <p:spPr>
          <a:xfrm>
            <a:off x="3571868" y="5000636"/>
            <a:ext cx="3214710" cy="428628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 courbée vers le bas 30"/>
          <p:cNvSpPr/>
          <p:nvPr/>
        </p:nvSpPr>
        <p:spPr>
          <a:xfrm rot="10800000">
            <a:off x="3500430" y="6072205"/>
            <a:ext cx="3214710" cy="428628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èche droite 91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Diagnostic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retenus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Virage 92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4" name="Flèche droite 93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lèche droite 94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Virage 95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9" name="Flèche droite 98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Virage 96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8" name="Virage 97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1" name="Connecteur en angle 30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Localisation du Pays des Sources en Lozère 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+mj-lt"/>
              </a:rPr>
              <a:t>Introduction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082" name="Image 23" descr="01_limites admi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156" y="1000108"/>
            <a:ext cx="7020000" cy="458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èche droite 91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>
                <a:solidFill>
                  <a:schemeClr val="tx1"/>
                </a:solidFill>
              </a:rPr>
              <a:t>Diagnostic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retenus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Virage 92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4" name="Flèche droite 93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lèche droite 94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Virage 95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9" name="Flèche droite 98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Virage 96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8" name="Virage 97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1" name="Connecteur en angle 30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retenus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èche droite 34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Virage 35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 droite 36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Virage 43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Virage 47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49" name="Flèche droite 48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Virage 39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1" name="Connecteur en angle 30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retenus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èche droite 35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Virage 36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 droite 38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Virage 47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Virage 48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50" name="Flèche droite 49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Virage 41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cxnSp>
        <p:nvCxnSpPr>
          <p:cNvPr id="40" name="Connecteur en angle 39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Enjeux</a:t>
            </a: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retenus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rot="16200000" flipH="1">
            <a:off x="6817020" y="1684046"/>
            <a:ext cx="369332" cy="158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7607367" y="1285461"/>
            <a:ext cx="13572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itchFamily="34" charset="0"/>
              </a:rPr>
              <a:t>Thématique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7598900" y="1740993"/>
            <a:ext cx="13572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itchFamily="34" charset="0"/>
              </a:rPr>
              <a:t>Opérationnel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572264" y="1500174"/>
            <a:ext cx="928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2B53A"/>
                </a:solidFill>
                <a:latin typeface="+mn-lt"/>
              </a:rPr>
              <a:t>Filtres</a:t>
            </a:r>
            <a:endParaRPr lang="fr-FR" b="1" dirty="0">
              <a:solidFill>
                <a:srgbClr val="F2B53A"/>
              </a:solidFill>
              <a:latin typeface="+mn-lt"/>
            </a:endParaRPr>
          </a:p>
        </p:txBody>
      </p:sp>
      <p:sp>
        <p:nvSpPr>
          <p:cNvPr id="36" name="Flèche droite 35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Virage 36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 droite 38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Virage 47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Virage 48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cxnSp>
        <p:nvCxnSpPr>
          <p:cNvPr id="57" name="Connecteur droit 56"/>
          <p:cNvCxnSpPr/>
          <p:nvPr/>
        </p:nvCxnSpPr>
        <p:spPr>
          <a:xfrm rot="10800000" flipV="1">
            <a:off x="7358082" y="1500174"/>
            <a:ext cx="285752" cy="142876"/>
          </a:xfrm>
          <a:prstGeom prst="line">
            <a:avLst/>
          </a:prstGeom>
          <a:ln w="22225">
            <a:solidFill>
              <a:srgbClr val="F2B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rot="10800000">
            <a:off x="7358082" y="1785926"/>
            <a:ext cx="285752" cy="142876"/>
          </a:xfrm>
          <a:prstGeom prst="line">
            <a:avLst/>
          </a:prstGeom>
          <a:ln w="22225">
            <a:solidFill>
              <a:srgbClr val="F2B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èche droite 49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Virage 41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0" name="Connecteur en angle 39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Zonage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èche droite 34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Virage 35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 droite 36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Virage 43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Virage 47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7607367" y="1285461"/>
            <a:ext cx="13572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itchFamily="34" charset="0"/>
              </a:rPr>
              <a:t>Thématique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598900" y="1740993"/>
            <a:ext cx="13572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itchFamily="34" charset="0"/>
              </a:rPr>
              <a:t>Opérationnel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572264" y="1500174"/>
            <a:ext cx="928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2B53A"/>
                </a:solidFill>
                <a:latin typeface="+mn-lt"/>
              </a:rPr>
              <a:t>Filtres</a:t>
            </a:r>
            <a:endParaRPr lang="fr-FR" b="1" dirty="0">
              <a:solidFill>
                <a:srgbClr val="F2B53A"/>
              </a:solidFill>
              <a:latin typeface="+mn-lt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 rot="10800000" flipV="1">
            <a:off x="7358082" y="1500174"/>
            <a:ext cx="285752" cy="142876"/>
          </a:xfrm>
          <a:prstGeom prst="line">
            <a:avLst/>
          </a:prstGeom>
          <a:ln w="22225">
            <a:solidFill>
              <a:srgbClr val="F2B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10800000">
            <a:off x="7358082" y="1785926"/>
            <a:ext cx="285752" cy="142876"/>
          </a:xfrm>
          <a:prstGeom prst="line">
            <a:avLst/>
          </a:prstGeom>
          <a:ln w="22225">
            <a:solidFill>
              <a:srgbClr val="F2B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èche droite 53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Virage 39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cxnSp>
        <p:nvCxnSpPr>
          <p:cNvPr id="39" name="Connecteur en angle 38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èche droite 38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des enjeux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 droite 27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Virage 28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Virage 32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droite 34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Virage 35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Virage 36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cxnSp>
        <p:nvCxnSpPr>
          <p:cNvPr id="32" name="Connecteur en angle 31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lèche droite 39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Fiches 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actions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des enjeux</a:t>
            </a:r>
          </a:p>
        </p:txBody>
      </p:sp>
      <p:sp>
        <p:nvSpPr>
          <p:cNvPr id="29" name="Flèche droite 28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Virage 30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Virage 34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 droite 35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Virage 36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Virage 38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3" name="Connecteur en angle 32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èche droite 40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Programmation par zones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des enjeux</a:t>
            </a:r>
          </a:p>
        </p:txBody>
      </p:sp>
      <p:sp>
        <p:nvSpPr>
          <p:cNvPr id="31" name="Flèche droite 30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Virage 31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droite 32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Virage 35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 droite 36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Virage 38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Virage 39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Fiches </a:t>
            </a:r>
            <a:r>
              <a:rPr lang="fr-FR" dirty="0" smtClean="0">
                <a:solidFill>
                  <a:srgbClr val="000000"/>
                </a:solidFill>
              </a:rPr>
              <a:t>actions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35" name="Connecteur en angle 34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èche droite 41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>
                    <a:lumMod val="85000"/>
                  </a:schemeClr>
                </a:solidFill>
              </a:rPr>
              <a:t>Suivi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des enjeux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Fiches </a:t>
            </a:r>
            <a:r>
              <a:rPr lang="fr-FR" dirty="0" smtClean="0">
                <a:solidFill>
                  <a:srgbClr val="000000"/>
                </a:solidFill>
              </a:rPr>
              <a:t>actions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Virage 32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droite 34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Virage 36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 droite 38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Virage 39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Virage 40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Programmation par zones</a:t>
            </a:r>
          </a:p>
        </p:txBody>
      </p:sp>
      <p:cxnSp>
        <p:nvCxnSpPr>
          <p:cNvPr id="36" name="Connecteur en angle 35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lèche droite 43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des enjeux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Fiches </a:t>
            </a:r>
            <a:r>
              <a:rPr lang="fr-FR" dirty="0" smtClean="0">
                <a:solidFill>
                  <a:srgbClr val="000000"/>
                </a:solidFill>
              </a:rPr>
              <a:t>actions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Programmation par zones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noFill/>
          <a:ln>
            <a:solidFill>
              <a:srgbClr val="08509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tx1"/>
                </a:solidFill>
              </a:rPr>
              <a:t>Suivi</a:t>
            </a:r>
          </a:p>
        </p:txBody>
      </p:sp>
      <p:sp>
        <p:nvSpPr>
          <p:cNvPr id="33" name="Flèche droite 32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Virage 34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 droite 35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Virage 38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 droite 39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Virage 40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Virage 41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7" name="Connecteur en angle 36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solidFill>
              <a:schemeClr val="bg1">
                <a:lumMod val="8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/>
          <a:srcRect l="23660" t="17857" r="18750" b="10000"/>
          <a:stretch>
            <a:fillRect/>
          </a:stretch>
        </p:blipFill>
        <p:spPr bwMode="auto">
          <a:xfrm>
            <a:off x="2086503" y="785794"/>
            <a:ext cx="684318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e 37"/>
          <p:cNvGrpSpPr/>
          <p:nvPr/>
        </p:nvGrpSpPr>
        <p:grpSpPr>
          <a:xfrm>
            <a:off x="3309768" y="2541762"/>
            <a:ext cx="3834000" cy="2395507"/>
            <a:chOff x="3309768" y="2541762"/>
            <a:chExt cx="3834000" cy="2395507"/>
          </a:xfrm>
        </p:grpSpPr>
        <p:pic>
          <p:nvPicPr>
            <p:cNvPr id="3075" name="Picture 3" descr="E:\Mes Documents\Stage Pays des Sources\Soutenance du 8 septembre\Images pour le PowerPoint\RN 88.emf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309768" y="2541762"/>
              <a:ext cx="3834000" cy="2395507"/>
            </a:xfrm>
            <a:prstGeom prst="rect">
              <a:avLst/>
            </a:prstGeom>
            <a:noFill/>
          </p:spPr>
        </p:pic>
        <p:sp>
          <p:nvSpPr>
            <p:cNvPr id="24" name="ZoneTexte 23"/>
            <p:cNvSpPr txBox="1"/>
            <p:nvPr/>
          </p:nvSpPr>
          <p:spPr>
            <a:xfrm rot="18859375">
              <a:off x="5710414" y="3447617"/>
              <a:ext cx="6882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FF0000"/>
                  </a:solidFill>
                  <a:latin typeface="+mn-lt"/>
                </a:rPr>
                <a:t>RN 88</a:t>
              </a:r>
              <a:endParaRPr lang="fr-FR" sz="12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35" name="Picture 7" descr="E:\Mes Documents\Stage Pays des Sources\Soutenance du 8 septembre\Contour du Pays des Sources.e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3659" y="1477167"/>
            <a:ext cx="6496059" cy="4029899"/>
          </a:xfrm>
          <a:prstGeom prst="rect">
            <a:avLst/>
          </a:prstGeom>
          <a:noFill/>
        </p:spPr>
      </p:pic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 relief du Pays des Sources en Lozère 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+mj-lt"/>
              </a:rPr>
              <a:t>Introduction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/>
          <a:srcRect l="2193" t="86873" r="88664" b="10361"/>
          <a:stretch>
            <a:fillRect/>
          </a:stretch>
        </p:blipFill>
        <p:spPr bwMode="auto">
          <a:xfrm>
            <a:off x="2165434" y="5875752"/>
            <a:ext cx="1086445" cy="20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llipse 26"/>
          <p:cNvSpPr/>
          <p:nvPr/>
        </p:nvSpPr>
        <p:spPr>
          <a:xfrm>
            <a:off x="4801987" y="4303987"/>
            <a:ext cx="135000" cy="1350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911332" y="4335370"/>
            <a:ext cx="968009" cy="317394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itchFamily="34" charset="0"/>
              </a:rPr>
              <a:t>Mende</a:t>
            </a:r>
            <a:endParaRPr lang="fr-FR" sz="1600" b="1" dirty="0">
              <a:latin typeface="Calibri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719606" y="2686585"/>
            <a:ext cx="108403" cy="10840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5929322" y="2651935"/>
            <a:ext cx="838526" cy="276999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Calibri" pitchFamily="34" charset="0"/>
              </a:rPr>
              <a:t>Langogne</a:t>
            </a:r>
            <a:endParaRPr lang="fr-FR" sz="1200" b="1" dirty="0">
              <a:latin typeface="Calibri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858016" y="5929330"/>
            <a:ext cx="2071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dirty="0" smtClean="0">
                <a:latin typeface="+mn-lt"/>
              </a:rPr>
              <a:t>Fond de carte : www.geoportail.fr</a:t>
            </a:r>
            <a:endParaRPr lang="fr-FR" sz="1000" b="1" dirty="0">
              <a:latin typeface="+mn-lt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rot="10800000" flipV="1">
            <a:off x="2928926" y="4643446"/>
            <a:ext cx="357190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10800000" flipH="1">
            <a:off x="6929454" y="2285992"/>
            <a:ext cx="357190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7286644" y="2080431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+mj-lt"/>
              </a:rPr>
              <a:t>Lyon</a:t>
            </a:r>
            <a:endParaRPr lang="fr-FR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357422" y="4857760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+mj-lt"/>
              </a:rPr>
              <a:t>Toulouse</a:t>
            </a:r>
            <a:endParaRPr lang="fr-FR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lèche droite 43"/>
          <p:cNvSpPr/>
          <p:nvPr/>
        </p:nvSpPr>
        <p:spPr>
          <a:xfrm rot="5400000">
            <a:off x="6754313" y="3243175"/>
            <a:ext cx="581446" cy="112815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102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86050" y="556590"/>
            <a:ext cx="1571625" cy="586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Diagnostic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6215085" y="571480"/>
            <a:ext cx="1571625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786050" y="2143116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Zonage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6215074" y="2143120"/>
            <a:ext cx="1571625" cy="571500"/>
          </a:xfrm>
          <a:prstGeom prst="roundRect">
            <a:avLst/>
          </a:prstGeom>
          <a:solidFill>
            <a:srgbClr val="E7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Enjeux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retenus</a:t>
            </a:r>
          </a:p>
        </p:txBody>
      </p:sp>
      <p:sp>
        <p:nvSpPr>
          <p:cNvPr id="34" name="Flèche courbée vers le bas 33"/>
          <p:cNvSpPr/>
          <p:nvPr/>
        </p:nvSpPr>
        <p:spPr>
          <a:xfrm>
            <a:off x="4214810" y="14285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Flèche courbée vers le bas 37"/>
          <p:cNvSpPr/>
          <p:nvPr/>
        </p:nvSpPr>
        <p:spPr>
          <a:xfrm rot="10800000">
            <a:off x="4071934" y="1214422"/>
            <a:ext cx="2286016" cy="357190"/>
          </a:xfrm>
          <a:prstGeom prst="curvedDownArrow">
            <a:avLst>
              <a:gd name="adj1" fmla="val 25000"/>
              <a:gd name="adj2" fmla="val 124796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Connecteur droit 42"/>
          <p:cNvCxnSpPr>
            <a:stCxn id="12" idx="2"/>
            <a:endCxn id="18" idx="0"/>
          </p:cNvCxnSpPr>
          <p:nvPr/>
        </p:nvCxnSpPr>
        <p:spPr>
          <a:xfrm rot="5400000">
            <a:off x="6500823" y="1643045"/>
            <a:ext cx="1000140" cy="1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4357686" y="3000372"/>
            <a:ext cx="1714500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Hiérarchisation</a:t>
            </a:r>
          </a:p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des enjeux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6715140" y="3643318"/>
            <a:ext cx="1571625" cy="57150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Fiches </a:t>
            </a:r>
            <a:r>
              <a:rPr lang="fr-FR" dirty="0" smtClean="0">
                <a:solidFill>
                  <a:srgbClr val="000000"/>
                </a:solidFill>
              </a:rPr>
              <a:t>actions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4000496" y="4429132"/>
            <a:ext cx="1785937" cy="642937"/>
          </a:xfrm>
          <a:prstGeom prst="roundRect">
            <a:avLst/>
          </a:prstGeom>
          <a:solidFill>
            <a:srgbClr val="EAF9FC"/>
          </a:solidFill>
          <a:ln>
            <a:solidFill>
              <a:srgbClr val="085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Programmation par zones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6643702" y="5572140"/>
            <a:ext cx="1571625" cy="642937"/>
          </a:xfrm>
          <a:prstGeom prst="roundRect">
            <a:avLst/>
          </a:prstGeom>
          <a:noFill/>
          <a:ln>
            <a:solidFill>
              <a:srgbClr val="08509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tx1"/>
                </a:solidFill>
              </a:rPr>
              <a:t>Suivi</a:t>
            </a:r>
          </a:p>
        </p:txBody>
      </p:sp>
      <p:sp>
        <p:nvSpPr>
          <p:cNvPr id="33" name="Flèche droite 32"/>
          <p:cNvSpPr/>
          <p:nvPr/>
        </p:nvSpPr>
        <p:spPr>
          <a:xfrm rot="5400000">
            <a:off x="3082159" y="1554222"/>
            <a:ext cx="950861" cy="12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Virage 34"/>
          <p:cNvSpPr/>
          <p:nvPr/>
        </p:nvSpPr>
        <p:spPr>
          <a:xfrm rot="10800000" flipH="1">
            <a:off x="3571868" y="2714620"/>
            <a:ext cx="711181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 droite 35"/>
          <p:cNvSpPr/>
          <p:nvPr/>
        </p:nvSpPr>
        <p:spPr>
          <a:xfrm rot="5400000">
            <a:off x="4515571" y="3926684"/>
            <a:ext cx="785819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Virage 38"/>
          <p:cNvSpPr/>
          <p:nvPr/>
        </p:nvSpPr>
        <p:spPr>
          <a:xfrm rot="10800000">
            <a:off x="6135757" y="2714620"/>
            <a:ext cx="933374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 droite 39"/>
          <p:cNvSpPr/>
          <p:nvPr/>
        </p:nvSpPr>
        <p:spPr>
          <a:xfrm rot="5400000">
            <a:off x="7108048" y="5036356"/>
            <a:ext cx="785819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Virage 40"/>
          <p:cNvSpPr/>
          <p:nvPr/>
        </p:nvSpPr>
        <p:spPr>
          <a:xfrm rot="10800000">
            <a:off x="5857884" y="4222055"/>
            <a:ext cx="1690588" cy="642942"/>
          </a:xfrm>
          <a:prstGeom prst="bentArrow">
            <a:avLst>
              <a:gd name="adj1" fmla="val 9759"/>
              <a:gd name="adj2" fmla="val 1195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Virage 41"/>
          <p:cNvSpPr/>
          <p:nvPr/>
        </p:nvSpPr>
        <p:spPr>
          <a:xfrm rot="10800000" flipH="1">
            <a:off x="4857752" y="5072074"/>
            <a:ext cx="1714512" cy="928694"/>
          </a:xfrm>
          <a:prstGeom prst="bentArrow">
            <a:avLst>
              <a:gd name="adj1" fmla="val 6905"/>
              <a:gd name="adj2" fmla="val 9816"/>
              <a:gd name="adj3" fmla="val 26863"/>
              <a:gd name="adj4" fmla="val 26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6" name="Connecteur en angle 55"/>
          <p:cNvCxnSpPr/>
          <p:nvPr/>
        </p:nvCxnSpPr>
        <p:spPr>
          <a:xfrm rot="10800000" flipH="1" flipV="1">
            <a:off x="2714613" y="1028381"/>
            <a:ext cx="3857652" cy="5043824"/>
          </a:xfrm>
          <a:prstGeom prst="bentConnector3">
            <a:avLst>
              <a:gd name="adj1" fmla="val -17606"/>
            </a:avLst>
          </a:prstGeom>
          <a:ln w="28575"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126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 schéma proche des acteurs</a:t>
            </a:r>
          </a:p>
        </p:txBody>
      </p:sp>
      <p:pic>
        <p:nvPicPr>
          <p:cNvPr id="5128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38" name="Flèche vers le bas 37"/>
          <p:cNvSpPr/>
          <p:nvPr/>
        </p:nvSpPr>
        <p:spPr>
          <a:xfrm rot="16200000">
            <a:off x="4946651" y="982666"/>
            <a:ext cx="965200" cy="6715125"/>
          </a:xfrm>
          <a:prstGeom prst="downArrow">
            <a:avLst>
              <a:gd name="adj1" fmla="val 66221"/>
              <a:gd name="adj2" fmla="val 45521"/>
            </a:avLst>
          </a:prstGeom>
          <a:solidFill>
            <a:srgbClr val="FCD1A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3643306" y="1285860"/>
            <a:ext cx="3384000" cy="5040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 acteurs rencontrés</a:t>
            </a:r>
          </a:p>
        </p:txBody>
      </p:sp>
      <p:cxnSp>
        <p:nvCxnSpPr>
          <p:cNvPr id="45" name="Connecteur droit 44"/>
          <p:cNvCxnSpPr/>
          <p:nvPr/>
        </p:nvCxnSpPr>
        <p:spPr>
          <a:xfrm rot="5400000">
            <a:off x="6322238" y="4607720"/>
            <a:ext cx="1214446" cy="1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3643306" y="5143512"/>
            <a:ext cx="1714512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2000" b="1" dirty="0">
                <a:latin typeface="+mj-lt"/>
              </a:rPr>
              <a:t>1</a:t>
            </a:r>
            <a:r>
              <a:rPr lang="fr-FR" sz="2000" b="1" baseline="30000" dirty="0">
                <a:latin typeface="+mj-lt"/>
              </a:rPr>
              <a:t>ère</a:t>
            </a:r>
            <a:r>
              <a:rPr lang="fr-FR" sz="2000" b="1" dirty="0">
                <a:latin typeface="+mj-lt"/>
              </a:rPr>
              <a:t> session </a:t>
            </a:r>
            <a:r>
              <a:rPr lang="fr-FR" sz="2000" b="1" dirty="0" smtClean="0">
                <a:latin typeface="+mj-lt"/>
              </a:rPr>
              <a:t>de 3 ateliers</a:t>
            </a:r>
          </a:p>
          <a:p>
            <a:pPr algn="ctr">
              <a:defRPr/>
            </a:pPr>
            <a:r>
              <a:rPr lang="fr-FR" dirty="0" smtClean="0">
                <a:latin typeface="+mj-lt"/>
              </a:rPr>
              <a:t>5 et 7 mai</a:t>
            </a:r>
            <a:r>
              <a:rPr lang="fr-FR" sz="2000" b="1" dirty="0" smtClean="0">
                <a:latin typeface="+mj-lt"/>
              </a:rPr>
              <a:t> </a:t>
            </a:r>
            <a:endParaRPr lang="fr-FR" sz="2000" b="1" dirty="0">
              <a:latin typeface="+mj-lt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072198" y="5143512"/>
            <a:ext cx="172800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2000" b="1" dirty="0">
                <a:latin typeface="+mj-lt"/>
              </a:rPr>
              <a:t>2</a:t>
            </a:r>
            <a:r>
              <a:rPr lang="fr-FR" sz="2000" b="1" baseline="30000" dirty="0">
                <a:latin typeface="+mj-lt"/>
              </a:rPr>
              <a:t>ème</a:t>
            </a:r>
            <a:r>
              <a:rPr lang="fr-FR" sz="2000" b="1" dirty="0">
                <a:latin typeface="+mj-lt"/>
              </a:rPr>
              <a:t> session </a:t>
            </a:r>
            <a:r>
              <a:rPr lang="fr-FR" sz="2000" b="1" dirty="0" smtClean="0">
                <a:latin typeface="+mj-lt"/>
              </a:rPr>
              <a:t>de 3 ateliers</a:t>
            </a:r>
          </a:p>
          <a:p>
            <a:pPr algn="ctr">
              <a:defRPr/>
            </a:pPr>
            <a:r>
              <a:rPr lang="fr-FR" dirty="0" smtClean="0">
                <a:latin typeface="+mj-lt"/>
              </a:rPr>
              <a:t>10 et 11 juin</a:t>
            </a:r>
            <a:endParaRPr lang="fr-FR" sz="2000" b="1" dirty="0"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071688" y="4000500"/>
            <a:ext cx="1785937" cy="642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4071949" y="4018207"/>
            <a:ext cx="2143125" cy="646557"/>
          </a:xfrm>
          <a:prstGeom prst="rect">
            <a:avLst/>
          </a:prstGeom>
          <a:solidFill>
            <a:srgbClr val="FCE79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1928794" y="4018207"/>
            <a:ext cx="2143140" cy="646557"/>
          </a:xfrm>
          <a:prstGeom prst="rect">
            <a:avLst/>
          </a:prstGeom>
          <a:solidFill>
            <a:srgbClr val="FFFFA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44" name="Connecteur droit 43"/>
          <p:cNvCxnSpPr/>
          <p:nvPr/>
        </p:nvCxnSpPr>
        <p:spPr>
          <a:xfrm rot="5400000">
            <a:off x="2428065" y="4071149"/>
            <a:ext cx="1143010" cy="1588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1928794" y="4130675"/>
            <a:ext cx="2143140" cy="369888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fr-FR" b="1" spc="150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AVRIL</a:t>
            </a:r>
            <a:endParaRPr lang="fr-FR" b="1" spc="150" dirty="0">
              <a:ln w="1143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4071934" y="4143375"/>
            <a:ext cx="2143140" cy="369888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fr-FR" b="1" spc="150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MAI</a:t>
            </a:r>
            <a:endParaRPr lang="fr-FR" b="1" spc="150" dirty="0">
              <a:ln w="1143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6072198" y="4143375"/>
            <a:ext cx="2286016" cy="369888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fr-FR" b="1" spc="150" dirty="0" smtClean="0">
                <a:ln w="11430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JUIN</a:t>
            </a:r>
            <a:endParaRPr lang="fr-FR" b="1" spc="150" dirty="0">
              <a:ln w="11430"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143108" y="2540062"/>
            <a:ext cx="1714512" cy="9848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dirty="0" smtClean="0">
                <a:latin typeface="+mj-lt"/>
              </a:rPr>
              <a:t>17 avril</a:t>
            </a:r>
          </a:p>
          <a:p>
            <a:pPr algn="ctr">
              <a:defRPr/>
            </a:pPr>
            <a:r>
              <a:rPr lang="fr-FR" sz="2000" b="1" dirty="0" smtClean="0">
                <a:latin typeface="+mj-lt"/>
              </a:rPr>
              <a:t>Comité </a:t>
            </a:r>
            <a:r>
              <a:rPr lang="fr-FR" sz="2000" b="1" dirty="0">
                <a:latin typeface="+mj-lt"/>
              </a:rPr>
              <a:t>de Pilotage 1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214954" y="2500306"/>
            <a:ext cx="1857376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dirty="0" smtClean="0">
                <a:latin typeface="+mj-lt"/>
              </a:rPr>
              <a:t>29 mai</a:t>
            </a:r>
          </a:p>
          <a:p>
            <a:pPr algn="ctr">
              <a:defRPr/>
            </a:pPr>
            <a:r>
              <a:rPr lang="fr-FR" sz="2000" b="1" dirty="0" smtClean="0">
                <a:latin typeface="+mj-lt"/>
              </a:rPr>
              <a:t>Comité </a:t>
            </a:r>
            <a:r>
              <a:rPr lang="fr-FR" sz="2000" b="1" dirty="0">
                <a:latin typeface="+mj-lt"/>
              </a:rPr>
              <a:t>de Pilotage 2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286658" y="2500306"/>
            <a:ext cx="2000250" cy="10156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dirty="0" smtClean="0">
                <a:latin typeface="+mj-lt"/>
              </a:rPr>
              <a:t>1</a:t>
            </a:r>
            <a:r>
              <a:rPr lang="fr-FR" baseline="30000" dirty="0" smtClean="0">
                <a:latin typeface="+mj-lt"/>
              </a:rPr>
              <a:t>er</a:t>
            </a:r>
            <a:r>
              <a:rPr lang="fr-FR" dirty="0" smtClean="0">
                <a:latin typeface="+mj-lt"/>
              </a:rPr>
              <a:t> Juillet</a:t>
            </a:r>
          </a:p>
          <a:p>
            <a:pPr algn="ctr">
              <a:defRPr/>
            </a:pPr>
            <a:r>
              <a:rPr lang="fr-FR" sz="2000" b="1" dirty="0" smtClean="0">
                <a:latin typeface="+mj-lt"/>
              </a:rPr>
              <a:t>Présentation </a:t>
            </a:r>
            <a:r>
              <a:rPr lang="fr-FR" sz="2000" b="1" dirty="0">
                <a:latin typeface="+mj-lt"/>
              </a:rPr>
              <a:t>finale</a:t>
            </a:r>
          </a:p>
        </p:txBody>
      </p:sp>
      <p:cxnSp>
        <p:nvCxnSpPr>
          <p:cNvPr id="63" name="Connecteur droit 62"/>
          <p:cNvCxnSpPr/>
          <p:nvPr/>
        </p:nvCxnSpPr>
        <p:spPr>
          <a:xfrm rot="5400000">
            <a:off x="3894136" y="4607726"/>
            <a:ext cx="1213651" cy="797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rot="5400000">
            <a:off x="5571337" y="4071149"/>
            <a:ext cx="1143010" cy="1588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rot="16200000" flipH="1">
            <a:off x="7715273" y="4071941"/>
            <a:ext cx="1143008" cy="1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Explication de la méthode de zonage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428860" y="1500174"/>
            <a:ext cx="6357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</a:t>
            </a:r>
            <a:r>
              <a:rPr lang="fr-FR" sz="2200" b="1" dirty="0" smtClean="0">
                <a:latin typeface="+mn-lt"/>
              </a:rPr>
              <a:t>But : </a:t>
            </a:r>
            <a:r>
              <a:rPr lang="fr-FR" sz="2200" dirty="0" smtClean="0">
                <a:latin typeface="+mn-lt"/>
              </a:rPr>
              <a:t>Regrouper les territoires semblables</a:t>
            </a:r>
          </a:p>
          <a:p>
            <a:pPr>
              <a:buBlip>
                <a:blip r:embed="rId4"/>
              </a:buBlip>
            </a:pPr>
            <a:endParaRPr lang="fr-FR" sz="2200" dirty="0" smtClean="0">
              <a:latin typeface="+mn-lt"/>
            </a:endParaRPr>
          </a:p>
          <a:p>
            <a:pPr>
              <a:buBlip>
                <a:blip r:embed="rId4"/>
              </a:buBlip>
            </a:pPr>
            <a:endParaRPr lang="fr-FR" sz="2200" dirty="0">
              <a:latin typeface="+mn-lt"/>
            </a:endParaRPr>
          </a:p>
          <a:p>
            <a:pPr>
              <a:buBlip>
                <a:blip r:embed="rId4"/>
              </a:buBlip>
            </a:pPr>
            <a:r>
              <a:rPr lang="fr-FR" sz="2200" dirty="0" smtClean="0">
                <a:latin typeface="+mn-lt"/>
              </a:rPr>
              <a:t>  </a:t>
            </a:r>
            <a:r>
              <a:rPr lang="fr-FR" sz="2200" b="1" dirty="0" smtClean="0">
                <a:latin typeface="+mn-lt"/>
              </a:rPr>
              <a:t>Méthode :  </a:t>
            </a:r>
          </a:p>
          <a:p>
            <a:pPr>
              <a:buBlip>
                <a:blip r:embed="rId4"/>
              </a:buBlip>
            </a:pPr>
            <a:endParaRPr lang="fr-FR" sz="2200" dirty="0" smtClean="0"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+mn-lt"/>
              </a:rPr>
              <a:t>   Analyse des principales cartes du diagnostic</a:t>
            </a:r>
          </a:p>
          <a:p>
            <a:pPr lvl="1">
              <a:buFont typeface="Wingdings" pitchFamily="2" charset="2"/>
              <a:buChar char="§"/>
            </a:pPr>
            <a:endParaRPr lang="fr-FR" sz="2200" dirty="0"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fr-FR" sz="2200" dirty="0" smtClean="0">
                <a:latin typeface="+mn-lt"/>
              </a:rPr>
              <a:t>   Superposition des tracés des cartes analysées</a:t>
            </a:r>
            <a:endParaRPr lang="fr-F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I:\carte seule.bmp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714356"/>
            <a:ext cx="4320000" cy="5904000"/>
          </a:xfrm>
          <a:prstGeom prst="rect">
            <a:avLst/>
          </a:prstGeom>
          <a:noFill/>
        </p:spPr>
      </p:pic>
      <p:pic>
        <p:nvPicPr>
          <p:cNvPr id="20483" name="Picture 3" descr="I:\1.bmp"/>
          <p:cNvPicPr>
            <a:picLocks noChangeAspect="1" noChangeArrowheads="1"/>
          </p:cNvPicPr>
          <p:nvPr/>
        </p:nvPicPr>
        <p:blipFill>
          <a:blip r:embed="rId4" cstate="print"/>
          <a:srcRect l="3307" t="9678" r="2434" b="24997"/>
          <a:stretch>
            <a:fillRect/>
          </a:stretch>
        </p:blipFill>
        <p:spPr bwMode="auto">
          <a:xfrm>
            <a:off x="3428992" y="1285860"/>
            <a:ext cx="4071966" cy="3857652"/>
          </a:xfrm>
          <a:prstGeom prst="rect">
            <a:avLst/>
          </a:prstGeom>
          <a:noFill/>
        </p:spPr>
      </p:pic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Explication de la méthode de zonage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20487" name="Picture 7" descr="I:\1 bis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84" name="Picture 4" descr="I:\2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85" name="Picture 5" descr="I:\3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88" name="Picture 8" descr="I:\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89" name="Picture 9" descr="I:\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1" name="Picture 11" descr="I:\5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2" name="Picture 12" descr="I:\6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3" name="Picture 13" descr="I:\7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4" name="Picture 14" descr="I:\8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5" name="Picture 15" descr="I:\9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6" name="Picture 16" descr="I:\10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pic>
        <p:nvPicPr>
          <p:cNvPr id="20497" name="Picture 17" descr="I:\simpl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86116" y="714356"/>
            <a:ext cx="4320000" cy="5910528"/>
          </a:xfrm>
          <a:prstGeom prst="rect">
            <a:avLst/>
          </a:prstGeom>
          <a:noFill/>
        </p:spPr>
      </p:pic>
      <p:sp>
        <p:nvSpPr>
          <p:cNvPr id="24" name="ZoneTexte 23"/>
          <p:cNvSpPr txBox="1"/>
          <p:nvPr/>
        </p:nvSpPr>
        <p:spPr>
          <a:xfrm>
            <a:off x="4714876" y="2289239"/>
            <a:ext cx="10001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latin typeface="+mn-lt"/>
              </a:rPr>
              <a:t>Zone A</a:t>
            </a:r>
            <a:endParaRPr lang="fr-FR" sz="1700" dirty="0">
              <a:latin typeface="+mn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786446" y="3500438"/>
            <a:ext cx="10001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latin typeface="+mn-lt"/>
              </a:rPr>
              <a:t>Zone B</a:t>
            </a:r>
            <a:endParaRPr lang="fr-FR" sz="1700" dirty="0">
              <a:latin typeface="+mn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071934" y="4214818"/>
            <a:ext cx="10001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latin typeface="+mn-lt"/>
              </a:rPr>
              <a:t>Zone C</a:t>
            </a:r>
            <a:endParaRPr lang="fr-FR" sz="17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Description des zones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grpSp>
        <p:nvGrpSpPr>
          <p:cNvPr id="2" name="Groupe 34"/>
          <p:cNvGrpSpPr/>
          <p:nvPr/>
        </p:nvGrpSpPr>
        <p:grpSpPr>
          <a:xfrm>
            <a:off x="2071670" y="1128934"/>
            <a:ext cx="1937981" cy="2200110"/>
            <a:chOff x="6848861" y="1128934"/>
            <a:chExt cx="1937981" cy="2200110"/>
          </a:xfrm>
        </p:grpSpPr>
        <p:pic>
          <p:nvPicPr>
            <p:cNvPr id="34" name="Picture 2" descr="E:\Mes Documents\Stage Pays des Sources\Cartographie Illustrator\Cartes Volume 2\Cartes Fiches action\Zone A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8861" y="1128934"/>
              <a:ext cx="1937981" cy="1800000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6858016" y="2928934"/>
              <a:ext cx="1928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latin typeface="+mn-lt"/>
                </a:rPr>
                <a:t>Zone A</a:t>
              </a:r>
              <a:endParaRPr lang="fr-FR" sz="2000" b="1" dirty="0">
                <a:latin typeface="+mn-lt"/>
              </a:endParaRP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4214810" y="1039355"/>
            <a:ext cx="457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Part </a:t>
            </a:r>
            <a:r>
              <a:rPr lang="fr-FR" sz="2000" dirty="0">
                <a:latin typeface="+mn-lt"/>
              </a:rPr>
              <a:t>de personnes âgées importante </a:t>
            </a:r>
          </a:p>
          <a:p>
            <a:pPr algn="just">
              <a:buBlip>
                <a:blip r:embed="rId4"/>
              </a:buBlip>
            </a:pPr>
            <a:endParaRPr lang="fr-FR" sz="2000" dirty="0">
              <a:latin typeface="+mn-lt"/>
            </a:endParaRPr>
          </a:p>
          <a:p>
            <a:pPr algn="just"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>
                <a:latin typeface="+mn-lt"/>
              </a:rPr>
              <a:t>Solde migratoire négatif</a:t>
            </a:r>
          </a:p>
          <a:p>
            <a:pPr algn="just">
              <a:buBlip>
                <a:blip r:embed="rId4"/>
              </a:buBlip>
            </a:pPr>
            <a:endParaRPr lang="fr-FR" sz="2000" dirty="0">
              <a:latin typeface="+mn-lt"/>
            </a:endParaRP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De nombreux logements </a:t>
            </a:r>
            <a:r>
              <a:rPr lang="fr-FR" sz="2000" dirty="0">
                <a:latin typeface="+mn-lt"/>
              </a:rPr>
              <a:t>anciens </a:t>
            </a:r>
            <a:r>
              <a:rPr lang="fr-FR" sz="2000" dirty="0" smtClean="0">
                <a:latin typeface="+mn-lt"/>
              </a:rPr>
              <a:t>et potentiellement indignes</a:t>
            </a:r>
            <a:endParaRPr lang="fr-FR" sz="2000" dirty="0">
              <a:latin typeface="+mn-lt"/>
            </a:endParaRPr>
          </a:p>
        </p:txBody>
      </p:sp>
      <p:pic>
        <p:nvPicPr>
          <p:cNvPr id="18434" name="Picture 2" descr="H:\vaches.JPG"/>
          <p:cNvPicPr>
            <a:picLocks noChangeAspect="1" noChangeArrowheads="1"/>
          </p:cNvPicPr>
          <p:nvPr/>
        </p:nvPicPr>
        <p:blipFill>
          <a:blip r:embed="rId6"/>
          <a:srcRect l="30919" t="18896" r="24104" b="36357"/>
          <a:stretch>
            <a:fillRect/>
          </a:stretch>
        </p:blipFill>
        <p:spPr bwMode="auto">
          <a:xfrm>
            <a:off x="2000232" y="3500438"/>
            <a:ext cx="3385124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435" name="Picture 3" descr="E:\Mes Documents\PHOTOS 2008\06-B.CC de Villefort, Bagnols-les-Bains et Saint-Julien-du-Tournel\(04).JPG"/>
          <p:cNvPicPr>
            <a:picLocks noChangeAspect="1" noChangeArrowheads="1"/>
          </p:cNvPicPr>
          <p:nvPr/>
        </p:nvPicPr>
        <p:blipFill>
          <a:blip r:embed="rId7" cstate="print"/>
          <a:srcRect b="1684"/>
          <a:stretch>
            <a:fillRect/>
          </a:stretch>
        </p:blipFill>
        <p:spPr bwMode="auto">
          <a:xfrm>
            <a:off x="5572132" y="3500438"/>
            <a:ext cx="3417245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2071670" y="1128934"/>
            <a:ext cx="1937981" cy="2200110"/>
            <a:chOff x="6848861" y="1128934"/>
            <a:chExt cx="1937981" cy="2200110"/>
          </a:xfrm>
        </p:grpSpPr>
        <p:pic>
          <p:nvPicPr>
            <p:cNvPr id="33" name="Picture 3" descr="E:\Mes Documents\Stage Pays des Sources\Cartographie Illustrator\Cartes Volume 2\Cartes Fiches action\Zone B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48861" y="1128934"/>
              <a:ext cx="1937981" cy="1800000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6858016" y="2928934"/>
              <a:ext cx="1928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latin typeface="+mn-lt"/>
                </a:rPr>
                <a:t>Zone B</a:t>
              </a:r>
              <a:endParaRPr lang="fr-FR" sz="2000" b="1" dirty="0">
                <a:latin typeface="+mn-lt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Description des zones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214810" y="1039355"/>
            <a:ext cx="4286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  Forte proportion de résidences secondaires</a:t>
            </a:r>
          </a:p>
          <a:p>
            <a:pPr>
              <a:buBlip>
                <a:blip r:embed="rId5"/>
              </a:buBlip>
            </a:pPr>
            <a:endParaRPr lang="fr-FR" sz="2000" dirty="0">
              <a:latin typeface="+mn-lt"/>
            </a:endParaRPr>
          </a:p>
          <a:p>
            <a:pPr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  Population </a:t>
            </a:r>
            <a:r>
              <a:rPr lang="fr-FR" sz="2000" dirty="0">
                <a:latin typeface="+mn-lt"/>
              </a:rPr>
              <a:t>permanente relativement </a:t>
            </a:r>
            <a:r>
              <a:rPr lang="fr-FR" sz="2000" dirty="0" smtClean="0">
                <a:latin typeface="+mn-lt"/>
              </a:rPr>
              <a:t>faible</a:t>
            </a:r>
            <a:endParaRPr lang="fr-FR" sz="2000" dirty="0">
              <a:latin typeface="+mn-lt"/>
            </a:endParaRPr>
          </a:p>
        </p:txBody>
      </p:sp>
      <p:pic>
        <p:nvPicPr>
          <p:cNvPr id="24" name="Picture 2" descr="E:\Mes Documents\PHOTOS 2008\04-D.Neige à Laubert\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026" y="3500438"/>
            <a:ext cx="3359692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411" name="Picture 3" descr="E:\Mes Documents\PHOTOS 2008\04-F.CC de Villefort et Goulet Mont Lozère\26-Zone de loisirs de Pied-de-Borne.JPG"/>
          <p:cNvPicPr>
            <a:picLocks noChangeAspect="1" noChangeArrowheads="1"/>
          </p:cNvPicPr>
          <p:nvPr/>
        </p:nvPicPr>
        <p:blipFill>
          <a:blip r:embed="rId7" cstate="print"/>
          <a:srcRect l="15692" t="29360" r="14099"/>
          <a:stretch>
            <a:fillRect/>
          </a:stretch>
        </p:blipFill>
        <p:spPr bwMode="auto">
          <a:xfrm>
            <a:off x="2000232" y="3500438"/>
            <a:ext cx="3339212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/>
          <p:nvPr/>
        </p:nvGrpSpPr>
        <p:grpSpPr>
          <a:xfrm>
            <a:off x="2071670" y="1134554"/>
            <a:ext cx="1937981" cy="2194490"/>
            <a:chOff x="6848861" y="1134554"/>
            <a:chExt cx="1937981" cy="2194490"/>
          </a:xfrm>
        </p:grpSpPr>
        <p:pic>
          <p:nvPicPr>
            <p:cNvPr id="31" name="Picture 4" descr="E:\Mes Documents\Stage Pays des Sources\Cartographie Illustrator\Cartes Volume 2\Cartes Fiches action\Zone C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48861" y="1134554"/>
              <a:ext cx="1937981" cy="1800000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6858016" y="2928934"/>
              <a:ext cx="1928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latin typeface="+mn-lt"/>
                </a:rPr>
                <a:t>Zone C</a:t>
              </a:r>
              <a:endParaRPr lang="fr-FR" sz="2000" b="1" dirty="0">
                <a:latin typeface="+mn-lt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Description des zones</a:t>
            </a:r>
          </a:p>
          <a:p>
            <a:pPr algn="ctr" fontAlgn="auto">
              <a:spcAft>
                <a:spcPts val="0"/>
              </a:spcAft>
              <a:defRPr/>
            </a:pP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14810" y="1039355"/>
            <a:ext cx="4572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  La majorité des habitants du pays</a:t>
            </a:r>
          </a:p>
          <a:p>
            <a:pPr algn="just">
              <a:buBlip>
                <a:blip r:embed="rId5"/>
              </a:buBlip>
            </a:pPr>
            <a:endParaRPr lang="fr-FR" sz="2000" dirty="0" smtClean="0">
              <a:latin typeface="+mn-lt"/>
            </a:endParaRPr>
          </a:p>
          <a:p>
            <a:pPr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  Résidences principales très majoritaires</a:t>
            </a:r>
          </a:p>
          <a:p>
            <a:pPr algn="just">
              <a:buBlip>
                <a:blip r:embed="rId5"/>
              </a:buBlip>
            </a:pPr>
            <a:endParaRPr lang="fr-FR" sz="2000" dirty="0" smtClean="0">
              <a:latin typeface="+mn-lt"/>
            </a:endParaRPr>
          </a:p>
          <a:p>
            <a:pPr algn="just"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  Population relativement jeune </a:t>
            </a:r>
          </a:p>
          <a:p>
            <a:pPr algn="just">
              <a:buBlip>
                <a:blip r:embed="rId5"/>
              </a:buBlip>
            </a:pPr>
            <a:endParaRPr lang="fr-FR" sz="2000" dirty="0" smtClean="0">
              <a:latin typeface="+mn-lt"/>
            </a:endParaRPr>
          </a:p>
          <a:p>
            <a:pPr algn="just"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  Solde naturel </a:t>
            </a:r>
            <a:r>
              <a:rPr lang="fr-FR" sz="2000" dirty="0">
                <a:latin typeface="+mn-lt"/>
              </a:rPr>
              <a:t>globalement </a:t>
            </a:r>
            <a:r>
              <a:rPr lang="fr-FR" sz="2000" dirty="0" smtClean="0">
                <a:latin typeface="+mn-lt"/>
              </a:rPr>
              <a:t>positif</a:t>
            </a:r>
            <a:endParaRPr lang="fr-FR" sz="2000" dirty="0">
              <a:latin typeface="+mn-lt"/>
            </a:endParaRPr>
          </a:p>
        </p:txBody>
      </p:sp>
      <p:pic>
        <p:nvPicPr>
          <p:cNvPr id="16386" name="Picture 2" descr="E:\Mes Documents\PHOTOS 2008\04-C.Balade sur le Causse de Mende\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480768"/>
            <a:ext cx="3359687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387" name="Picture 3" descr="C:\Documents and Settings\utilisateur\Bureau\Photos en commun\Flore\p1010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480768"/>
            <a:ext cx="3367850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Description des zones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Picture 2" descr="E:\Mes Documents\Stage Pays des Sources\Cartographie Illustrator\Cartes Volume 2\Cartes Fiches action\Zone 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1142984"/>
            <a:ext cx="1937981" cy="1800000"/>
          </a:xfrm>
          <a:prstGeom prst="rect">
            <a:avLst/>
          </a:prstGeom>
          <a:noFill/>
        </p:spPr>
      </p:pic>
      <p:pic>
        <p:nvPicPr>
          <p:cNvPr id="11" name="Picture 3" descr="E:\Mes Documents\Stage Pays des Sources\Cartographie Illustrator\Cartes Volume 2\Cartes Fiches action\Zone B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139825"/>
            <a:ext cx="1937981" cy="1800000"/>
          </a:xfrm>
          <a:prstGeom prst="rect">
            <a:avLst/>
          </a:prstGeom>
          <a:noFill/>
        </p:spPr>
      </p:pic>
      <p:pic>
        <p:nvPicPr>
          <p:cNvPr id="12" name="Picture 4" descr="E:\Mes Documents\Stage Pays des Sources\Cartographie Illustrator\Cartes Volume 2\Cartes Fiches action\Zone C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8861" y="1134554"/>
            <a:ext cx="1937981" cy="1800000"/>
          </a:xfrm>
          <a:prstGeom prst="rect">
            <a:avLst/>
          </a:prstGeom>
          <a:noFill/>
        </p:spPr>
      </p:pic>
      <p:pic>
        <p:nvPicPr>
          <p:cNvPr id="13" name="Picture 5" descr="E:\Mes Documents\Stage Pays des Sources\Cartographie Illustrator\Cartes Volume 2\Cartes Fiches action\Pays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3700702"/>
            <a:ext cx="1937981" cy="1800000"/>
          </a:xfrm>
          <a:prstGeom prst="rect">
            <a:avLst/>
          </a:prstGeom>
          <a:noFill/>
        </p:spPr>
      </p:pic>
      <p:pic>
        <p:nvPicPr>
          <p:cNvPr id="14" name="Picture 6" descr="E:\Mes Documents\Stage Pays des Sources\Cartographie Illustrator\Cartes Volume 2\Cartes Fiches action\Département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3700702"/>
            <a:ext cx="1937981" cy="1800000"/>
          </a:xfrm>
          <a:prstGeom prst="rect">
            <a:avLst/>
          </a:prstGeom>
          <a:noFill/>
        </p:spPr>
      </p:pic>
      <p:pic>
        <p:nvPicPr>
          <p:cNvPr id="15" name="Picture 7" descr="E:\Mes Documents\Stage Pays des Sources\Cartographie Illustrator\Cartes Volume 2\Cartes Fiches action\Toutes les zones.bm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16" y="3700702"/>
            <a:ext cx="1937981" cy="1800000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4429124" y="2928934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Zone B</a:t>
            </a:r>
            <a:endParaRPr lang="fr-FR" sz="2000" dirty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58016" y="2928934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Zone C</a:t>
            </a:r>
            <a:endParaRPr lang="fr-FR" sz="2000" dirty="0">
              <a:latin typeface="+mn-l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000232" y="2928934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Zone A</a:t>
            </a:r>
            <a:endParaRPr lang="fr-FR" sz="2000" dirty="0">
              <a:latin typeface="+mn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00232" y="5500702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Pays</a:t>
            </a:r>
            <a:endParaRPr lang="fr-FR" sz="2000" dirty="0">
              <a:latin typeface="+mn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429124" y="5500702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Département</a:t>
            </a:r>
            <a:endParaRPr lang="fr-FR" sz="2000" dirty="0">
              <a:latin typeface="+mn-l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643702" y="5500702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Les 3 zones du pays</a:t>
            </a:r>
            <a:endParaRPr lang="fr-FR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6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programmation des actions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27" name="Image 26" descr="frise proposition pays des sources format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1679" y="1071546"/>
            <a:ext cx="7200915" cy="450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Ellipse 28"/>
          <p:cNvSpPr/>
          <p:nvPr/>
        </p:nvSpPr>
        <p:spPr>
          <a:xfrm rot="18922120">
            <a:off x="4300854" y="2650817"/>
            <a:ext cx="3542473" cy="3852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 suivi du schéma d’orientation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III. La </a:t>
            </a:r>
            <a:r>
              <a:rPr lang="fr-FR" sz="1600" b="1" dirty="0" smtClean="0">
                <a:latin typeface="+mj-lt"/>
              </a:rPr>
              <a:t>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Démarche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Méthode de zonage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Programmation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Suivi du schéma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exemple</a:t>
            </a:r>
            <a:endParaRPr lang="fr-FR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429256" y="1000108"/>
            <a:ext cx="356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+mn-lt"/>
              </a:rPr>
              <a:t>Comité de suivi et d’évaluation :</a:t>
            </a:r>
          </a:p>
          <a:p>
            <a:pPr algn="just"/>
            <a:endParaRPr lang="fr-FR" sz="2000" dirty="0" smtClean="0">
              <a:latin typeface="+mn-lt"/>
            </a:endParaRPr>
          </a:p>
          <a:p>
            <a:pPr algn="just"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Nombre </a:t>
            </a:r>
            <a:r>
              <a:rPr lang="fr-FR" sz="2000" dirty="0">
                <a:latin typeface="+mn-lt"/>
              </a:rPr>
              <a:t>d’actions réalisées, en cours ou </a:t>
            </a:r>
            <a:r>
              <a:rPr lang="fr-FR" sz="2000" dirty="0" smtClean="0">
                <a:latin typeface="+mn-lt"/>
              </a:rPr>
              <a:t>engagées</a:t>
            </a:r>
          </a:p>
          <a:p>
            <a:pPr algn="just"/>
            <a:endParaRPr lang="fr-FR" sz="2000" dirty="0" smtClean="0">
              <a:latin typeface="+mn-lt"/>
            </a:endParaRPr>
          </a:p>
          <a:p>
            <a:pPr algn="just"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Concertation </a:t>
            </a:r>
            <a:r>
              <a:rPr lang="fr-FR" sz="2000" dirty="0">
                <a:latin typeface="+mn-lt"/>
              </a:rPr>
              <a:t>des acteurs lors de la réalisation de projets </a:t>
            </a:r>
            <a:r>
              <a:rPr lang="fr-FR" sz="2000" dirty="0" smtClean="0">
                <a:latin typeface="+mn-lt"/>
              </a:rPr>
              <a:t>similaires</a:t>
            </a:r>
          </a:p>
          <a:p>
            <a:pPr algn="just"/>
            <a:endParaRPr lang="fr-FR" sz="2000" dirty="0">
              <a:latin typeface="+mn-lt"/>
            </a:endParaRPr>
          </a:p>
          <a:p>
            <a:pPr algn="just"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Participation des </a:t>
            </a:r>
            <a:r>
              <a:rPr lang="fr-FR" sz="2000" dirty="0">
                <a:latin typeface="+mn-lt"/>
              </a:rPr>
              <a:t>acteurs ou des populations dans les processus de </a:t>
            </a:r>
            <a:r>
              <a:rPr lang="fr-FR" sz="2000" dirty="0" smtClean="0">
                <a:latin typeface="+mn-lt"/>
              </a:rPr>
              <a:t>concertation</a:t>
            </a:r>
          </a:p>
          <a:p>
            <a:pPr algn="just">
              <a:buBlip>
                <a:blip r:embed="rId4"/>
              </a:buBlip>
            </a:pPr>
            <a:endParaRPr lang="fr-FR" sz="2000" dirty="0" smtClean="0">
              <a:latin typeface="+mn-lt"/>
            </a:endParaRPr>
          </a:p>
          <a:p>
            <a:pPr algn="just"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…</a:t>
            </a:r>
            <a:endParaRPr lang="fr-FR" dirty="0"/>
          </a:p>
        </p:txBody>
      </p:sp>
      <p:grpSp>
        <p:nvGrpSpPr>
          <p:cNvPr id="52" name="Groupe 51"/>
          <p:cNvGrpSpPr/>
          <p:nvPr/>
        </p:nvGrpSpPr>
        <p:grpSpPr>
          <a:xfrm>
            <a:off x="1792277" y="785794"/>
            <a:ext cx="3793082" cy="5797467"/>
            <a:chOff x="1792277" y="785896"/>
            <a:chExt cx="3793082" cy="5797467"/>
          </a:xfrm>
        </p:grpSpPr>
        <p:sp>
          <p:nvSpPr>
            <p:cNvPr id="53" name="Rectangle 52"/>
            <p:cNvSpPr/>
            <p:nvPr/>
          </p:nvSpPr>
          <p:spPr>
            <a:xfrm>
              <a:off x="2428860" y="4000504"/>
              <a:ext cx="2786082" cy="1548000"/>
            </a:xfrm>
            <a:prstGeom prst="rect">
              <a:avLst/>
            </a:prstGeom>
            <a:solidFill>
              <a:srgbClr val="FCD1A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28860" y="2452504"/>
              <a:ext cx="2786082" cy="1548000"/>
            </a:xfrm>
            <a:prstGeom prst="rect">
              <a:avLst/>
            </a:prstGeom>
            <a:solidFill>
              <a:srgbClr val="FCE79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28860" y="928670"/>
              <a:ext cx="2786082" cy="1548000"/>
            </a:xfrm>
            <a:prstGeom prst="rect">
              <a:avLst/>
            </a:prstGeom>
            <a:solidFill>
              <a:srgbClr val="FFFFAB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6" name="Group 3"/>
            <p:cNvGrpSpPr>
              <a:grpSpLocks/>
            </p:cNvGrpSpPr>
            <p:nvPr/>
          </p:nvGrpSpPr>
          <p:grpSpPr bwMode="auto">
            <a:xfrm>
              <a:off x="1792277" y="785896"/>
              <a:ext cx="3793082" cy="5797467"/>
              <a:chOff x="9637" y="1538"/>
              <a:chExt cx="6309" cy="9380"/>
            </a:xfrm>
          </p:grpSpPr>
          <p:grpSp>
            <p:nvGrpSpPr>
              <p:cNvPr id="57" name="Group 4"/>
              <p:cNvGrpSpPr>
                <a:grpSpLocks/>
              </p:cNvGrpSpPr>
              <p:nvPr/>
            </p:nvGrpSpPr>
            <p:grpSpPr bwMode="auto">
              <a:xfrm>
                <a:off x="9637" y="1538"/>
                <a:ext cx="6309" cy="9380"/>
                <a:chOff x="9637" y="1269"/>
                <a:chExt cx="6309" cy="9380"/>
              </a:xfrm>
            </p:grpSpPr>
            <p:grpSp>
              <p:nvGrpSpPr>
                <p:cNvPr id="59" name="Group 5"/>
                <p:cNvGrpSpPr>
                  <a:grpSpLocks/>
                </p:cNvGrpSpPr>
                <p:nvPr/>
              </p:nvGrpSpPr>
              <p:grpSpPr bwMode="auto">
                <a:xfrm>
                  <a:off x="9637" y="1269"/>
                  <a:ext cx="6309" cy="9380"/>
                  <a:chOff x="9637" y="1269"/>
                  <a:chExt cx="6309" cy="9380"/>
                </a:xfrm>
              </p:grpSpPr>
              <p:sp>
                <p:nvSpPr>
                  <p:cNvPr id="63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1269"/>
                    <a:ext cx="1156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2008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64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3828"/>
                    <a:ext cx="1156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2011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6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8792"/>
                    <a:ext cx="1156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2017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66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6249"/>
                    <a:ext cx="1156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2014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grpSp>
                <p:nvGrpSpPr>
                  <p:cNvPr id="67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0102" y="1500"/>
                    <a:ext cx="5844" cy="9149"/>
                    <a:chOff x="10102" y="1500"/>
                    <a:chExt cx="5844" cy="9149"/>
                  </a:xfrm>
                </p:grpSpPr>
                <p:sp>
                  <p:nvSpPr>
                    <p:cNvPr id="68" name="AutoShap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02" y="1500"/>
                      <a:ext cx="5844" cy="9149"/>
                    </a:xfrm>
                    <a:prstGeom prst="downArrow">
                      <a:avLst>
                        <a:gd name="adj1" fmla="val 79296"/>
                        <a:gd name="adj2" fmla="val 18924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" name="AutoShap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52" y="5524"/>
                      <a:ext cx="4119" cy="484"/>
                    </a:xfrm>
                    <a:prstGeom prst="roundRect">
                      <a:avLst>
                        <a:gd name="adj" fmla="val 10394"/>
                      </a:avLst>
                    </a:prstGeom>
                    <a:solidFill>
                      <a:srgbClr val="E5FBF4"/>
                    </a:solidFill>
                    <a:ln w="9525">
                      <a:solidFill>
                        <a:srgbClr val="00CC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vert="horz" wrap="square" lIns="228600" tIns="50400" rIns="228600" bIns="5040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: Evaluation intermédiaire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0" name="AutoShap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54" y="9107"/>
                      <a:ext cx="4119" cy="484"/>
                    </a:xfrm>
                    <a:prstGeom prst="roundRect">
                      <a:avLst>
                        <a:gd name="adj" fmla="val 10394"/>
                      </a:avLst>
                    </a:prstGeom>
                    <a:solidFill>
                      <a:srgbClr val="E5FBF4"/>
                    </a:solidFill>
                    <a:ln w="9525">
                      <a:solidFill>
                        <a:srgbClr val="00CC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vert="horz" wrap="square" lIns="228600" tIns="50400" rIns="228600" bIns="5040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2018 : Evaluation finale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1" name="AutoShap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09" y="1691"/>
                      <a:ext cx="4120" cy="483"/>
                    </a:xfrm>
                    <a:prstGeom prst="roundRect">
                      <a:avLst>
                        <a:gd name="adj" fmla="val 10394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CC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vert="horz" wrap="square" lIns="228600" tIns="50400" rIns="228600" bIns="5040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Diffusion du schéma d’orientation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60" name="Group 15"/>
                <p:cNvGrpSpPr>
                  <a:grpSpLocks/>
                </p:cNvGrpSpPr>
                <p:nvPr/>
              </p:nvGrpSpPr>
              <p:grpSpPr bwMode="auto">
                <a:xfrm>
                  <a:off x="10901" y="4967"/>
                  <a:ext cx="4136" cy="2890"/>
                  <a:chOff x="10901" y="4967"/>
                  <a:chExt cx="4136" cy="2890"/>
                </a:xfrm>
              </p:grpSpPr>
              <p:sp>
                <p:nvSpPr>
                  <p:cNvPr id="61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01" y="4967"/>
                    <a:ext cx="4136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Actions à moyen terme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62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01" y="7405"/>
                    <a:ext cx="4136" cy="4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Actions à long terme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10901" y="2832"/>
                <a:ext cx="4136" cy="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Lancement des premières actions</a:t>
                </a:r>
                <a:endPara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Déroulement de la présentation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16"/>
          <p:cNvSpPr txBox="1">
            <a:spLocks noChangeArrowheads="1"/>
          </p:cNvSpPr>
          <p:nvPr/>
        </p:nvSpPr>
        <p:spPr bwMode="auto">
          <a:xfrm>
            <a:off x="2786050" y="1126886"/>
            <a:ext cx="214314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j-lt"/>
            </a:endParaRP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smtClean="0">
                <a:latin typeface="+mj-lt"/>
              </a:rPr>
              <a:t>I. La </a:t>
            </a:r>
            <a:r>
              <a:rPr lang="fr-FR" sz="2000" b="1" dirty="0">
                <a:latin typeface="+mj-lt"/>
              </a:rPr>
              <a:t>commande</a:t>
            </a: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AutoNum type="romanUcPeriod"/>
              <a:defRPr/>
            </a:pPr>
            <a:endParaRPr lang="fr-FR" sz="2000" b="1" dirty="0" smtClean="0">
              <a:latin typeface="+mj-lt"/>
            </a:endParaRPr>
          </a:p>
          <a:p>
            <a:pPr marL="400050" indent="-400050" fontAlgn="auto">
              <a:spcBef>
                <a:spcPts val="0"/>
              </a:spcBef>
              <a:spcAft>
                <a:spcPts val="0"/>
              </a:spcAft>
              <a:buAutoNum type="romanUcPeriod"/>
              <a:defRPr/>
            </a:pPr>
            <a:endParaRPr lang="fr-FR" sz="2000" b="1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smtClean="0">
                <a:latin typeface="+mj-lt"/>
              </a:rPr>
              <a:t>II</a:t>
            </a:r>
            <a:r>
              <a:rPr lang="fr-FR" sz="2000" b="1" dirty="0">
                <a:latin typeface="+mj-lt"/>
              </a:rPr>
              <a:t>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smtClean="0"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smtClean="0">
                <a:latin typeface="+mj-lt"/>
              </a:rPr>
              <a:t>III</a:t>
            </a:r>
            <a:r>
              <a:rPr lang="fr-FR" sz="2000" b="1" dirty="0">
                <a:latin typeface="+mj-lt"/>
              </a:rPr>
              <a:t>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j-lt"/>
              </a:rPr>
              <a:t> </a:t>
            </a:r>
            <a:endParaRPr lang="fr-FR" sz="2000" b="1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j-lt"/>
              </a:rPr>
              <a:t> </a:t>
            </a:r>
            <a:r>
              <a:rPr lang="fr-FR" sz="2000" b="1" dirty="0" smtClean="0">
                <a:latin typeface="+mj-lt"/>
              </a:rPr>
              <a:t>IV</a:t>
            </a:r>
            <a:r>
              <a:rPr lang="fr-FR" sz="2000" b="1" dirty="0">
                <a:latin typeface="+mj-lt"/>
              </a:rPr>
              <a:t>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j-lt"/>
              </a:rPr>
              <a:t> </a:t>
            </a:r>
            <a:r>
              <a:rPr lang="fr-FR" sz="2000" b="1" dirty="0" smtClean="0">
                <a:latin typeface="+mj-lt"/>
              </a:rPr>
              <a:t> </a:t>
            </a:r>
            <a:endParaRPr lang="fr-FR" sz="2000" b="1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latin typeface="+mj-lt"/>
              </a:rPr>
              <a:t>Conclusion</a:t>
            </a:r>
          </a:p>
        </p:txBody>
      </p:sp>
      <p:sp>
        <p:nvSpPr>
          <p:cNvPr id="26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+mj-lt"/>
              </a:rPr>
              <a:t>Introduction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5589861" y="928670"/>
            <a:ext cx="2982667" cy="2484000"/>
            <a:chOff x="5589861" y="928670"/>
            <a:chExt cx="2982667" cy="2484000"/>
          </a:xfrm>
        </p:grpSpPr>
        <p:pic>
          <p:nvPicPr>
            <p:cNvPr id="2052" name="Picture 4" descr="E:\Mes Documents\Stage Pays des Sources\Soutenance du 8 septembre\Décoration de la salle\A4\Intercalaires\Intercalaire ''Propositions''.bmp"/>
            <p:cNvPicPr>
              <a:picLocks noChangeAspect="1" noChangeArrowheads="1"/>
            </p:cNvPicPr>
            <p:nvPr/>
          </p:nvPicPr>
          <p:blipFill>
            <a:blip r:embed="rId4" cstate="print"/>
            <a:srcRect l="6744" t="9767" r="27631" b="4774"/>
            <a:stretch>
              <a:fillRect/>
            </a:stretch>
          </p:blipFill>
          <p:spPr bwMode="auto">
            <a:xfrm>
              <a:off x="5589861" y="928670"/>
              <a:ext cx="2696915" cy="2484000"/>
            </a:xfrm>
            <a:prstGeom prst="rect">
              <a:avLst/>
            </a:prstGeom>
            <a:noFill/>
          </p:spPr>
        </p:pic>
        <p:sp>
          <p:nvSpPr>
            <p:cNvPr id="38" name="Rectangle 37"/>
            <p:cNvSpPr/>
            <p:nvPr/>
          </p:nvSpPr>
          <p:spPr>
            <a:xfrm>
              <a:off x="7929586" y="1285860"/>
              <a:ext cx="642942" cy="714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643570" y="3786190"/>
            <a:ext cx="2928958" cy="2484000"/>
            <a:chOff x="5643570" y="3786190"/>
            <a:chExt cx="2928958" cy="2484000"/>
          </a:xfrm>
        </p:grpSpPr>
        <p:pic>
          <p:nvPicPr>
            <p:cNvPr id="2051" name="Picture 3" descr="E:\Mes Documents\Stage Pays des Sources\Soutenance du 8 septembre\Décoration de la salle\A4\Intercalaires\Intercalaire ''Présentation du territoire''.bmp"/>
            <p:cNvPicPr>
              <a:picLocks noChangeAspect="1" noChangeArrowheads="1"/>
            </p:cNvPicPr>
            <p:nvPr/>
          </p:nvPicPr>
          <p:blipFill>
            <a:blip r:embed="rId5" cstate="print"/>
            <a:srcRect l="7414" t="11111" r="27751" b="5555"/>
            <a:stretch>
              <a:fillRect/>
            </a:stretch>
          </p:blipFill>
          <p:spPr bwMode="auto">
            <a:xfrm>
              <a:off x="5643570" y="3786190"/>
              <a:ext cx="2732400" cy="2484000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/>
          </p:nvSpPr>
          <p:spPr>
            <a:xfrm>
              <a:off x="7929586" y="3929066"/>
              <a:ext cx="642942" cy="714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49_Répartition des pers 60 an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4198" y="1239247"/>
            <a:ext cx="3888000" cy="530679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286512" y="2199023"/>
            <a:ext cx="2428892" cy="112371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+mn-lt"/>
              </a:rPr>
              <a:t>Plus de 65 ans :</a:t>
            </a:r>
          </a:p>
          <a:p>
            <a:pPr algn="ctr"/>
            <a:r>
              <a:rPr lang="fr-FR" sz="2000" dirty="0" smtClean="0">
                <a:latin typeface="+mn-lt"/>
              </a:rPr>
              <a:t>21,2% (Lozère)</a:t>
            </a:r>
          </a:p>
          <a:p>
            <a:pPr algn="ctr"/>
            <a:r>
              <a:rPr lang="fr-FR" sz="2000" dirty="0" smtClean="0">
                <a:latin typeface="+mn-lt"/>
              </a:rPr>
              <a:t>16,1% (France)</a:t>
            </a:r>
            <a:endParaRPr lang="fr-FR" sz="2000" dirty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6512" y="3714752"/>
            <a:ext cx="2428892" cy="783193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n-lt"/>
              </a:rPr>
              <a:t>Concentration au Nord-ouest du pays</a:t>
            </a:r>
          </a:p>
        </p:txBody>
      </p:sp>
      <p:sp>
        <p:nvSpPr>
          <p:cNvPr id="18" name="Titre 3"/>
          <p:cNvSpPr txBox="1">
            <a:spLocks/>
          </p:cNvSpPr>
          <p:nvPr/>
        </p:nvSpPr>
        <p:spPr>
          <a:xfrm>
            <a:off x="2071702" y="142852"/>
            <a:ext cx="7143768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>
                <a:solidFill>
                  <a:schemeClr val="tx2"/>
                </a:solidFill>
                <a:latin typeface="+mn-lt"/>
              </a:rPr>
              <a:t>Problématique : le logement des personnes âgées</a:t>
            </a:r>
          </a:p>
        </p:txBody>
      </p:sp>
      <p:sp>
        <p:nvSpPr>
          <p:cNvPr id="2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latin typeface="+mj-lt"/>
              </a:rPr>
              <a:t> 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71670" y="785794"/>
            <a:ext cx="684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fr-FR" sz="2200" dirty="0" smtClean="0">
                <a:latin typeface="+mn-lt"/>
              </a:rPr>
              <a:t>  La Lozère : un territoire vieillissant</a:t>
            </a:r>
            <a:endParaRPr lang="fr-FR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2071670" y="785794"/>
            <a:ext cx="684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</a:t>
            </a:r>
            <a:r>
              <a:rPr lang="fr-FR" sz="2200" dirty="0" smtClean="0">
                <a:latin typeface="+mn-lt"/>
              </a:rPr>
              <a:t>La Lozère </a:t>
            </a:r>
            <a:r>
              <a:rPr lang="fr-FR" sz="2200" dirty="0">
                <a:latin typeface="+mn-lt"/>
              </a:rPr>
              <a:t>:</a:t>
            </a:r>
            <a:r>
              <a:rPr lang="fr-FR" sz="2200" dirty="0" smtClean="0">
                <a:latin typeface="+mn-lt"/>
              </a:rPr>
              <a:t> </a:t>
            </a:r>
            <a:r>
              <a:rPr lang="fr-FR" sz="2200" dirty="0">
                <a:latin typeface="+mn-lt"/>
              </a:rPr>
              <a:t>un des départements les mieux équipés de France en établissements destinés aux personnes âgées</a:t>
            </a:r>
          </a:p>
        </p:txBody>
      </p:sp>
      <p:pic>
        <p:nvPicPr>
          <p:cNvPr id="16" name="Image 15" descr="50_Etabliss pour pers agées.bmp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1557405"/>
            <a:ext cx="7088400" cy="4871991"/>
          </a:xfrm>
          <a:prstGeom prst="rect">
            <a:avLst/>
          </a:prstGeom>
        </p:spPr>
      </p:pic>
      <p:sp>
        <p:nvSpPr>
          <p:cNvPr id="1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Titre 3"/>
          <p:cNvSpPr txBox="1">
            <a:spLocks/>
          </p:cNvSpPr>
          <p:nvPr/>
        </p:nvSpPr>
        <p:spPr>
          <a:xfrm>
            <a:off x="2071702" y="142852"/>
            <a:ext cx="7143768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>
                <a:solidFill>
                  <a:schemeClr val="tx2"/>
                </a:solidFill>
                <a:latin typeface="+mn-lt"/>
              </a:rPr>
              <a:t>Problématique : le logement des personnes âgées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000232" y="2088055"/>
            <a:ext cx="69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 La Lozère </a:t>
            </a:r>
            <a:r>
              <a:rPr lang="fr-FR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</a:t>
            </a:r>
            <a:r>
              <a:rPr lang="fr-FR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fr-FR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un des départements les mieux équipés de France en </a:t>
            </a:r>
            <a:r>
              <a:rPr lang="fr-FR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établissements </a:t>
            </a:r>
            <a:r>
              <a:rPr lang="fr-FR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destinés aux personnes âgées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00232" y="3231063"/>
            <a:ext cx="69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200" dirty="0" smtClean="0">
                <a:latin typeface="+mn-lt"/>
              </a:rPr>
              <a:t>  Une volonté forte de maintien à domicile de la part des personnes âgées</a:t>
            </a:r>
            <a:endParaRPr lang="fr-FR" sz="2200" dirty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00232" y="4445509"/>
            <a:ext cx="69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200" dirty="0" smtClean="0">
                <a:latin typeface="+mn-lt"/>
              </a:rPr>
              <a:t>  </a:t>
            </a:r>
            <a:r>
              <a:rPr lang="fr-FR" sz="2200" dirty="0" smtClean="0">
                <a:latin typeface="+mj-lt"/>
              </a:rPr>
              <a:t>Une </a:t>
            </a:r>
            <a:r>
              <a:rPr lang="fr-FR" sz="2200" dirty="0">
                <a:latin typeface="+mj-lt"/>
              </a:rPr>
              <a:t>corrélation entre parc de logements potentiellement indignes et âge de la personne </a:t>
            </a:r>
            <a:r>
              <a:rPr lang="fr-FR" sz="2200" dirty="0" smtClean="0">
                <a:latin typeface="+mj-lt"/>
              </a:rPr>
              <a:t>résidente :</a:t>
            </a:r>
            <a:endParaRPr lang="fr-FR" sz="2200" dirty="0">
              <a:latin typeface="+mj-lt"/>
            </a:endParaRPr>
          </a:p>
        </p:txBody>
      </p:sp>
      <p:sp>
        <p:nvSpPr>
          <p:cNvPr id="18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00232" y="1142984"/>
            <a:ext cx="5786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200" dirty="0" smtClean="0">
                <a:latin typeface="+mn-lt"/>
              </a:rPr>
              <a:t>  </a:t>
            </a:r>
            <a:r>
              <a:rPr lang="fr-FR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La Lozère : un territoire vieillissant</a:t>
            </a:r>
            <a:endParaRPr lang="fr-FR" sz="2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Titre 3"/>
          <p:cNvSpPr txBox="1">
            <a:spLocks/>
          </p:cNvSpPr>
          <p:nvPr/>
        </p:nvSpPr>
        <p:spPr>
          <a:xfrm>
            <a:off x="2071702" y="142852"/>
            <a:ext cx="7143768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>
                <a:solidFill>
                  <a:schemeClr val="tx2"/>
                </a:solidFill>
                <a:latin typeface="+mn-lt"/>
              </a:rPr>
              <a:t>Problématique : le logement des personnes âgées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39_PPPI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714356"/>
            <a:ext cx="4342279" cy="5926845"/>
          </a:xfrm>
          <a:prstGeom prst="rect">
            <a:avLst/>
          </a:prstGeom>
        </p:spPr>
      </p:pic>
      <p:graphicFrame>
        <p:nvGraphicFramePr>
          <p:cNvPr id="16" name="Graphique 15"/>
          <p:cNvGraphicFramePr/>
          <p:nvPr/>
        </p:nvGraphicFramePr>
        <p:xfrm>
          <a:off x="6429388" y="2500306"/>
          <a:ext cx="2571768" cy="257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latin typeface="+mj-lt"/>
              </a:rPr>
              <a:t> 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Titre 3"/>
          <p:cNvSpPr txBox="1">
            <a:spLocks/>
          </p:cNvSpPr>
          <p:nvPr/>
        </p:nvSpPr>
        <p:spPr>
          <a:xfrm>
            <a:off x="2071702" y="142852"/>
            <a:ext cx="7143768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>
                <a:solidFill>
                  <a:schemeClr val="tx2"/>
                </a:solidFill>
                <a:latin typeface="+mn-lt"/>
              </a:rPr>
              <a:t>Problématique : le logement des personnes âgées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555404" y="2199023"/>
            <a:ext cx="2160000" cy="756000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Logements parfois trop vastes</a:t>
            </a:r>
            <a:endParaRPr lang="fr-FR" sz="2000" dirty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72264" y="3714752"/>
            <a:ext cx="2160000" cy="112371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Maisons parfois situées à l’écart des activités </a:t>
            </a:r>
            <a:endParaRPr lang="fr-FR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6" grpId="1">
        <p:bldAsOne/>
      </p:bldGraphic>
      <p:bldP spid="12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500330" y="3714752"/>
            <a:ext cx="6643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n-lt"/>
              </a:rPr>
              <a:t>Proposer une offre en adéquation avec la demande des populations spécifiques</a:t>
            </a:r>
            <a:endParaRPr lang="fr-FR" sz="2400" dirty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00298" y="2500306"/>
            <a:ext cx="664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n-lt"/>
              </a:rPr>
              <a:t>Améliorer les conditions de logement notamment </a:t>
            </a:r>
            <a:r>
              <a:rPr lang="fr-FR" sz="2400" smtClean="0">
                <a:latin typeface="+mn-lt"/>
              </a:rPr>
              <a:t>des </a:t>
            </a:r>
            <a:r>
              <a:rPr lang="fr-FR" sz="2400" smtClean="0">
                <a:latin typeface="+mn-lt"/>
              </a:rPr>
              <a:t>personnes </a:t>
            </a:r>
            <a:r>
              <a:rPr lang="fr-FR" sz="2400" dirty="0" smtClean="0">
                <a:latin typeface="+mn-lt"/>
              </a:rPr>
              <a:t>âgées</a:t>
            </a:r>
            <a:endParaRPr lang="fr-FR" sz="2400" dirty="0">
              <a:latin typeface="+mn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00330" y="1312119"/>
            <a:ext cx="6643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n-lt"/>
              </a:rPr>
              <a:t>Répondre à la volonté de maintien à domicile des personnes âgées</a:t>
            </a:r>
            <a:endParaRPr lang="fr-FR" sz="2400" dirty="0">
              <a:latin typeface="+mn-l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00298" y="4929198"/>
            <a:ext cx="6643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</a:rPr>
              <a:t>Trouver des solutions alternatives pour desservir la totalité de la population en particulier les personnes sans voiture</a:t>
            </a:r>
            <a:endParaRPr lang="fr-FR" sz="2400" dirty="0">
              <a:latin typeface="+mj-lt"/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2000232" y="1428736"/>
            <a:ext cx="428628" cy="21431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droite 29"/>
          <p:cNvSpPr/>
          <p:nvPr/>
        </p:nvSpPr>
        <p:spPr>
          <a:xfrm>
            <a:off x="2000232" y="2643182"/>
            <a:ext cx="428628" cy="21431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>
            <a:off x="2000232" y="3857628"/>
            <a:ext cx="428628" cy="21431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>
            <a:off x="2000232" y="5072074"/>
            <a:ext cx="428628" cy="21431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latin typeface="+mj-lt"/>
              </a:rPr>
              <a:t>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5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enjeux déduits du diagnostic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1"/>
      <p:bldP spid="24" grpId="0"/>
      <p:bldP spid="29" grpId="0" animBg="1"/>
      <p:bldP spid="30" grpId="0" animBg="1"/>
      <p:bldP spid="31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1928794" y="1071546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400" dirty="0" smtClean="0">
                <a:latin typeface="+mn-lt"/>
              </a:rPr>
              <a:t>  16 fiches actions tirées des enjeux précédents :</a:t>
            </a:r>
            <a:endParaRPr lang="fr-FR" sz="2400" dirty="0">
              <a:latin typeface="+mn-lt"/>
            </a:endParaRPr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Enjeux et acteurs</a:t>
            </a:r>
            <a:endParaRPr lang="fr-FR" sz="12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 l="19922" t="22500" r="19726" b="9070"/>
          <a:stretch>
            <a:fillRect/>
          </a:stretch>
        </p:blipFill>
        <p:spPr bwMode="auto">
          <a:xfrm>
            <a:off x="2428860" y="1714525"/>
            <a:ext cx="2268000" cy="160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l="20117" t="21875" r="19531" b="9687"/>
          <a:stretch>
            <a:fillRect/>
          </a:stretch>
        </p:blipFill>
        <p:spPr bwMode="auto">
          <a:xfrm>
            <a:off x="3339008" y="2714620"/>
            <a:ext cx="2376000" cy="168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 l="20117" t="21875" r="19531" b="9687"/>
          <a:stretch>
            <a:fillRect/>
          </a:stretch>
        </p:blipFill>
        <p:spPr bwMode="auto">
          <a:xfrm>
            <a:off x="5160958" y="1928802"/>
            <a:ext cx="2340000" cy="165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 l="20117" t="21875" r="19531" b="10155"/>
          <a:stretch>
            <a:fillRect/>
          </a:stretch>
        </p:blipFill>
        <p:spPr bwMode="auto">
          <a:xfrm>
            <a:off x="6446842" y="2428868"/>
            <a:ext cx="2340000" cy="164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/>
          <a:srcRect l="20117" t="21875" r="19531" b="9687"/>
          <a:stretch>
            <a:fillRect/>
          </a:stretch>
        </p:blipFill>
        <p:spPr bwMode="auto">
          <a:xfrm>
            <a:off x="2285984" y="3786190"/>
            <a:ext cx="2340000" cy="165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/>
          <a:srcRect l="20117" t="21875" r="19531" b="9687"/>
          <a:stretch>
            <a:fillRect/>
          </a:stretch>
        </p:blipFill>
        <p:spPr bwMode="auto">
          <a:xfrm>
            <a:off x="4429124" y="3342189"/>
            <a:ext cx="2340000" cy="165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/>
          <a:srcRect l="20117" t="21875" r="19531" b="9687"/>
          <a:stretch>
            <a:fillRect/>
          </a:stretch>
        </p:blipFill>
        <p:spPr bwMode="auto">
          <a:xfrm>
            <a:off x="5732462" y="4071942"/>
            <a:ext cx="2340000" cy="165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fiches actions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itre 3"/>
          <p:cNvSpPr txBox="1">
            <a:spLocks/>
          </p:cNvSpPr>
          <p:nvPr/>
        </p:nvSpPr>
        <p:spPr>
          <a:xfrm>
            <a:off x="1714480" y="1857364"/>
            <a:ext cx="8286750" cy="8572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928794" y="1071546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400" dirty="0" smtClean="0">
                <a:latin typeface="+mn-lt"/>
              </a:rPr>
              <a:t>  Des acteurs différenciés : </a:t>
            </a:r>
          </a:p>
        </p:txBody>
      </p:sp>
      <p:sp>
        <p:nvSpPr>
          <p:cNvPr id="13" name="Ellipse 12"/>
          <p:cNvSpPr/>
          <p:nvPr/>
        </p:nvSpPr>
        <p:spPr>
          <a:xfrm>
            <a:off x="3357554" y="2285992"/>
            <a:ext cx="3354423" cy="378621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3568706" y="2857496"/>
            <a:ext cx="2928958" cy="300039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3783020" y="3286124"/>
            <a:ext cx="2500330" cy="221457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4140210" y="4286256"/>
            <a:ext cx="1857388" cy="57150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283086" y="43576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Commune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068772" y="357187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Communauté de communes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211648" y="28574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Pays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211648" y="2428868"/>
            <a:ext cx="168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Département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Enjeux et acteurs</a:t>
            </a:r>
            <a:endParaRPr lang="fr-FR" sz="12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porteurs de projets du territoire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 animBg="1"/>
      <p:bldP spid="15" grpId="0" animBg="1"/>
      <p:bldP spid="24" grpId="0" animBg="1"/>
      <p:bldP spid="25" grpId="0" animBg="1"/>
      <p:bldP spid="29" grpId="0"/>
      <p:bldP spid="30" grpId="0"/>
      <p:bldP spid="31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1857356" y="2285992"/>
            <a:ext cx="3354423" cy="378621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068508" y="2857496"/>
            <a:ext cx="2928958" cy="300039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282822" y="3286124"/>
            <a:ext cx="2500330" cy="221457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640012" y="4286256"/>
            <a:ext cx="1857388" cy="571504"/>
          </a:xfrm>
          <a:prstGeom prst="ellipse">
            <a:avLst/>
          </a:prstGeom>
          <a:solidFill>
            <a:srgbClr val="FCE79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928794" y="1071546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400" dirty="0" smtClean="0">
                <a:latin typeface="+mn-lt"/>
              </a:rPr>
              <a:t>  Des acteurs différenciés : </a:t>
            </a:r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Enjeux et acteurs</a:t>
            </a:r>
            <a:endParaRPr lang="fr-FR" sz="12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143504" y="4649940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F 14 : Développer les « Villas </a:t>
            </a:r>
            <a:r>
              <a:rPr lang="fr-FR" sz="2000" dirty="0" err="1" smtClean="0">
                <a:latin typeface="+mn-lt"/>
              </a:rPr>
              <a:t>Family</a:t>
            </a:r>
            <a:r>
              <a:rPr lang="fr-FR" sz="2000" dirty="0" smtClean="0">
                <a:latin typeface="+mn-lt"/>
              </a:rPr>
              <a:t> » pour les personnes âgées</a:t>
            </a:r>
            <a:endParaRPr lang="fr-FR" sz="2000" dirty="0">
              <a:latin typeface="+mn-lt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2643174" y="4286256"/>
            <a:ext cx="1857388" cy="571504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786050" y="43576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Commune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571736" y="357187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Communauté de communes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714612" y="28574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Pays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714612" y="2428868"/>
            <a:ext cx="168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Département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29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porteurs de projets du territoire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/>
          <p:cNvSpPr/>
          <p:nvPr/>
        </p:nvSpPr>
        <p:spPr>
          <a:xfrm>
            <a:off x="2285984" y="3286124"/>
            <a:ext cx="2500330" cy="2214578"/>
          </a:xfrm>
          <a:prstGeom prst="ellipse">
            <a:avLst/>
          </a:prstGeom>
          <a:solidFill>
            <a:srgbClr val="FCE79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1857356" y="2285992"/>
            <a:ext cx="3354423" cy="378621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068508" y="2857496"/>
            <a:ext cx="2928958" cy="300039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282822" y="3286124"/>
            <a:ext cx="2500330" cy="2214578"/>
          </a:xfrm>
          <a:prstGeom prst="ellipse">
            <a:avLst/>
          </a:prstGeom>
          <a:solidFill>
            <a:srgbClr val="FCE79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640012" y="4286256"/>
            <a:ext cx="1857388" cy="5715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928794" y="1071546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400" dirty="0" smtClean="0">
                <a:latin typeface="+mn-lt"/>
              </a:rPr>
              <a:t>  Des acteurs différenciés : </a:t>
            </a:r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Enjeux et acteurs</a:t>
            </a:r>
            <a:endParaRPr lang="fr-FR" sz="12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214942" y="3571876"/>
            <a:ext cx="3929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F 1 : Entreprendre une OPAH </a:t>
            </a:r>
          </a:p>
          <a:p>
            <a:pPr algn="ctr"/>
            <a:r>
              <a:rPr lang="fr-FR" sz="2000" dirty="0" smtClean="0">
                <a:latin typeface="+mn-lt"/>
              </a:rPr>
              <a:t>de revitalisation rurale</a:t>
            </a:r>
            <a:endParaRPr lang="fr-FR" sz="2000" dirty="0">
              <a:latin typeface="+mn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786050" y="43576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Commune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571736" y="357187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Communauté de communes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714612" y="28574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Pays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714612" y="2428868"/>
            <a:ext cx="168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Département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29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porteurs de projets du territoire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1857356" y="2285992"/>
            <a:ext cx="3354423" cy="378621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068508" y="2857496"/>
            <a:ext cx="2928958" cy="3000396"/>
          </a:xfrm>
          <a:prstGeom prst="ellipse">
            <a:avLst/>
          </a:prstGeom>
          <a:solidFill>
            <a:srgbClr val="FCE79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282822" y="3286124"/>
            <a:ext cx="2500330" cy="221457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640012" y="4286256"/>
            <a:ext cx="1857388" cy="571504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928794" y="1071546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400" dirty="0" smtClean="0">
                <a:latin typeface="+mn-lt"/>
              </a:rPr>
              <a:t>  Des acteurs différenciés : </a:t>
            </a:r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Enjeux et acteurs</a:t>
            </a:r>
            <a:endParaRPr lang="fr-FR" sz="12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214942" y="2578238"/>
            <a:ext cx="3929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F 15 : Informer les personnes âgées des aides à leur disposition</a:t>
            </a:r>
            <a:endParaRPr lang="fr-FR" sz="2000" dirty="0">
              <a:latin typeface="+mn-l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786050" y="43576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Commune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571736" y="357187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Communauté de communes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714612" y="28574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Pays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714612" y="2428868"/>
            <a:ext cx="168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Département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porteurs de projets du territoire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5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Pays </a:t>
            </a:r>
            <a:r>
              <a:rPr lang="fr-FR" sz="25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Sources en Lozère </a:t>
            </a:r>
            <a:r>
              <a:rPr lang="fr-FR" sz="25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 contexte politique</a:t>
            </a:r>
            <a:endParaRPr lang="fr-FR" sz="25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Pays et contexte politique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Qu’est ce qu’un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schéma d’orientation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Forme et réflexion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857356" y="428604"/>
            <a:ext cx="7072332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dirty="0">
              <a:latin typeface="Calibri" pitchFamily="34" charset="0"/>
            </a:endParaRPr>
          </a:p>
          <a:p>
            <a:pPr algn="ctr"/>
            <a:endParaRPr lang="fr-FR" dirty="0">
              <a:latin typeface="Calibri" pitchFamily="34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</a:rPr>
              <a:t>L</a:t>
            </a:r>
            <a:r>
              <a:rPr lang="fr-FR" sz="2000" dirty="0" smtClean="0">
                <a:latin typeface="Calibri" pitchFamily="34" charset="0"/>
              </a:rPr>
              <a:t>e Pays : un espace de projet</a:t>
            </a:r>
          </a:p>
          <a:p>
            <a:pPr>
              <a:buFontTx/>
              <a:buBlip>
                <a:blip r:embed="rId4"/>
              </a:buBlip>
            </a:pPr>
            <a:endParaRPr lang="fr-FR" sz="800" dirty="0">
              <a:latin typeface="Calibri" pitchFamily="34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Une structure jeune, peu connue et reconnue</a:t>
            </a:r>
            <a:endParaRPr lang="fr-FR" dirty="0" smtClean="0">
              <a:latin typeface="Calibri" pitchFamily="34" charset="0"/>
            </a:endParaRPr>
          </a:p>
          <a:p>
            <a:pPr>
              <a:buFontTx/>
              <a:buBlip>
                <a:blip r:embed="rId4"/>
              </a:buBlip>
            </a:pPr>
            <a:endParaRPr lang="fr-FR" sz="800" dirty="0">
              <a:latin typeface="Calibri" pitchFamily="34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fr-FR" dirty="0" smtClean="0">
                <a:latin typeface="Calibri" pitchFamily="34" charset="0"/>
              </a:rPr>
              <a:t>  </a:t>
            </a:r>
            <a:r>
              <a:rPr lang="fr-FR" sz="2000" dirty="0" smtClean="0">
                <a:latin typeface="Calibri" pitchFamily="34" charset="0"/>
              </a:rPr>
              <a:t>Inséré dans le jeu politique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1" name="Image 23" descr="01_limites admi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156" y="642918"/>
            <a:ext cx="7020000" cy="46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1857356" y="2285992"/>
            <a:ext cx="3354423" cy="3786214"/>
          </a:xfrm>
          <a:prstGeom prst="ellipse">
            <a:avLst/>
          </a:prstGeom>
          <a:solidFill>
            <a:srgbClr val="FCE79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068508" y="2857496"/>
            <a:ext cx="2928958" cy="300039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282822" y="3286124"/>
            <a:ext cx="2500330" cy="221457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640012" y="4286256"/>
            <a:ext cx="1857388" cy="571504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928794" y="1071546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400" dirty="0" smtClean="0">
                <a:latin typeface="+mn-lt"/>
              </a:rPr>
              <a:t>  Des acteurs différenciés : </a:t>
            </a:r>
          </a:p>
        </p:txBody>
      </p:sp>
      <p:sp>
        <p:nvSpPr>
          <p:cNvPr id="33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latin typeface="+mj-lt"/>
              </a:rPr>
              <a:t> 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Enjeux et acteurs</a:t>
            </a:r>
            <a:endParaRPr lang="fr-FR" sz="12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Deux fiches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143504" y="2149610"/>
            <a:ext cx="400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n-lt"/>
              </a:rPr>
              <a:t>F 11 : Développer un réseau « Observatoire de l’habitat »</a:t>
            </a:r>
            <a:endParaRPr lang="fr-FR" sz="2000" dirty="0">
              <a:latin typeface="+mn-l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786050" y="43576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Commune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571736" y="357187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Communauté de communes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714612" y="285749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Pays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714612" y="2428868"/>
            <a:ext cx="168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n w="12700">
                  <a:noFill/>
                  <a:prstDash val="solid"/>
                </a:ln>
                <a:solidFill>
                  <a:srgbClr val="80407B"/>
                </a:solidFill>
                <a:latin typeface="+mn-lt"/>
              </a:rPr>
              <a:t>Département</a:t>
            </a:r>
            <a:endParaRPr lang="fr-FR" sz="2000" b="1" dirty="0">
              <a:ln w="12700">
                <a:noFill/>
                <a:prstDash val="solid"/>
              </a:ln>
              <a:solidFill>
                <a:srgbClr val="80407B"/>
              </a:solidFill>
              <a:latin typeface="+mn-lt"/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rgbClr val="04617B"/>
                </a:solidFill>
                <a:latin typeface="Calibri"/>
              </a:rPr>
              <a:t>Les porteurs de projets du territoire</a:t>
            </a:r>
            <a:endParaRPr lang="fr-FR" sz="30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857892"/>
            <a:ext cx="9144000" cy="1000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/>
          <a:srcRect l="7043" t="1523" r="7296" b="2537"/>
          <a:stretch>
            <a:fillRect/>
          </a:stretch>
        </p:blipFill>
        <p:spPr bwMode="auto">
          <a:xfrm>
            <a:off x="2071670" y="1035827"/>
            <a:ext cx="6786610" cy="4750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63 fiches actions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La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Deux fiches actions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7814280" y="1071546"/>
            <a:ext cx="990000" cy="949840"/>
          </a:xfrm>
          <a:prstGeom prst="roundRect">
            <a:avLst>
              <a:gd name="adj" fmla="val 9313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2500298" y="1631916"/>
            <a:ext cx="2952000" cy="504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5715009" y="1662858"/>
            <a:ext cx="2016000" cy="1108800"/>
          </a:xfrm>
          <a:prstGeom prst="roundRect">
            <a:avLst>
              <a:gd name="adj" fmla="val 91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5643570" y="2846362"/>
            <a:ext cx="2952000" cy="511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5643570" y="3425066"/>
            <a:ext cx="2952000" cy="4968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2500298" y="2191512"/>
            <a:ext cx="2952000" cy="2952000"/>
          </a:xfrm>
          <a:prstGeom prst="roundRect">
            <a:avLst>
              <a:gd name="adj" fmla="val 2881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5643570" y="4543436"/>
            <a:ext cx="2952000" cy="396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5643570" y="3989370"/>
            <a:ext cx="2952000" cy="493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2000232" y="1857364"/>
            <a:ext cx="68580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 </a:t>
            </a:r>
          </a:p>
          <a:p>
            <a:pPr>
              <a:buBlip>
                <a:blip r:embed="rId4"/>
              </a:buBlip>
            </a:pPr>
            <a:r>
              <a:rPr lang="fr-FR" sz="2000" dirty="0" smtClean="0"/>
              <a:t>  </a:t>
            </a:r>
            <a:r>
              <a:rPr lang="fr-FR" sz="2000" dirty="0" smtClean="0">
                <a:latin typeface="+mj-lt"/>
              </a:rPr>
              <a:t>Editer </a:t>
            </a:r>
            <a:r>
              <a:rPr lang="fr-FR" sz="2000" dirty="0">
                <a:latin typeface="+mj-lt"/>
              </a:rPr>
              <a:t>une lettre d’informations </a:t>
            </a:r>
            <a:r>
              <a:rPr lang="fr-FR" sz="2000" dirty="0" smtClean="0">
                <a:latin typeface="+mj-lt"/>
              </a:rPr>
              <a:t>spécifiques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dirty="0" smtClean="0">
                <a:latin typeface="+mj-lt"/>
              </a:rPr>
              <a:t>  Centres d’hébergement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dirty="0" smtClean="0">
                <a:latin typeface="+mj-lt"/>
              </a:rPr>
              <a:t>  Maintien à domicile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dirty="0" smtClean="0">
                <a:latin typeface="+mj-lt"/>
              </a:rPr>
              <a:t>  Amélioration de l’habitat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dirty="0" smtClean="0">
                <a:latin typeface="+mj-lt"/>
              </a:rPr>
              <a:t>  Liste de contacts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dirty="0" smtClean="0">
                <a:latin typeface="+mj-lt"/>
              </a:rPr>
              <a:t>  Evènements</a:t>
            </a:r>
            <a:endParaRPr lang="fr-FR" sz="1600" dirty="0">
              <a:latin typeface="+mj-lt"/>
            </a:endParaRPr>
          </a:p>
          <a:p>
            <a:pPr>
              <a:buBlip>
                <a:blip r:embed="rId4"/>
              </a:buBlip>
            </a:pPr>
            <a:endParaRPr lang="fr-FR" sz="2000" dirty="0" smtClean="0">
              <a:latin typeface="+mj-lt"/>
            </a:endParaRP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j-lt"/>
              </a:rPr>
              <a:t>  Conforter </a:t>
            </a:r>
            <a:r>
              <a:rPr lang="fr-FR" sz="2000" dirty="0">
                <a:latin typeface="+mj-lt"/>
              </a:rPr>
              <a:t>l’action du CLIC en temps que guichet </a:t>
            </a:r>
            <a:r>
              <a:rPr lang="fr-FR" sz="2000" dirty="0" smtClean="0">
                <a:latin typeface="+mj-lt"/>
              </a:rPr>
              <a:t>unique</a:t>
            </a:r>
            <a:endParaRPr lang="fr-FR" sz="2000" dirty="0">
              <a:latin typeface="+mj-lt"/>
            </a:endParaRPr>
          </a:p>
          <a:p>
            <a:pPr>
              <a:buBlip>
                <a:blip r:embed="rId4"/>
              </a:buBlip>
            </a:pPr>
            <a:endParaRPr lang="fr-FR" sz="2000" dirty="0" smtClean="0">
              <a:latin typeface="+mj-lt"/>
            </a:endParaRPr>
          </a:p>
          <a:p>
            <a:pPr>
              <a:buBlip>
                <a:blip r:embed="rId4"/>
              </a:buBlip>
            </a:pPr>
            <a:r>
              <a:rPr lang="fr-FR" sz="2000" dirty="0"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 Conférences pour les personnes âgées, leurs familles et les professionnels de santé sur des thématiques particulières</a:t>
            </a:r>
          </a:p>
          <a:p>
            <a:pPr>
              <a:buBlip>
                <a:blip r:embed="rId4"/>
              </a:buBlip>
            </a:pPr>
            <a:endParaRPr lang="fr-FR" sz="2000" dirty="0">
              <a:latin typeface="+mj-lt"/>
            </a:endParaRP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j-lt"/>
              </a:rPr>
              <a:t>  Rencontres ou événements destinés aux personnes </a:t>
            </a:r>
            <a:r>
              <a:rPr lang="fr-FR" sz="2000" dirty="0">
                <a:latin typeface="+mj-lt"/>
              </a:rPr>
              <a:t>â</a:t>
            </a:r>
            <a:r>
              <a:rPr lang="fr-FR" sz="2000" dirty="0" smtClean="0">
                <a:latin typeface="+mj-lt"/>
              </a:rPr>
              <a:t>gées</a:t>
            </a:r>
          </a:p>
          <a:p>
            <a:endParaRPr lang="fr-FR" sz="2000" dirty="0"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71670" y="1857364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MOYENS D’ACTION</a:t>
            </a:r>
            <a:endParaRPr lang="fr-FR" sz="2000" dirty="0">
              <a:latin typeface="+mj-lt"/>
            </a:endParaRPr>
          </a:p>
        </p:txBody>
      </p:sp>
      <p:sp>
        <p:nvSpPr>
          <p:cNvPr id="29" name="Titre 3"/>
          <p:cNvSpPr txBox="1">
            <a:spLocks/>
          </p:cNvSpPr>
          <p:nvPr/>
        </p:nvSpPr>
        <p:spPr>
          <a:xfrm>
            <a:off x="2285984" y="142852"/>
            <a:ext cx="5286412" cy="135732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B09C"/>
                </a:solidFill>
                <a:latin typeface="+mj-lt"/>
              </a:rPr>
              <a:t>FICHE ACTION 15</a:t>
            </a:r>
            <a:r>
              <a:rPr lang="fr-FR" sz="2600" b="1" dirty="0" smtClean="0">
                <a:solidFill>
                  <a:srgbClr val="04B09C"/>
                </a:solidFill>
                <a:latin typeface="+mj-lt"/>
                <a:ea typeface="+mj-ea"/>
                <a:cs typeface="+mj-cs"/>
              </a:rPr>
              <a:t> 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INFORMER LES PERSONNES ÂGÉES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AIDES À LEUR DISPOSITION</a:t>
            </a:r>
            <a:endParaRPr lang="fr-FR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" name="Image 1" descr="Pays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501484" y="63486"/>
            <a:ext cx="154676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Le territoire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La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Deux fiches actions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000232" y="1857364"/>
            <a:ext cx="67151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Porteurs de projets potentiels </a:t>
            </a:r>
          </a:p>
          <a:p>
            <a:r>
              <a:rPr lang="fr-FR" sz="1400" dirty="0" smtClean="0"/>
              <a:t>  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Le Pays des Sources en Lozère</a:t>
            </a: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n-lt"/>
              </a:rPr>
              <a:t>  Les communes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Les communautés de communes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00232" y="3728869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Financements potentiels </a:t>
            </a:r>
          </a:p>
          <a:p>
            <a:pPr algn="ctr"/>
            <a:r>
              <a:rPr lang="fr-FR" sz="1400" dirty="0" smtClean="0"/>
              <a:t> 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Les porteurs de projets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Les publicités intégrées aux courriers</a:t>
            </a:r>
            <a:endParaRPr lang="fr-FR" sz="2000" dirty="0">
              <a:latin typeface="+mn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71670" y="1857364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LES PORTEURS DE PROJETS POTENTIELS</a:t>
            </a:r>
            <a:endParaRPr lang="fr-FR" sz="2000" dirty="0"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71670" y="3743270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LES FINANCEMENTS POTENTIELS</a:t>
            </a:r>
            <a:endParaRPr lang="fr-FR" sz="2000" dirty="0">
              <a:latin typeface="+mj-lt"/>
            </a:endParaRPr>
          </a:p>
        </p:txBody>
      </p:sp>
      <p:sp>
        <p:nvSpPr>
          <p:cNvPr id="24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</a:t>
            </a: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territoire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La 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Deux fiches actions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4" name="Image 1" descr="Pays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501484" y="63486"/>
            <a:ext cx="154676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re 3"/>
          <p:cNvSpPr txBox="1">
            <a:spLocks/>
          </p:cNvSpPr>
          <p:nvPr/>
        </p:nvSpPr>
        <p:spPr>
          <a:xfrm>
            <a:off x="2285984" y="142852"/>
            <a:ext cx="5286412" cy="135732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B09C"/>
                </a:solidFill>
                <a:latin typeface="+mj-lt"/>
              </a:rPr>
              <a:t>FICHE ACTION 15</a:t>
            </a:r>
            <a:r>
              <a:rPr lang="fr-FR" sz="2600" b="1" dirty="0" smtClean="0">
                <a:solidFill>
                  <a:srgbClr val="04B09C"/>
                </a:solidFill>
                <a:latin typeface="+mj-lt"/>
                <a:ea typeface="+mj-ea"/>
                <a:cs typeface="+mj-cs"/>
              </a:rPr>
              <a:t> 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INFORMER LES PERSONNES ÂGÉES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AIDES À LEUR DISPOSITION</a:t>
            </a:r>
            <a:endParaRPr lang="fr-FR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2000232" y="1857364"/>
            <a:ext cx="67151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 </a:t>
            </a:r>
          </a:p>
          <a:p>
            <a:r>
              <a:rPr lang="fr-FR" dirty="0" smtClean="0"/>
              <a:t> </a:t>
            </a:r>
          </a:p>
          <a:p>
            <a:pPr>
              <a:buBlip>
                <a:blip r:embed="rId4"/>
              </a:buBlip>
            </a:pPr>
            <a:r>
              <a:rPr lang="fr-FR" sz="2000" dirty="0" smtClean="0"/>
              <a:t> </a:t>
            </a:r>
            <a:r>
              <a:rPr lang="fr-FR" sz="2000" dirty="0" smtClean="0">
                <a:latin typeface="+mj-lt"/>
              </a:rPr>
              <a:t>Une solution alternative aux maisons de retraite</a:t>
            </a: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j-lt"/>
              </a:rPr>
              <a:t> 1 maison / 1 famille d’accueil / 3 personnes âgées</a:t>
            </a: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j-lt"/>
              </a:rPr>
              <a:t> Une proximité avec le lieu de vie et les habitudes de la personne âgée</a:t>
            </a: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+mj-lt"/>
              </a:rPr>
              <a:t> 2 résidences accolées avec services à la personne et 2 familles d’accueil disponibles</a:t>
            </a:r>
            <a:endParaRPr lang="fr-FR" sz="2000" dirty="0"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71670" y="1857364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PRÉSENTATION</a:t>
            </a:r>
            <a:endParaRPr lang="fr-FR" sz="2000" dirty="0">
              <a:latin typeface="+mj-lt"/>
            </a:endParaRPr>
          </a:p>
        </p:txBody>
      </p:sp>
      <p:grpSp>
        <p:nvGrpSpPr>
          <p:cNvPr id="2" name="Groupe 12"/>
          <p:cNvGrpSpPr/>
          <p:nvPr/>
        </p:nvGrpSpPr>
        <p:grpSpPr>
          <a:xfrm>
            <a:off x="2857488" y="4643446"/>
            <a:ext cx="5072098" cy="1482632"/>
            <a:chOff x="1643042" y="2357430"/>
            <a:chExt cx="6929486" cy="2001387"/>
          </a:xfrm>
        </p:grpSpPr>
        <p:pic>
          <p:nvPicPr>
            <p:cNvPr id="27" name="Image 26"/>
            <p:cNvPicPr/>
            <p:nvPr/>
          </p:nvPicPr>
          <p:blipFill>
            <a:blip r:embed="rId5" cstate="print"/>
            <a:srcRect l="3140" t="10847" r="2975" b="23809"/>
            <a:stretch>
              <a:fillRect/>
            </a:stretch>
          </p:blipFill>
          <p:spPr bwMode="auto">
            <a:xfrm>
              <a:off x="1643042" y="2369110"/>
              <a:ext cx="4572938" cy="198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Image 27"/>
            <p:cNvPicPr/>
            <p:nvPr/>
          </p:nvPicPr>
          <p:blipFill>
            <a:blip r:embed="rId6" cstate="print"/>
            <a:srcRect l="33321" t="26720" r="25753" b="17693"/>
            <a:stretch>
              <a:fillRect/>
            </a:stretch>
          </p:blipFill>
          <p:spPr bwMode="auto">
            <a:xfrm>
              <a:off x="6215074" y="2357430"/>
              <a:ext cx="2357454" cy="200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Titre 3"/>
          <p:cNvSpPr txBox="1">
            <a:spLocks/>
          </p:cNvSpPr>
          <p:nvPr/>
        </p:nvSpPr>
        <p:spPr>
          <a:xfrm>
            <a:off x="3500430" y="2857496"/>
            <a:ext cx="7072362" cy="8572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fr-FR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" name="Image 1" descr="Pays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63486"/>
            <a:ext cx="1547812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La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Deux fiches actions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7" name="Titre 3"/>
          <p:cNvSpPr txBox="1">
            <a:spLocks/>
          </p:cNvSpPr>
          <p:nvPr/>
        </p:nvSpPr>
        <p:spPr>
          <a:xfrm>
            <a:off x="2285984" y="142852"/>
            <a:ext cx="5286412" cy="1357322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B09C"/>
                </a:solidFill>
                <a:latin typeface="Calibri"/>
              </a:rPr>
              <a:t>FICHE ACTION 14 : 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617B"/>
                </a:solidFill>
                <a:latin typeface="Calibri"/>
              </a:rPr>
              <a:t>DÉVELOPPER LES « VILLAS FAMILY » 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617B"/>
                </a:solidFill>
                <a:latin typeface="Calibri"/>
              </a:rPr>
              <a:t>POUR LES PERSONNES ÂGÉES</a:t>
            </a:r>
            <a:endParaRPr lang="fr-FR" sz="26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000232" y="1857364"/>
            <a:ext cx="67151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Porteurs de projets potentiels </a:t>
            </a:r>
          </a:p>
          <a:p>
            <a:r>
              <a:rPr lang="fr-FR" sz="1400" dirty="0" smtClean="0"/>
              <a:t>  </a:t>
            </a:r>
          </a:p>
          <a:p>
            <a:pPr>
              <a:buBlip>
                <a:blip r:embed="rId4"/>
              </a:buBlip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sz="2000" dirty="0" smtClean="0">
                <a:latin typeface="+mn-lt"/>
              </a:rPr>
              <a:t>Communes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Communautés de communes</a:t>
            </a:r>
          </a:p>
          <a:p>
            <a:r>
              <a:rPr lang="fr-FR" sz="2000" dirty="0" smtClean="0">
                <a:latin typeface="+mn-lt"/>
              </a:rPr>
              <a:t>(pouvant mettre le terrain à disposition)</a:t>
            </a:r>
            <a:endParaRPr lang="fr-FR" sz="2000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00232" y="3643314"/>
            <a:ext cx="6715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Financements potentiels </a:t>
            </a:r>
          </a:p>
          <a:p>
            <a:pPr algn="ctr"/>
            <a:r>
              <a:rPr lang="fr-FR" sz="1400" dirty="0" smtClean="0"/>
              <a:t> 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Promoteurs privés ou publics</a:t>
            </a:r>
            <a:endParaRPr lang="fr-FR" sz="2000" dirty="0"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00232" y="5000636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Localisation spécifique</a:t>
            </a:r>
          </a:p>
          <a:p>
            <a:r>
              <a:rPr lang="fr-FR" sz="1400" dirty="0" smtClean="0"/>
              <a:t>  </a:t>
            </a:r>
          </a:p>
          <a:p>
            <a:r>
              <a:rPr lang="fr-FR" sz="2000" dirty="0" smtClean="0"/>
              <a:t>	</a:t>
            </a:r>
            <a:r>
              <a:rPr lang="fr-FR" sz="2000" dirty="0" smtClean="0">
                <a:latin typeface="+mn-lt"/>
              </a:rPr>
              <a:t>Zone Nord-ouest du pays, qui présente le plus fort taux de personnes âgées</a:t>
            </a:r>
            <a:endParaRPr lang="fr-FR" sz="2000" dirty="0">
              <a:latin typeface="+mn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71670" y="1857364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LES PORTEURS DE PROJETS POTENTIELS</a:t>
            </a:r>
            <a:endParaRPr lang="fr-FR" sz="2000" dirty="0"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71670" y="3643314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LES FINANCEMENTS POTENTIELS</a:t>
            </a:r>
            <a:endParaRPr lang="fr-FR" sz="2000" dirty="0"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071670" y="4988494"/>
            <a:ext cx="6572296" cy="400110"/>
          </a:xfrm>
          <a:prstGeom prst="rect">
            <a:avLst/>
          </a:prstGeom>
          <a:solidFill>
            <a:srgbClr val="E8C8FC"/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LOCALISATION SPÉCIFIQUE</a:t>
            </a:r>
            <a:endParaRPr lang="fr-FR" sz="2000" dirty="0">
              <a:latin typeface="+mj-lt"/>
            </a:endParaRPr>
          </a:p>
        </p:txBody>
      </p:sp>
      <p:sp>
        <p:nvSpPr>
          <p:cNvPr id="24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La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Deux fiches actions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Evaluation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20" name="Flèche droite 19"/>
          <p:cNvSpPr/>
          <p:nvPr/>
        </p:nvSpPr>
        <p:spPr>
          <a:xfrm>
            <a:off x="2428860" y="5572140"/>
            <a:ext cx="428628" cy="21431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1" descr="Pays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63486"/>
            <a:ext cx="1547812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itre 3"/>
          <p:cNvSpPr txBox="1">
            <a:spLocks/>
          </p:cNvSpPr>
          <p:nvPr/>
        </p:nvSpPr>
        <p:spPr>
          <a:xfrm>
            <a:off x="2285984" y="142852"/>
            <a:ext cx="5286412" cy="1357322"/>
          </a:xfrm>
          <a:prstGeom prst="rect">
            <a:avLst/>
          </a:prstGeom>
        </p:spPr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B09C"/>
                </a:solidFill>
                <a:latin typeface="Calibri"/>
              </a:rPr>
              <a:t>FICHE ACTION 14 : 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617B"/>
                </a:solidFill>
                <a:latin typeface="Calibri"/>
              </a:rPr>
              <a:t>DÉVELOPPER LES « VILLAS FAMILY » 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fr-FR" sz="2600" b="1" dirty="0" smtClean="0">
                <a:solidFill>
                  <a:srgbClr val="04617B"/>
                </a:solidFill>
                <a:latin typeface="Calibri"/>
              </a:rPr>
              <a:t>POUR LES PERSONNES ÂGÉES</a:t>
            </a:r>
            <a:endParaRPr lang="fr-FR" sz="2600" b="1" dirty="0">
              <a:solidFill>
                <a:srgbClr val="04617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  <p:bldP spid="18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L’évaluation des actions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1483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071670" y="1142984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dirty="0" smtClean="0"/>
              <a:t>  </a:t>
            </a:r>
            <a:r>
              <a:rPr lang="fr-FR" sz="2000" dirty="0" smtClean="0">
                <a:latin typeface="+mn-lt"/>
              </a:rPr>
              <a:t>Une évaluation nécessaire pour chaque action</a:t>
            </a: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La mise en place d’indicateurs de réalisation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43108" y="2895897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L’exemple des « Villas </a:t>
            </a:r>
            <a:r>
              <a:rPr lang="fr-FR" sz="2400" dirty="0" err="1" smtClean="0">
                <a:latin typeface="+mj-lt"/>
              </a:rPr>
              <a:t>Family</a:t>
            </a:r>
            <a:r>
              <a:rPr lang="fr-FR" sz="2400" dirty="0" smtClean="0">
                <a:latin typeface="+mj-lt"/>
              </a:rPr>
              <a:t> » :</a:t>
            </a:r>
            <a:r>
              <a:rPr lang="fr-FR" sz="2400" dirty="0" smtClean="0"/>
              <a:t>	</a:t>
            </a:r>
            <a:endParaRPr lang="fr-FR" sz="2400" dirty="0"/>
          </a:p>
        </p:txBody>
      </p:sp>
      <p:pic>
        <p:nvPicPr>
          <p:cNvPr id="12" name="Image 11"/>
          <p:cNvPicPr/>
          <p:nvPr/>
        </p:nvPicPr>
        <p:blipFill>
          <a:blip r:embed="rId5" cstate="print"/>
          <a:srcRect l="33321" t="26720" r="25753" b="17693"/>
          <a:stretch>
            <a:fillRect/>
          </a:stretch>
        </p:blipFill>
        <p:spPr bwMode="auto">
          <a:xfrm>
            <a:off x="7143769" y="2641672"/>
            <a:ext cx="1000132" cy="85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143108" y="3682561"/>
            <a:ext cx="7000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/>
              <a:t>  </a:t>
            </a:r>
            <a:r>
              <a:rPr lang="fr-FR" sz="2000" dirty="0" smtClean="0">
                <a:latin typeface="+mn-lt"/>
              </a:rPr>
              <a:t>Mise en place de grilles de satisfactions</a:t>
            </a:r>
          </a:p>
          <a:p>
            <a:endParaRPr lang="fr-FR" sz="2000" dirty="0" smtClean="0">
              <a:latin typeface="+mn-lt"/>
            </a:endParaRPr>
          </a:p>
          <a:p>
            <a:pPr>
              <a:buBlip>
                <a:blip r:embed="rId4"/>
              </a:buBlip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Création de critères chiffrés : </a:t>
            </a:r>
          </a:p>
          <a:p>
            <a:pPr lvl="2">
              <a:buFont typeface="Wingdings" pitchFamily="2" charset="2"/>
              <a:buChar char="§"/>
            </a:pPr>
            <a:r>
              <a:rPr lang="fr-FR" sz="2000" dirty="0" smtClean="0">
                <a:latin typeface="+mn-lt"/>
              </a:rPr>
              <a:t>  Nombre de personnes âgées bénéficiant de ce concept</a:t>
            </a:r>
          </a:p>
          <a:p>
            <a:pPr lvl="2">
              <a:buFont typeface="Wingdings" pitchFamily="2" charset="2"/>
              <a:buChar char="§"/>
            </a:pPr>
            <a:r>
              <a:rPr lang="fr-FR" sz="2000" dirty="0" smtClean="0">
                <a:latin typeface="+mn-lt"/>
              </a:rPr>
              <a:t>  Nombre de demandes effectuées</a:t>
            </a:r>
          </a:p>
          <a:p>
            <a:pPr lvl="2">
              <a:buFont typeface="Wingdings" pitchFamily="2" charset="2"/>
              <a:buChar char="§"/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Nombre d’emplois créés</a:t>
            </a:r>
          </a:p>
          <a:p>
            <a:pPr lvl="2">
              <a:buFont typeface="Wingdings" pitchFamily="2" charset="2"/>
              <a:buChar char="§"/>
            </a:pPr>
            <a:r>
              <a:rPr lang="fr-FR" sz="2000" dirty="0" smtClean="0">
                <a:latin typeface="+mn-lt"/>
              </a:rPr>
              <a:t>  …</a:t>
            </a:r>
          </a:p>
        </p:txBody>
      </p:sp>
      <p:sp>
        <p:nvSpPr>
          <p:cNvPr id="14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La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problématique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Enjeux et acteurs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Deux fiches actions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Evaluation des actions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72140"/>
            <a:ext cx="91440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1885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500702"/>
            <a:ext cx="9715536" cy="171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1792514" y="-51910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 flipV="1">
            <a:off x="1857356" y="-24"/>
            <a:ext cx="820057" cy="7767190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 rot="16200000">
            <a:off x="5009452" y="-3080657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928794" y="1883623"/>
            <a:ext cx="7215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Conclusion</a:t>
            </a:r>
            <a:endParaRPr lang="fr-FR" sz="4800" b="1" dirty="0">
              <a:solidFill>
                <a:schemeClr val="accent2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84032" y="-4955"/>
            <a:ext cx="2160000" cy="119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Vague 21"/>
          <p:cNvSpPr/>
          <p:nvPr/>
        </p:nvSpPr>
        <p:spPr>
          <a:xfrm>
            <a:off x="0" y="3000372"/>
            <a:ext cx="9144000" cy="4357718"/>
          </a:xfrm>
          <a:prstGeom prst="wave">
            <a:avLst>
              <a:gd name="adj1" fmla="val 3193"/>
              <a:gd name="adj2" fmla="val 0"/>
            </a:avLst>
          </a:prstGeom>
          <a:solidFill>
            <a:srgbClr val="0C9B74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72140"/>
            <a:ext cx="91440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1885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500702"/>
            <a:ext cx="9715536" cy="171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1792514" y="-51910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 flipV="1">
            <a:off x="1857356" y="-24"/>
            <a:ext cx="820057" cy="7767190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 rot="16200000">
            <a:off x="5009452" y="-3080657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84032" y="-4955"/>
            <a:ext cx="2160000" cy="119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1928794" y="1883623"/>
            <a:ext cx="7215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Merci de votre attention… </a:t>
            </a:r>
            <a:endParaRPr lang="fr-FR" sz="4800" b="1" dirty="0">
              <a:solidFill>
                <a:schemeClr val="accent2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9641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 smtClean="0"/>
              <a:t>Flore BONNY   -   Marine BUISSON   -   Anaël FAURE   -   Camille FUMANAL-ULYSSE   -   Maxime GRAZIANO   -   Sylvain LEVEQUE</a:t>
            </a:r>
            <a:endParaRPr lang="fr-FR" sz="1100" b="1" dirty="0"/>
          </a:p>
        </p:txBody>
      </p:sp>
      <p:sp>
        <p:nvSpPr>
          <p:cNvPr id="22" name="Vague 21"/>
          <p:cNvSpPr/>
          <p:nvPr/>
        </p:nvSpPr>
        <p:spPr>
          <a:xfrm>
            <a:off x="0" y="3000372"/>
            <a:ext cx="9144000" cy="4357718"/>
          </a:xfrm>
          <a:prstGeom prst="wave">
            <a:avLst>
              <a:gd name="adj1" fmla="val 3193"/>
              <a:gd name="adj2" fmla="val 0"/>
            </a:avLst>
          </a:prstGeom>
          <a:solidFill>
            <a:srgbClr val="0C9B74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Documents and Settings\utilisateur\Bureau\Photos en commun\Flore\07.04-Charpal\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643182"/>
            <a:ext cx="5166235" cy="3865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ague 21"/>
          <p:cNvSpPr/>
          <p:nvPr/>
        </p:nvSpPr>
        <p:spPr>
          <a:xfrm>
            <a:off x="-1571668" y="3214686"/>
            <a:ext cx="13930410" cy="3929090"/>
          </a:xfrm>
          <a:prstGeom prst="wave">
            <a:avLst>
              <a:gd name="adj1" fmla="val 3193"/>
              <a:gd name="adj2" fmla="val 0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6572272"/>
            <a:ext cx="9144000" cy="50006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66408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 l="4460" t="14019" r="5732" b="12151"/>
          <a:stretch>
            <a:fillRect/>
          </a:stretch>
        </p:blipFill>
        <p:spPr bwMode="auto">
          <a:xfrm>
            <a:off x="7715272" y="5715016"/>
            <a:ext cx="1343003" cy="75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500702"/>
            <a:ext cx="9715536" cy="171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3"/>
          <p:cNvSpPr txBox="1">
            <a:spLocks/>
          </p:cNvSpPr>
          <p:nvPr/>
        </p:nvSpPr>
        <p:spPr>
          <a:xfrm>
            <a:off x="-71406" y="4714884"/>
            <a:ext cx="9144000" cy="285752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Membres du jury : Sébastien LARRIBE 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Didier  BOUTET  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François BOTTE 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00298" y="1142984"/>
            <a:ext cx="63579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Schéma d'orientation </a:t>
            </a:r>
          </a:p>
          <a:p>
            <a:r>
              <a:rPr lang="fr-FR" sz="40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"Logement et cadre de vie" </a:t>
            </a:r>
          </a:p>
          <a:p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du Pays des Sources en Lozère </a:t>
            </a:r>
            <a:endParaRPr lang="fr-FR" sz="3600" b="1" dirty="0">
              <a:solidFill>
                <a:schemeClr val="accent2">
                  <a:lumMod val="50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1792514" y="-51910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 flipV="1">
            <a:off x="1857356" y="-24"/>
            <a:ext cx="820057" cy="7767190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 rot="16200000">
            <a:off x="5009452" y="-3080657"/>
            <a:ext cx="820057" cy="6981372"/>
          </a:xfrm>
          <a:custGeom>
            <a:avLst/>
            <a:gdLst>
              <a:gd name="connsiteX0" fmla="*/ 515257 w 820057"/>
              <a:gd name="connsiteY0" fmla="*/ 6981372 h 6981372"/>
              <a:gd name="connsiteX1" fmla="*/ 50800 w 820057"/>
              <a:gd name="connsiteY1" fmla="*/ 3686629 h 6981372"/>
              <a:gd name="connsiteX2" fmla="*/ 820057 w 820057"/>
              <a:gd name="connsiteY2" fmla="*/ 0 h 6981372"/>
              <a:gd name="connsiteX3" fmla="*/ 820057 w 820057"/>
              <a:gd name="connsiteY3" fmla="*/ 0 h 698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57" h="6981372">
                <a:moveTo>
                  <a:pt x="515257" y="6981372"/>
                </a:moveTo>
                <a:cubicBezTo>
                  <a:pt x="257628" y="5915781"/>
                  <a:pt x="0" y="4850191"/>
                  <a:pt x="50800" y="3686629"/>
                </a:cubicBezTo>
                <a:cubicBezTo>
                  <a:pt x="101600" y="2523067"/>
                  <a:pt x="820057" y="0"/>
                  <a:pt x="820057" y="0"/>
                </a:cubicBezTo>
                <a:lnTo>
                  <a:pt x="820057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984032" y="-4955"/>
            <a:ext cx="2160000" cy="119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6572264" y="305966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8 septembre 2008</a:t>
            </a:r>
            <a:endParaRPr lang="fr-FR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9641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 smtClean="0"/>
              <a:t>Flore BONNY   -   Marine BUISSON   -   Anaël FAURE   -   Camille FUMANAL-ULYSSE   -   Maxime GRAZIANO   -   Sylvain LEVEQUE</a:t>
            </a:r>
            <a:endParaRPr lang="fr-FR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>
            <a:spLocks noChangeArrowheads="1"/>
          </p:cNvSpPr>
          <p:nvPr/>
        </p:nvSpPr>
        <p:spPr bwMode="auto">
          <a:xfrm>
            <a:off x="2143108" y="1534477"/>
            <a:ext cx="686754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Calibri" pitchFamily="34" charset="0"/>
              </a:rPr>
              <a:t>Constat : </a:t>
            </a:r>
            <a:endParaRPr lang="fr-FR" sz="2000" b="1" dirty="0">
              <a:latin typeface="Calibri" pitchFamily="34" charset="0"/>
            </a:endParaRPr>
          </a:p>
          <a:p>
            <a:pPr algn="ctr"/>
            <a:endParaRPr lang="fr-FR" dirty="0">
              <a:latin typeface="Calibri" pitchFamily="34" charset="0"/>
            </a:endParaRPr>
          </a:p>
          <a:p>
            <a:pPr>
              <a:buBlip>
                <a:blip r:embed="rId2"/>
              </a:buBlip>
            </a:pPr>
            <a:r>
              <a:rPr lang="fr-FR" dirty="0" smtClean="0">
                <a:latin typeface="Calibri" pitchFamily="34" charset="0"/>
              </a:rPr>
              <a:t>  D</a:t>
            </a:r>
            <a:r>
              <a:rPr lang="fr-FR" sz="2000" dirty="0" smtClean="0">
                <a:latin typeface="Calibri" pitchFamily="34" charset="0"/>
              </a:rPr>
              <a:t>es projets peu organisés et parfois redondants</a:t>
            </a:r>
            <a:endParaRPr lang="fr-FR" dirty="0" smtClean="0">
              <a:latin typeface="Calibri" pitchFamily="34" charset="0"/>
            </a:endParaRPr>
          </a:p>
          <a:p>
            <a:r>
              <a:rPr lang="fr-FR" sz="800" dirty="0" smtClean="0">
                <a:latin typeface="Calibri" pitchFamily="34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Pays et contexte politique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Qu’est ce qu’un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+mj-lt"/>
              </a:rPr>
              <a:t> schéma d’orientation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Forme et réflexion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00364" y="1428027"/>
            <a:ext cx="500066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SCHEMA D’ORIENTATION</a:t>
            </a:r>
          </a:p>
        </p:txBody>
      </p:sp>
      <p:sp>
        <p:nvSpPr>
          <p:cNvPr id="13" name="Flèche droite 12"/>
          <p:cNvSpPr/>
          <p:nvPr/>
        </p:nvSpPr>
        <p:spPr>
          <a:xfrm rot="5400000">
            <a:off x="5085008" y="2630241"/>
            <a:ext cx="1260000" cy="142875"/>
          </a:xfrm>
          <a:prstGeom prst="rightArrow">
            <a:avLst/>
          </a:prstGeom>
          <a:solidFill>
            <a:schemeClr val="accent3">
              <a:lumMod val="75000"/>
              <a:alpha val="39000"/>
            </a:schemeClr>
          </a:solidFill>
          <a:ln>
            <a:solidFill>
              <a:schemeClr val="accent1">
                <a:shade val="50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 rot="7563621">
            <a:off x="3082956" y="2614115"/>
            <a:ext cx="1585913" cy="128588"/>
          </a:xfrm>
          <a:prstGeom prst="rightArrow">
            <a:avLst/>
          </a:prstGeom>
          <a:solidFill>
            <a:schemeClr val="accent3">
              <a:lumMod val="75000"/>
              <a:alpha val="39000"/>
            </a:schemeClr>
          </a:solidFill>
          <a:ln>
            <a:solidFill>
              <a:schemeClr val="accent1">
                <a:shade val="50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2687110">
            <a:off x="6636300" y="2617658"/>
            <a:ext cx="1800000" cy="114300"/>
          </a:xfrm>
          <a:prstGeom prst="rightArrow">
            <a:avLst/>
          </a:prstGeom>
          <a:solidFill>
            <a:schemeClr val="accent3">
              <a:lumMod val="75000"/>
              <a:alpha val="39000"/>
            </a:schemeClr>
          </a:solidFill>
          <a:ln>
            <a:solidFill>
              <a:schemeClr val="accent1">
                <a:shade val="50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000680" y="3499729"/>
            <a:ext cx="2143088" cy="715089"/>
          </a:xfrm>
          <a:prstGeom prst="roundRect">
            <a:avLst/>
          </a:prstGeom>
          <a:solidFill>
            <a:srgbClr val="E5F5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Un outil destiné aux acteurs du territoire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45156" y="3499729"/>
            <a:ext cx="1656000" cy="715089"/>
          </a:xfrm>
          <a:prstGeom prst="roundRect">
            <a:avLst/>
          </a:prstGeom>
          <a:solidFill>
            <a:srgbClr val="E5F5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Un outil </a:t>
            </a:r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à but opérationnel </a:t>
            </a:r>
            <a:endParaRPr lang="fr-FR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78314" y="3499729"/>
            <a:ext cx="2808000" cy="715089"/>
          </a:xfrm>
          <a:prstGeom prst="roundRect">
            <a:avLst/>
          </a:prstGeom>
          <a:solidFill>
            <a:srgbClr val="E5F5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Un outil de développement </a:t>
            </a:r>
            <a:r>
              <a:rPr lang="fr-FR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concerté 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du territoire</a:t>
            </a: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2143138" y="4770791"/>
            <a:ext cx="63579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Blip>
                <a:blip r:embed="rId2"/>
              </a:buBlip>
            </a:pPr>
            <a:r>
              <a:rPr lang="fr-FR" dirty="0" smtClean="0">
                <a:latin typeface="Calibri" pitchFamily="34" charset="0"/>
              </a:rPr>
              <a:t>  Le 1</a:t>
            </a:r>
            <a:r>
              <a:rPr lang="fr-FR" baseline="30000" dirty="0" smtClean="0">
                <a:latin typeface="Calibri" pitchFamily="34" charset="0"/>
              </a:rPr>
              <a:t>er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</a:rPr>
              <a:t>schéma d’orientation du Pays des Sources en Lozère</a:t>
            </a:r>
          </a:p>
          <a:p>
            <a:pPr>
              <a:buBlip>
                <a:blip r:embed="rId2"/>
              </a:buBlip>
            </a:pPr>
            <a:endParaRPr lang="fr-FR" sz="2000" dirty="0" smtClean="0">
              <a:latin typeface="Calibri" pitchFamily="34" charset="0"/>
            </a:endParaRPr>
          </a:p>
          <a:p>
            <a:pPr>
              <a:buBlip>
                <a:blip r:embed="rId2"/>
              </a:buBlip>
            </a:pPr>
            <a:r>
              <a:rPr lang="fr-FR" sz="2000" dirty="0" smtClean="0">
                <a:latin typeface="Calibri" pitchFamily="34" charset="0"/>
              </a:rPr>
              <a:t>  Volonté d’impliquer les élus dans ce projet</a:t>
            </a:r>
            <a:endParaRPr lang="fr-FR" dirty="0">
              <a:latin typeface="Calibri" pitchFamily="34" charset="0"/>
            </a:endParaRPr>
          </a:p>
        </p:txBody>
      </p:sp>
      <p:grpSp>
        <p:nvGrpSpPr>
          <p:cNvPr id="2" name="Groupe 19"/>
          <p:cNvGrpSpPr>
            <a:grpSpLocks/>
          </p:cNvGrpSpPr>
          <p:nvPr/>
        </p:nvGrpSpPr>
        <p:grpSpPr bwMode="auto">
          <a:xfrm>
            <a:off x="2428907" y="856523"/>
            <a:ext cx="5572125" cy="1819275"/>
            <a:chOff x="1714480" y="1357298"/>
            <a:chExt cx="5572164" cy="1818987"/>
          </a:xfrm>
        </p:grpSpPr>
        <p:sp>
          <p:nvSpPr>
            <p:cNvPr id="26" name="ZoneTexte 25"/>
            <p:cNvSpPr txBox="1"/>
            <p:nvPr/>
          </p:nvSpPr>
          <p:spPr>
            <a:xfrm>
              <a:off x="6786577" y="1714428"/>
              <a:ext cx="357191" cy="3698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?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714480" y="1928708"/>
              <a:ext cx="571504" cy="4618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?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571736" y="2714395"/>
              <a:ext cx="571504" cy="4618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?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857488" y="1357298"/>
              <a:ext cx="571504" cy="6460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?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286380" y="1500150"/>
              <a:ext cx="571504" cy="4618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?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715140" y="2428690"/>
              <a:ext cx="571504" cy="6460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?</a:t>
              </a:r>
            </a:p>
          </p:txBody>
        </p:sp>
      </p:grpSp>
      <p:sp>
        <p:nvSpPr>
          <p:cNvPr id="34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Qu’est ce qu’un schéma d’orientation?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2" grpId="0"/>
      <p:bldP spid="13" grpId="0" animBg="1"/>
      <p:bldP spid="15" grpId="0" animBg="1"/>
      <p:bldP spid="16" grpId="0" animBg="1"/>
      <p:bldP spid="14" grpId="0" animBg="1"/>
      <p:bldP spid="17" grpId="0" animBg="1"/>
      <p:bldP spid="18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62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17463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différences entre rendu écrit et démarche de réflexion </a:t>
            </a:r>
            <a:endParaRPr lang="fr-FR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Pays et contexte politique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Qu’est ce qu’un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schéma d’orientation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Forme et réflexion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endParaRPr lang="fr-FR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fr-F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857356" y="357166"/>
            <a:ext cx="707233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dirty="0" smtClean="0">
              <a:latin typeface="Calibri" pitchFamily="34" charset="0"/>
            </a:endParaRPr>
          </a:p>
          <a:p>
            <a:pPr algn="ctr"/>
            <a:endParaRPr lang="fr-FR" sz="1400" dirty="0" smtClean="0">
              <a:latin typeface="Calibri" pitchFamily="34" charset="0"/>
            </a:endParaRPr>
          </a:p>
          <a:p>
            <a:pPr algn="ctr"/>
            <a:endParaRPr lang="fr-FR" dirty="0">
              <a:latin typeface="Calibri" pitchFamily="34" charset="0"/>
            </a:endParaRPr>
          </a:p>
          <a:p>
            <a:pPr>
              <a:buFontTx/>
              <a:buBlip>
                <a:blip r:embed="rId4"/>
              </a:buBlip>
            </a:pPr>
            <a:r>
              <a:rPr lang="fr-FR" dirty="0" smtClean="0">
                <a:latin typeface="Calibri" pitchFamily="34" charset="0"/>
              </a:rPr>
              <a:t>  Forme réalisée : </a:t>
            </a: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endParaRPr lang="fr-FR" dirty="0" smtClean="0">
              <a:latin typeface="Calibri" pitchFamily="34" charset="0"/>
              <a:sym typeface="Wingdings" pitchFamily="2" charset="2"/>
            </a:endParaRPr>
          </a:p>
          <a:p>
            <a:pPr>
              <a:buFontTx/>
              <a:buBlip>
                <a:blip r:embed="rId4"/>
              </a:buBlip>
            </a:pPr>
            <a:r>
              <a:rPr lang="fr-FR" dirty="0" smtClean="0">
                <a:latin typeface="Calibri" pitchFamily="34" charset="0"/>
              </a:rPr>
              <a:t>  Prise de recul, approche professionnelle : </a:t>
            </a:r>
          </a:p>
          <a:p>
            <a:endParaRPr lang="fr-FR" dirty="0">
              <a:latin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29620" y="1571612"/>
            <a:ext cx="1728000" cy="408623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Diagnostic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4103438" y="1678862"/>
            <a:ext cx="540000" cy="1785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881950" y="1571612"/>
            <a:ext cx="1476000" cy="408623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Enjeux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6603768" y="1678863"/>
            <a:ext cx="540000" cy="1785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382280" y="1571612"/>
            <a:ext cx="1476000" cy="408623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Propositions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9620" y="4071233"/>
            <a:ext cx="1728000" cy="715089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Problématiques logement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4103438" y="4340139"/>
            <a:ext cx="540000" cy="178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881950" y="4227757"/>
            <a:ext cx="1476000" cy="408623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Propositions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382280" y="4071233"/>
            <a:ext cx="1476000" cy="715089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Justifiées par diagnostic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603768" y="4351853"/>
            <a:ext cx="540000" cy="178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lèche vers le haut 49"/>
          <p:cNvSpPr/>
          <p:nvPr/>
        </p:nvSpPr>
        <p:spPr>
          <a:xfrm>
            <a:off x="4572000" y="4714884"/>
            <a:ext cx="214314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 vers le haut 50"/>
          <p:cNvSpPr/>
          <p:nvPr/>
        </p:nvSpPr>
        <p:spPr>
          <a:xfrm>
            <a:off x="6072198" y="4718082"/>
            <a:ext cx="214314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/>
          <a:srcRect l="10925" t="3780" r="8858" b="4724"/>
          <a:stretch>
            <a:fillRect/>
          </a:stretch>
        </p:blipFill>
        <p:spPr bwMode="auto">
          <a:xfrm>
            <a:off x="1857355" y="2133503"/>
            <a:ext cx="3520800" cy="250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Virage 52"/>
          <p:cNvSpPr/>
          <p:nvPr/>
        </p:nvSpPr>
        <p:spPr>
          <a:xfrm rot="10800000">
            <a:off x="6786579" y="4786322"/>
            <a:ext cx="714380" cy="1214446"/>
          </a:xfrm>
          <a:prstGeom prst="bentArrow">
            <a:avLst>
              <a:gd name="adj1" fmla="val 15448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4" name="Virage 53"/>
          <p:cNvSpPr/>
          <p:nvPr/>
        </p:nvSpPr>
        <p:spPr>
          <a:xfrm rot="10800000" flipH="1">
            <a:off x="3360753" y="4786322"/>
            <a:ext cx="711181" cy="1214446"/>
          </a:xfrm>
          <a:prstGeom prst="bentArrow">
            <a:avLst>
              <a:gd name="adj1" fmla="val 1348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/>
          <a:srcRect l="9961" t="3750" r="9179" b="4375"/>
          <a:stretch>
            <a:fillRect/>
          </a:stretch>
        </p:blipFill>
        <p:spPr bwMode="auto">
          <a:xfrm>
            <a:off x="4214810" y="5174005"/>
            <a:ext cx="2412000" cy="1712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ZoneTexte 55"/>
          <p:cNvSpPr txBox="1"/>
          <p:nvPr/>
        </p:nvSpPr>
        <p:spPr>
          <a:xfrm>
            <a:off x="1928794" y="6215082"/>
            <a:ext cx="2124000" cy="408623"/>
          </a:xfrm>
          <a:prstGeom prst="roundRect">
            <a:avLst/>
          </a:prstGeom>
          <a:solidFill>
            <a:srgbClr val="CCECFF"/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Volume de synthèse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/>
          <a:srcRect l="11220" t="4252" r="8858" b="4724"/>
          <a:stretch>
            <a:fillRect/>
          </a:stretch>
        </p:blipFill>
        <p:spPr bwMode="auto">
          <a:xfrm>
            <a:off x="5482097" y="2138479"/>
            <a:ext cx="3519059" cy="250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3"/>
          <p:cNvSpPr txBox="1">
            <a:spLocks/>
          </p:cNvSpPr>
          <p:nvPr/>
        </p:nvSpPr>
        <p:spPr>
          <a:xfrm>
            <a:off x="2286000" y="142875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Une population inégalement répartie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logements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Image 23" descr="01_limites admi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785795"/>
            <a:ext cx="7128000" cy="465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238438" y="5431969"/>
            <a:ext cx="4382995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Superficie : 1 895 km</a:t>
            </a:r>
            <a:r>
              <a:rPr lang="fr-FR" sz="2000" baseline="30000" dirty="0" smtClean="0">
                <a:latin typeface="Calibri" pitchFamily="34" charset="0"/>
              </a:rPr>
              <a:t>2</a:t>
            </a:r>
            <a:endParaRPr lang="fr-FR" sz="2000" baseline="30000" dirty="0">
              <a:latin typeface="Calibri" pitchFamily="34" charset="0"/>
            </a:endParaRPr>
          </a:p>
          <a:p>
            <a:pPr>
              <a:buBlip>
                <a:blip r:embed="rId4"/>
              </a:buBlip>
            </a:pPr>
            <a:r>
              <a:rPr lang="fr-FR" sz="2000" baseline="30000" dirty="0" smtClean="0">
                <a:latin typeface="Calibri" pitchFamily="34" charset="0"/>
              </a:rPr>
              <a:t>  </a:t>
            </a:r>
            <a:r>
              <a:rPr lang="fr-FR" sz="2000" dirty="0" smtClean="0">
                <a:latin typeface="Calibri" pitchFamily="34" charset="0"/>
              </a:rPr>
              <a:t>Population : 33 000 habitants en 2007 </a:t>
            </a:r>
          </a:p>
          <a:p>
            <a:pPr>
              <a:buBlip>
                <a:blip r:embed="rId4"/>
              </a:buBlip>
            </a:pP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dirty="0" smtClean="0">
                <a:latin typeface="Calibri" pitchFamily="34" charset="0"/>
              </a:rPr>
              <a:t> Densité </a:t>
            </a:r>
            <a:r>
              <a:rPr lang="fr-FR" sz="2000" b="1" dirty="0">
                <a:latin typeface="Calibri" pitchFamily="34" charset="0"/>
              </a:rPr>
              <a:t>: 18 </a:t>
            </a:r>
            <a:r>
              <a:rPr lang="fr-FR" sz="2000" b="1" dirty="0" smtClean="0">
                <a:latin typeface="Calibri" pitchFamily="34" charset="0"/>
              </a:rPr>
              <a:t>habitants/km²</a:t>
            </a:r>
            <a:endParaRPr lang="fr-FR" sz="2000" b="1" dirty="0">
              <a:latin typeface="Calibri" pitchFamily="34" charset="0"/>
            </a:endParaRPr>
          </a:p>
          <a:p>
            <a:pPr algn="ctr"/>
            <a:endParaRPr lang="fr-FR" sz="2000" baseline="-25000" dirty="0" smtClean="0">
              <a:latin typeface="Calibri" pitchFamily="34" charset="0"/>
            </a:endParaRPr>
          </a:p>
          <a:p>
            <a:pPr algn="ctr"/>
            <a:endParaRPr lang="fr-FR" sz="2000" baseline="30000" dirty="0" smtClean="0">
              <a:latin typeface="Calibri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928794" y="785794"/>
            <a:ext cx="3143272" cy="3214710"/>
            <a:chOff x="1928794" y="785794"/>
            <a:chExt cx="3143272" cy="3214710"/>
          </a:xfrm>
        </p:grpSpPr>
        <p:pic>
          <p:nvPicPr>
            <p:cNvPr id="12" name="Picture 3" descr="E:\Mes documents\Mes images\photos stage lozere 2008\DSC02720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928794" y="785794"/>
              <a:ext cx="3143272" cy="23574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5" name="Connecteur droit 14"/>
            <p:cNvCxnSpPr/>
            <p:nvPr/>
          </p:nvCxnSpPr>
          <p:spPr>
            <a:xfrm>
              <a:off x="1928794" y="3143248"/>
              <a:ext cx="1428760" cy="8572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10800000" flipV="1">
              <a:off x="3714744" y="3143248"/>
              <a:ext cx="1357322" cy="8572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5286381" y="3053264"/>
            <a:ext cx="3751166" cy="2376000"/>
            <a:chOff x="5286380" y="3071810"/>
            <a:chExt cx="3793460" cy="2357454"/>
          </a:xfrm>
        </p:grpSpPr>
        <p:pic>
          <p:nvPicPr>
            <p:cNvPr id="13" name="Picture 3" descr="E:\Mes documents\Mes images\photos stage lozere 2008\DSC02720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5936570" y="3071810"/>
              <a:ext cx="3143270" cy="23574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8" name="Connecteur droit 17"/>
            <p:cNvCxnSpPr/>
            <p:nvPr/>
          </p:nvCxnSpPr>
          <p:spPr>
            <a:xfrm rot="5400000">
              <a:off x="5179223" y="3178967"/>
              <a:ext cx="857256" cy="6429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16200000" flipV="1">
              <a:off x="5107785" y="4607727"/>
              <a:ext cx="1000132" cy="6429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Double vague 18"/>
          <p:cNvSpPr/>
          <p:nvPr/>
        </p:nvSpPr>
        <p:spPr>
          <a:xfrm rot="5400000">
            <a:off x="-3750469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Double vague 21"/>
          <p:cNvSpPr/>
          <p:nvPr/>
        </p:nvSpPr>
        <p:spPr>
          <a:xfrm rot="5400000">
            <a:off x="-3679031" y="3107531"/>
            <a:ext cx="8715375" cy="2214563"/>
          </a:xfrm>
          <a:prstGeom prst="doubleWave">
            <a:avLst>
              <a:gd name="adj1" fmla="val 3669"/>
              <a:gd name="adj2" fmla="val 748"/>
            </a:avLst>
          </a:prstGeom>
          <a:solidFill>
            <a:schemeClr val="accent4">
              <a:lumMod val="20000"/>
              <a:lumOff val="80000"/>
              <a:alpha val="41000"/>
            </a:scheme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Double vague 22"/>
          <p:cNvSpPr/>
          <p:nvPr/>
        </p:nvSpPr>
        <p:spPr>
          <a:xfrm rot="5400000">
            <a:off x="-3679031" y="2321718"/>
            <a:ext cx="8715376" cy="2214563"/>
          </a:xfrm>
          <a:prstGeom prst="doubleWave">
            <a:avLst>
              <a:gd name="adj1" fmla="val 3669"/>
              <a:gd name="adj2" fmla="val 748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8" name="Picture 7" descr="C:\Documents and Settings\utilisateur\Bureau\pied et entete fiches\entet jaune o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26066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tilisateur\Bureau\pied et entete fiches\pied jaune ok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6013" y="6072188"/>
            <a:ext cx="54102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16"/>
          <p:cNvSpPr txBox="1">
            <a:spLocks noChangeArrowheads="1"/>
          </p:cNvSpPr>
          <p:nvPr/>
        </p:nvSpPr>
        <p:spPr bwMode="auto">
          <a:xfrm>
            <a:off x="0" y="642938"/>
            <a:ext cx="17859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Introduction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I. La commande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j-lt"/>
              </a:rPr>
              <a:t>II. Le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latin typeface="+mj-lt"/>
              </a:rPr>
              <a:t> Démographie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Etat du parc de logements</a:t>
            </a:r>
            <a:endParaRPr lang="fr-FR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Cadre de vie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III. La méthode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IV. Un exemple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Image 23" descr="01_limites admi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29150" y="785796"/>
            <a:ext cx="7128000" cy="465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357422" y="5431969"/>
            <a:ext cx="6060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Compensation du solde naturel par le solde migratoire</a:t>
            </a:r>
          </a:p>
          <a:p>
            <a:pPr>
              <a:buBlip>
                <a:blip r:embed="rId4"/>
              </a:buBlip>
            </a:pPr>
            <a:r>
              <a:rPr lang="fr-FR" sz="2000" dirty="0" smtClean="0">
                <a:latin typeface="Calibri" pitchFamily="34" charset="0"/>
              </a:rPr>
              <a:t>  Vieillissement de la population</a:t>
            </a:r>
            <a:endParaRPr lang="fr-FR" sz="2000" baseline="30000" dirty="0" smtClean="0">
              <a:latin typeface="Calibri" pitchFamily="34" charset="0"/>
            </a:endParaRPr>
          </a:p>
        </p:txBody>
      </p:sp>
      <p:sp>
        <p:nvSpPr>
          <p:cNvPr id="12" name="Titre 3"/>
          <p:cNvSpPr txBox="1">
            <a:spLocks/>
          </p:cNvSpPr>
          <p:nvPr/>
        </p:nvSpPr>
        <p:spPr>
          <a:xfrm>
            <a:off x="2214546" y="142852"/>
            <a:ext cx="671512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Une croissance démographique engagée</a:t>
            </a:r>
            <a:endParaRPr lang="fr-FR" sz="3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zère comité de pilotage">
  <a:themeElements>
    <a:clrScheme name="comité pilotage stag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4617B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8053</TotalTime>
  <Words>3198</Words>
  <Application>Microsoft Office PowerPoint</Application>
  <PresentationFormat>Affichage à l'écran (4:3)</PresentationFormat>
  <Paragraphs>1510</Paragraphs>
  <Slides>59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0" baseType="lpstr">
      <vt:lpstr>Lozère comité de pilotage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331</cp:revision>
  <dcterms:created xsi:type="dcterms:W3CDTF">2008-04-10T10:03:46Z</dcterms:created>
  <dcterms:modified xsi:type="dcterms:W3CDTF">2008-09-16T11:53:44Z</dcterms:modified>
</cp:coreProperties>
</file>