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8" r:id="rId3"/>
    <p:sldId id="259" r:id="rId4"/>
    <p:sldId id="260" r:id="rId5"/>
    <p:sldId id="261" r:id="rId6"/>
    <p:sldId id="262" r:id="rId7"/>
    <p:sldId id="263" r:id="rId8"/>
    <p:sldId id="268" r:id="rId9"/>
    <p:sldId id="281" r:id="rId10"/>
    <p:sldId id="269" r:id="rId11"/>
    <p:sldId id="270" r:id="rId12"/>
    <p:sldId id="275" r:id="rId13"/>
    <p:sldId id="278" r:id="rId14"/>
    <p:sldId id="276" r:id="rId15"/>
    <p:sldId id="277" r:id="rId16"/>
    <p:sldId id="279" r:id="rId17"/>
    <p:sldId id="272" r:id="rId18"/>
    <p:sldId id="280" r:id="rId19"/>
    <p:sldId id="274" r:id="rId20"/>
    <p:sldId id="273" r:id="rId21"/>
    <p:sldId id="26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DD19"/>
    <a:srgbClr val="FF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816" y="59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1312624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92985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2969580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409095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2258492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2529623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103362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2115126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3286850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190668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BF1DA2-1BFE-44A4-9E22-3F96377FA7F9}" type="datetimeFigureOut">
              <a:rPr lang="en-GB" smtClean="0"/>
              <a:pPr/>
              <a:t>01/07/2014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3059837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BF1DA2-1BFE-44A4-9E22-3F96377FA7F9}" type="datetimeFigureOut">
              <a:rPr lang="en-GB" smtClean="0"/>
              <a:pPr/>
              <a:t>01/07/2014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85C92-15AA-4D9A-A287-B77DA396B732}" type="slidenum">
              <a:rPr lang="en-GB" smtClean="0"/>
              <a:pPr/>
              <a:t>‹#›</a:t>
            </a:fld>
            <a:endParaRPr lang="en-GB" dirty="0"/>
          </a:p>
        </p:txBody>
      </p:sp>
    </p:spTree>
    <p:extLst>
      <p:ext uri="{BB962C8B-B14F-4D97-AF65-F5344CB8AC3E}">
        <p14:creationId xmlns="" xmlns:p14="http://schemas.microsoft.com/office/powerpoint/2010/main" val="169684098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475656" y="73072"/>
            <a:ext cx="5992495" cy="229425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vert="horz" wrap="square" lIns="91440" tIns="45720" rIns="91440" bIns="45720" anchor="t" anchorCtr="0" upright="1">
            <a:spAutoFit/>
          </a:bodyPr>
          <a:lstStyle/>
          <a:p>
            <a:pPr algn="ctr">
              <a:lnSpc>
                <a:spcPct val="115000"/>
              </a:lnSpc>
              <a:spcAft>
                <a:spcPts val="1000"/>
              </a:spcAft>
            </a:pPr>
            <a:r>
              <a:rPr lang="en-US" sz="2400" dirty="0">
                <a:solidFill>
                  <a:srgbClr val="C0504D"/>
                </a:solidFill>
                <a:effectLst/>
                <a:latin typeface="Wingdings 2"/>
                <a:ea typeface="Calibri"/>
                <a:cs typeface="Wingdings 2"/>
              </a:rPr>
              <a:t>cd</a:t>
            </a:r>
            <a:endParaRPr lang="en-GB" sz="1000" dirty="0">
              <a:effectLst/>
              <a:latin typeface="Tahoma"/>
              <a:ea typeface="Calibri"/>
              <a:cs typeface="Arial"/>
            </a:endParaRPr>
          </a:p>
          <a:p>
            <a:pPr algn="ctr">
              <a:lnSpc>
                <a:spcPct val="115000"/>
              </a:lnSpc>
              <a:spcAft>
                <a:spcPts val="1000"/>
              </a:spcAft>
            </a:pPr>
            <a:r>
              <a:rPr lang="en-US" sz="1400" b="1" dirty="0">
                <a:effectLst/>
                <a:latin typeface="Times New Roman"/>
                <a:ea typeface="Times New Roman"/>
                <a:cs typeface="Arial"/>
              </a:rPr>
              <a:t>FEASIBILITY STUDY FOR USING FROM SOLAR ENERGY IN PUBLIC TRANSPORTATION ALONG WITH THE URBAN SUSTAINABILITY</a:t>
            </a:r>
            <a:endParaRPr lang="en-GB" sz="1000" dirty="0">
              <a:effectLst/>
              <a:latin typeface="Tahoma"/>
              <a:ea typeface="Calibri"/>
              <a:cs typeface="Arial"/>
            </a:endParaRPr>
          </a:p>
          <a:p>
            <a:pPr algn="ctr">
              <a:lnSpc>
                <a:spcPct val="115000"/>
              </a:lnSpc>
              <a:spcAft>
                <a:spcPts val="1000"/>
              </a:spcAft>
            </a:pPr>
            <a:r>
              <a:rPr lang="en-US" sz="1400" b="1" dirty="0">
                <a:effectLst/>
                <a:latin typeface="Times New Roman"/>
                <a:ea typeface="Times New Roman"/>
                <a:cs typeface="Arial"/>
              </a:rPr>
              <a:t>(CASE STYDY: TEHRAN)</a:t>
            </a:r>
            <a:endParaRPr lang="en-GB" sz="1000" dirty="0">
              <a:effectLst/>
              <a:latin typeface="Tahoma"/>
              <a:ea typeface="Calibri"/>
              <a:cs typeface="Arial"/>
            </a:endParaRPr>
          </a:p>
          <a:p>
            <a:pPr algn="ctr">
              <a:lnSpc>
                <a:spcPct val="115000"/>
              </a:lnSpc>
              <a:spcAft>
                <a:spcPts val="1000"/>
              </a:spcAft>
            </a:pPr>
            <a:r>
              <a:rPr lang="en-US" sz="2400" spc="120" dirty="0" err="1">
                <a:solidFill>
                  <a:srgbClr val="C0504D"/>
                </a:solidFill>
                <a:effectLst/>
                <a:latin typeface="Wingdings 2"/>
                <a:ea typeface="Calibri"/>
                <a:cs typeface="Wingdings 2"/>
              </a:rPr>
              <a:t>ba</a:t>
            </a:r>
            <a:endParaRPr lang="en-GB" sz="1000" dirty="0">
              <a:effectLst/>
              <a:latin typeface="Tahoma"/>
              <a:ea typeface="Calibri"/>
              <a:cs typeface="Arial"/>
            </a:endParaRPr>
          </a:p>
          <a:p>
            <a:pPr>
              <a:lnSpc>
                <a:spcPct val="115000"/>
              </a:lnSpc>
              <a:spcAft>
                <a:spcPts val="0"/>
              </a:spcAft>
            </a:pPr>
            <a:r>
              <a:rPr lang="en-US" sz="100" dirty="0">
                <a:effectLst/>
                <a:latin typeface="Tahoma"/>
                <a:ea typeface="Calibri"/>
                <a:cs typeface="Arial"/>
              </a:rPr>
              <a:t> </a:t>
            </a:r>
            <a:endParaRPr lang="en-GB" sz="1000" dirty="0">
              <a:effectLst/>
              <a:latin typeface="Tahoma"/>
              <a:ea typeface="Calibri"/>
              <a:cs typeface="Arial"/>
            </a:endParaRPr>
          </a:p>
        </p:txBody>
      </p:sp>
      <p:pic>
        <p:nvPicPr>
          <p:cNvPr id="5" name="Picture 4"/>
          <p:cNvPicPr/>
          <p:nvPr/>
        </p:nvPicPr>
        <p:blipFill>
          <a:blip r:embed="rId2" cstate="print">
            <a:extLst>
              <a:ext uri="{28A0092B-C50C-407E-A947-70E740481C1C}">
                <a14:useLocalDpi xmlns="" xmlns:a14="http://schemas.microsoft.com/office/drawing/2010/main" val="0"/>
              </a:ext>
            </a:extLst>
          </a:blip>
          <a:stretch>
            <a:fillRect/>
          </a:stretch>
        </p:blipFill>
        <p:spPr>
          <a:xfrm>
            <a:off x="0" y="6111954"/>
            <a:ext cx="1325880" cy="773430"/>
          </a:xfrm>
          <a:prstGeom prst="rect">
            <a:avLst/>
          </a:prstGeom>
        </p:spPr>
      </p:pic>
      <p:pic>
        <p:nvPicPr>
          <p:cNvPr id="6" name="Picture 5"/>
          <p:cNvPicPr/>
          <p:nvPr/>
        </p:nvPicPr>
        <p:blipFill>
          <a:blip r:embed="rId3" cstate="print">
            <a:extLst>
              <a:ext uri="{28A0092B-C50C-407E-A947-70E740481C1C}">
                <a14:useLocalDpi xmlns="" xmlns:a14="http://schemas.microsoft.com/office/drawing/2010/main" val="0"/>
              </a:ext>
            </a:extLst>
          </a:blip>
          <a:stretch>
            <a:fillRect/>
          </a:stretch>
        </p:blipFill>
        <p:spPr>
          <a:xfrm>
            <a:off x="1301436" y="6111954"/>
            <a:ext cx="1724660" cy="773430"/>
          </a:xfrm>
          <a:prstGeom prst="rect">
            <a:avLst/>
          </a:prstGeom>
        </p:spPr>
      </p:pic>
      <p:pic>
        <p:nvPicPr>
          <p:cNvPr id="7" name="Picture 6"/>
          <p:cNvPicPr/>
          <p:nvPr/>
        </p:nvPicPr>
        <p:blipFill>
          <a:blip r:embed="rId4" cstate="print">
            <a:extLst>
              <a:ext uri="{28A0092B-C50C-407E-A947-70E740481C1C}">
                <a14:useLocalDpi xmlns="" xmlns:a14="http://schemas.microsoft.com/office/drawing/2010/main" val="0"/>
              </a:ext>
            </a:extLst>
          </a:blip>
          <a:stretch>
            <a:fillRect/>
          </a:stretch>
        </p:blipFill>
        <p:spPr>
          <a:xfrm>
            <a:off x="3885251" y="6111955"/>
            <a:ext cx="1734820" cy="836930"/>
          </a:xfrm>
          <a:prstGeom prst="rect">
            <a:avLst/>
          </a:prstGeom>
        </p:spPr>
      </p:pic>
      <p:pic>
        <p:nvPicPr>
          <p:cNvPr id="8" name="Picture 7"/>
          <p:cNvPicPr/>
          <p:nvPr/>
        </p:nvPicPr>
        <p:blipFill>
          <a:blip r:embed="rId5" cstate="print">
            <a:extLst>
              <a:ext uri="{28A0092B-C50C-407E-A947-70E740481C1C}">
                <a14:useLocalDpi xmlns="" xmlns:a14="http://schemas.microsoft.com/office/drawing/2010/main" val="0"/>
              </a:ext>
            </a:extLst>
          </a:blip>
          <a:stretch>
            <a:fillRect/>
          </a:stretch>
        </p:blipFill>
        <p:spPr>
          <a:xfrm>
            <a:off x="3026096" y="6111955"/>
            <a:ext cx="859155" cy="773430"/>
          </a:xfrm>
          <a:prstGeom prst="rect">
            <a:avLst/>
          </a:prstGeom>
        </p:spPr>
      </p:pic>
      <p:sp>
        <p:nvSpPr>
          <p:cNvPr id="11" name="Rectangle 10"/>
          <p:cNvSpPr/>
          <p:nvPr/>
        </p:nvSpPr>
        <p:spPr>
          <a:xfrm>
            <a:off x="2232248" y="2644169"/>
            <a:ext cx="4572000" cy="646331"/>
          </a:xfrm>
          <a:prstGeom prst="rect">
            <a:avLst/>
          </a:prstGeom>
        </p:spPr>
        <p:txBody>
          <a:bodyPr>
            <a:spAutoFit/>
          </a:bodyPr>
          <a:lstStyle/>
          <a:p>
            <a:pPr algn="ctr"/>
            <a:r>
              <a:rPr lang="en-GB" dirty="0"/>
              <a:t>Presented </a:t>
            </a:r>
            <a:r>
              <a:rPr lang="en-GB" dirty="0" smtClean="0"/>
              <a:t>by:</a:t>
            </a:r>
            <a:endParaRPr lang="en-GB" dirty="0"/>
          </a:p>
          <a:p>
            <a:pPr algn="ctr"/>
            <a:r>
              <a:rPr lang="en-GB" i="1" dirty="0" err="1" smtClean="0"/>
              <a:t>Soroush</a:t>
            </a:r>
            <a:r>
              <a:rPr lang="en-GB" i="1" dirty="0" smtClean="0"/>
              <a:t> </a:t>
            </a:r>
            <a:r>
              <a:rPr lang="en-GB" i="1" dirty="0"/>
              <a:t>ARJOMANDZADEH</a:t>
            </a:r>
          </a:p>
        </p:txBody>
      </p:sp>
      <p:sp>
        <p:nvSpPr>
          <p:cNvPr id="12" name="Rectangle 11"/>
          <p:cNvSpPr/>
          <p:nvPr/>
        </p:nvSpPr>
        <p:spPr>
          <a:xfrm>
            <a:off x="2277779" y="3502748"/>
            <a:ext cx="4572000" cy="646331"/>
          </a:xfrm>
          <a:prstGeom prst="rect">
            <a:avLst/>
          </a:prstGeom>
        </p:spPr>
        <p:txBody>
          <a:bodyPr>
            <a:spAutoFit/>
          </a:bodyPr>
          <a:lstStyle/>
          <a:p>
            <a:pPr algn="ctr"/>
            <a:r>
              <a:rPr lang="en-GB" dirty="0"/>
              <a:t>THESIS SUPERVISOR:</a:t>
            </a:r>
          </a:p>
          <a:p>
            <a:pPr algn="ctr"/>
            <a:r>
              <a:rPr lang="en-GB" i="1" dirty="0" err="1" smtClean="0"/>
              <a:t>Maizia</a:t>
            </a:r>
            <a:r>
              <a:rPr lang="en-GB" i="1" dirty="0" smtClean="0"/>
              <a:t> </a:t>
            </a:r>
            <a:r>
              <a:rPr lang="en-GB" i="1" dirty="0"/>
              <a:t>MINDJID </a:t>
            </a:r>
          </a:p>
        </p:txBody>
      </p:sp>
      <p:sp>
        <p:nvSpPr>
          <p:cNvPr id="13" name="Rectangle 12"/>
          <p:cNvSpPr/>
          <p:nvPr/>
        </p:nvSpPr>
        <p:spPr>
          <a:xfrm>
            <a:off x="5620071" y="6111955"/>
            <a:ext cx="3523929" cy="830997"/>
          </a:xfrm>
          <a:prstGeom prst="rect">
            <a:avLst/>
          </a:prstGeom>
          <a:solidFill>
            <a:schemeClr val="tx1"/>
          </a:solidFill>
        </p:spPr>
        <p:txBody>
          <a:bodyPr wrap="square">
            <a:spAutoFit/>
          </a:bodyPr>
          <a:lstStyle/>
          <a:p>
            <a:endParaRPr lang="en-GB" sz="1200" b="1" dirty="0">
              <a:solidFill>
                <a:schemeClr val="bg1"/>
              </a:solidFill>
            </a:endParaRPr>
          </a:p>
          <a:p>
            <a:r>
              <a:rPr lang="en-GB" sz="1200" b="1" dirty="0" smtClean="0">
                <a:solidFill>
                  <a:schemeClr val="bg1"/>
                </a:solidFill>
              </a:rPr>
              <a:t>UNIVERSITY </a:t>
            </a:r>
            <a:r>
              <a:rPr lang="en-GB" sz="1200" b="1" dirty="0">
                <a:solidFill>
                  <a:schemeClr val="bg1"/>
                </a:solidFill>
              </a:rPr>
              <a:t>FRANÇOIS RABELAIS OF TOURS</a:t>
            </a:r>
          </a:p>
          <a:p>
            <a:r>
              <a:rPr lang="en-GB" sz="1200" b="1" dirty="0" smtClean="0">
                <a:solidFill>
                  <a:schemeClr val="bg1"/>
                </a:solidFill>
              </a:rPr>
              <a:t>POLYTECHNIC </a:t>
            </a:r>
            <a:r>
              <a:rPr lang="en-GB" sz="1200" b="1" dirty="0">
                <a:solidFill>
                  <a:schemeClr val="bg1"/>
                </a:solidFill>
              </a:rPr>
              <a:t>SCHOOL - PLANNING </a:t>
            </a:r>
            <a:r>
              <a:rPr lang="en-GB" sz="1200" b="1" dirty="0" smtClean="0">
                <a:solidFill>
                  <a:schemeClr val="bg1"/>
                </a:solidFill>
              </a:rPr>
              <a:t>DEPARTMENT</a:t>
            </a:r>
          </a:p>
          <a:p>
            <a:endParaRPr lang="en-GB" sz="1200" b="1" dirty="0">
              <a:solidFill>
                <a:schemeClr val="bg1"/>
              </a:solidFill>
            </a:endParaRPr>
          </a:p>
        </p:txBody>
      </p:sp>
      <p:sp>
        <p:nvSpPr>
          <p:cNvPr id="14" name="Rectangle 13"/>
          <p:cNvSpPr/>
          <p:nvPr/>
        </p:nvSpPr>
        <p:spPr>
          <a:xfrm>
            <a:off x="2466661" y="5058526"/>
            <a:ext cx="4572000" cy="646331"/>
          </a:xfrm>
          <a:prstGeom prst="rect">
            <a:avLst/>
          </a:prstGeom>
        </p:spPr>
        <p:txBody>
          <a:bodyPr>
            <a:spAutoFit/>
          </a:bodyPr>
          <a:lstStyle/>
          <a:p>
            <a:pPr algn="ctr"/>
            <a:r>
              <a:rPr lang="en-GB" dirty="0" smtClean="0"/>
              <a:t>Master </a:t>
            </a:r>
            <a:r>
              <a:rPr lang="en-GB" dirty="0"/>
              <a:t>in Planning and Sustainability: Urban &amp; Regional Planning</a:t>
            </a:r>
          </a:p>
        </p:txBody>
      </p:sp>
    </p:spTree>
    <p:extLst>
      <p:ext uri="{BB962C8B-B14F-4D97-AF65-F5344CB8AC3E}">
        <p14:creationId xmlns="" xmlns:p14="http://schemas.microsoft.com/office/powerpoint/2010/main" val="83667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627784" y="221759"/>
            <a:ext cx="4320480" cy="400110"/>
          </a:xfrm>
          <a:prstGeom prst="rect">
            <a:avLst/>
          </a:prstGeom>
          <a:noFill/>
        </p:spPr>
        <p:txBody>
          <a:bodyPr wrap="square" rtlCol="0">
            <a:spAutoFit/>
          </a:bodyPr>
          <a:lstStyle/>
          <a:p>
            <a:r>
              <a:rPr lang="fr-FR" sz="2000" b="1" dirty="0" smtClean="0">
                <a:solidFill>
                  <a:srgbClr val="FF0000"/>
                </a:solidFill>
                <a:effectLst>
                  <a:outerShdw blurRad="38100" dist="38100" dir="2700000" algn="tl">
                    <a:srgbClr val="000000">
                      <a:alpha val="43137"/>
                    </a:srgbClr>
                  </a:outerShdw>
                </a:effectLst>
              </a:rPr>
              <a:t>SOLAR  ENERGY  IN IRAN</a:t>
            </a:r>
            <a:endParaRPr lang="en-GB" sz="20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106488" y="3978930"/>
            <a:ext cx="6858000" cy="1754326"/>
          </a:xfrm>
          <a:prstGeom prst="rect">
            <a:avLst/>
          </a:prstGeom>
        </p:spPr>
        <p:txBody>
          <a:bodyPr wrap="square">
            <a:spAutoFit/>
          </a:bodyPr>
          <a:lstStyle/>
          <a:p>
            <a:pPr algn="just"/>
            <a:r>
              <a:rPr lang="en-GB" b="1" dirty="0"/>
              <a:t>Iran with about 300 sunny days per year is of the best countries of the world to produce potential solar energy, which is more than 6 times of European countries. Also, annual solar radiation in central areas of Iran is </a:t>
            </a:r>
            <a:r>
              <a:rPr lang="en-GB" b="1" dirty="0" smtClean="0"/>
              <a:t>7.7 </a:t>
            </a:r>
            <a:r>
              <a:rPr lang="en-GB" b="1" dirty="0"/>
              <a:t>h/day or 2800 h/year. Therefore, regarding this, the average solar radiation is about 5 kwh/days while the sequential cloudy days per year in our country are less than 5 days/year.</a:t>
            </a:r>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sz="2400" b="1" dirty="0" smtClean="0">
                <a:solidFill>
                  <a:srgbClr val="FF0000"/>
                </a:solidFill>
              </a:rPr>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pic>
        <p:nvPicPr>
          <p:cNvPr id="4098" name="Picture 2" descr="C:\Users\arjmand\Desktop\2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23728" y="694467"/>
            <a:ext cx="6725193" cy="31665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31481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627784" y="221758"/>
            <a:ext cx="5544616" cy="707886"/>
          </a:xfrm>
          <a:prstGeom prst="rect">
            <a:avLst/>
          </a:prstGeom>
          <a:noFill/>
        </p:spPr>
        <p:txBody>
          <a:bodyPr wrap="square" rtlCol="0">
            <a:spAutoFit/>
          </a:bodyPr>
          <a:lstStyle/>
          <a:p>
            <a:pPr algn="just"/>
            <a:r>
              <a:rPr lang="en-GB" sz="2000" b="1" dirty="0">
                <a:solidFill>
                  <a:srgbClr val="FF0000"/>
                </a:solidFill>
                <a:effectLst>
                  <a:outerShdw blurRad="38100" dist="38100" dir="2700000" algn="tl">
                    <a:srgbClr val="000000">
                      <a:alpha val="43137"/>
                    </a:srgbClr>
                  </a:outerShdw>
                </a:effectLst>
              </a:rPr>
              <a:t>Estimation of Technical Potential to Use Solar Panels in </a:t>
            </a:r>
            <a:r>
              <a:rPr lang="en-GB" sz="2000" b="1" dirty="0" smtClean="0">
                <a:solidFill>
                  <a:srgbClr val="FF0000"/>
                </a:solidFill>
                <a:effectLst>
                  <a:outerShdw blurRad="38100" dist="38100" dir="2700000" algn="tl">
                    <a:srgbClr val="000000">
                      <a:alpha val="43137"/>
                    </a:srgbClr>
                  </a:outerShdw>
                </a:effectLst>
              </a:rPr>
              <a:t>Tehran   Public   </a:t>
            </a:r>
            <a:r>
              <a:rPr lang="en-GB" sz="2000" b="1" dirty="0">
                <a:solidFill>
                  <a:srgbClr val="FF0000"/>
                </a:solidFill>
                <a:effectLst>
                  <a:outerShdw blurRad="38100" dist="38100" dir="2700000" algn="tl">
                    <a:srgbClr val="000000">
                      <a:alpha val="43137"/>
                    </a:srgbClr>
                  </a:outerShdw>
                </a:effectLst>
              </a:rPr>
              <a:t>Transportation </a:t>
            </a:r>
            <a:r>
              <a:rPr lang="en-GB" sz="2000" b="1" dirty="0" smtClean="0">
                <a:solidFill>
                  <a:srgbClr val="FF0000"/>
                </a:solidFill>
                <a:effectLst>
                  <a:outerShdw blurRad="38100" dist="38100" dir="2700000" algn="tl">
                    <a:srgbClr val="000000">
                      <a:alpha val="43137"/>
                    </a:srgbClr>
                  </a:outerShdw>
                </a:effectLst>
              </a:rPr>
              <a:t>  System</a:t>
            </a:r>
            <a:endParaRPr lang="en-GB" sz="20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195736" y="4499535"/>
            <a:ext cx="6858000" cy="2169825"/>
          </a:xfrm>
          <a:prstGeom prst="rect">
            <a:avLst/>
          </a:prstGeom>
        </p:spPr>
        <p:txBody>
          <a:bodyPr wrap="square">
            <a:spAutoFit/>
          </a:bodyPr>
          <a:lstStyle/>
          <a:p>
            <a:pPr algn="just"/>
            <a:r>
              <a:rPr lang="en-GB" sz="1500" b="1" dirty="0"/>
              <a:t>Pointing out the experiences of other countries to apply solar power plants, BRT line of Tehran which is more than 60 KM can be covered by solar panels to generate electricity in the first step to decrease the pollutants from city buses fuels and decrease their noise and acoustic pollutions and a sustained environment and also to help public transportation system of Tehran.</a:t>
            </a:r>
          </a:p>
          <a:p>
            <a:pPr algn="just"/>
            <a:r>
              <a:rPr lang="en-GB" sz="1500" b="1" dirty="0"/>
              <a:t>One of the experiences of the case is the green train of Amsterdam-Paris which has recently started to work. On this path, the 3.6 KM tunnel which passes from </a:t>
            </a:r>
            <a:r>
              <a:rPr lang="en-GB" sz="1500" b="1" dirty="0" err="1"/>
              <a:t>Antrope</a:t>
            </a:r>
            <a:r>
              <a:rPr lang="en-GB" sz="1500" b="1" dirty="0"/>
              <a:t> in the north of Belgium, has been covered with 16000 solar panels which is 50000 Sq. M area (about 5 football grounds).</a:t>
            </a:r>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sz="2400" b="1" dirty="0" smtClean="0">
                <a:solidFill>
                  <a:srgbClr val="FF0000"/>
                </a:solidFill>
              </a:rPr>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pic>
        <p:nvPicPr>
          <p:cNvPr id="5122" name="Picture 2" descr="F:\16000-Solar-Panel-Train-Tunnel-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237268" y="1124744"/>
            <a:ext cx="4774935" cy="318018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31481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2123728" y="4149080"/>
            <a:ext cx="6858000" cy="1200329"/>
          </a:xfrm>
          <a:prstGeom prst="rect">
            <a:avLst/>
          </a:prstGeom>
        </p:spPr>
        <p:txBody>
          <a:bodyPr wrap="square">
            <a:spAutoFit/>
          </a:bodyPr>
          <a:lstStyle/>
          <a:p>
            <a:pPr algn="just"/>
            <a:r>
              <a:rPr lang="en-GB" b="1" dirty="0"/>
              <a:t>The mentioned assumptions could be </a:t>
            </a:r>
            <a:r>
              <a:rPr lang="en-GB" b="1" dirty="0" smtClean="0"/>
              <a:t>analysed </a:t>
            </a:r>
            <a:r>
              <a:rPr lang="en-GB" b="1" dirty="0"/>
              <a:t>according to following algorithm. The </a:t>
            </a:r>
            <a:r>
              <a:rPr lang="en-GB" b="1" dirty="0" err="1"/>
              <a:t>Toster</a:t>
            </a:r>
            <a:r>
              <a:rPr lang="en-GB" b="1" dirty="0"/>
              <a:t> system Program could be run in </a:t>
            </a:r>
            <a:r>
              <a:rPr lang="en-GB" b="1" dirty="0" err="1"/>
              <a:t>Matlab</a:t>
            </a:r>
            <a:r>
              <a:rPr lang="en-GB" b="1" dirty="0"/>
              <a:t> software to calculate the data. Different scenarios will occur as the length of BRT line covered by solar panel or velocity change:</a:t>
            </a:r>
          </a:p>
        </p:txBody>
      </p:sp>
      <p:sp>
        <p:nvSpPr>
          <p:cNvPr id="8" name="TextBox 7"/>
          <p:cNvSpPr txBox="1"/>
          <p:nvPr/>
        </p:nvSpPr>
        <p:spPr>
          <a:xfrm>
            <a:off x="35496" y="575384"/>
            <a:ext cx="2160240" cy="6370975"/>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2523776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2627784" y="260648"/>
            <a:ext cx="2572627" cy="400110"/>
          </a:xfrm>
          <a:prstGeom prst="rect">
            <a:avLst/>
          </a:prstGeom>
        </p:spPr>
        <p:txBody>
          <a:bodyPr wrap="none">
            <a:spAutoFit/>
          </a:bodyPr>
          <a:lstStyle/>
          <a:p>
            <a:r>
              <a:rPr lang="en-GB" sz="2000" b="1" dirty="0">
                <a:solidFill>
                  <a:srgbClr val="FF0000"/>
                </a:solidFill>
                <a:effectLst>
                  <a:outerShdw blurRad="38100" dist="38100" dir="2700000" algn="tl">
                    <a:srgbClr val="000000">
                      <a:alpha val="43137"/>
                    </a:srgbClr>
                  </a:outerShdw>
                </a:effectLst>
              </a:rPr>
              <a:t>Comprehensive </a:t>
            </a:r>
            <a:r>
              <a:rPr lang="en-GB" sz="2000" b="1" dirty="0" smtClean="0">
                <a:solidFill>
                  <a:srgbClr val="FF0000"/>
                </a:solidFill>
                <a:effectLst>
                  <a:outerShdw blurRad="38100" dist="38100" dir="2700000" algn="tl">
                    <a:srgbClr val="000000">
                      <a:alpha val="43137"/>
                    </a:srgbClr>
                  </a:outerShdw>
                </a:effectLst>
              </a:rPr>
              <a:t>  Data</a:t>
            </a:r>
            <a:endParaRPr lang="en-GB" sz="2000" b="1" dirty="0">
              <a:solidFill>
                <a:srgbClr val="FF0000"/>
              </a:solidFill>
              <a:effectLst>
                <a:outerShdw blurRad="38100" dist="38100" dir="2700000" algn="tl">
                  <a:srgbClr val="000000">
                    <a:alpha val="43137"/>
                  </a:srgbClr>
                </a:outerShdw>
              </a:effectLst>
            </a:endParaRPr>
          </a:p>
        </p:txBody>
      </p:sp>
      <p:sp>
        <p:nvSpPr>
          <p:cNvPr id="6" name="Rectangle 5"/>
          <p:cNvSpPr/>
          <p:nvPr/>
        </p:nvSpPr>
        <p:spPr>
          <a:xfrm>
            <a:off x="2286000" y="1136933"/>
            <a:ext cx="5814392" cy="4524315"/>
          </a:xfrm>
          <a:prstGeom prst="rect">
            <a:avLst/>
          </a:prstGeom>
        </p:spPr>
        <p:txBody>
          <a:bodyPr wrap="square">
            <a:spAutoFit/>
          </a:bodyPr>
          <a:lstStyle/>
          <a:p>
            <a:r>
              <a:rPr lang="en-GB" b="1" dirty="0"/>
              <a:t>Regarding to all information’s and mentions not in this paper we can use follow supposes</a:t>
            </a:r>
            <a:r>
              <a:rPr lang="en-GB" b="1" dirty="0" smtClean="0"/>
              <a:t>:</a:t>
            </a:r>
          </a:p>
          <a:p>
            <a:endParaRPr lang="en-GB" dirty="0"/>
          </a:p>
          <a:p>
            <a:r>
              <a:rPr lang="en-GB" b="1" dirty="0">
                <a:solidFill>
                  <a:srgbClr val="FF0000"/>
                </a:solidFill>
              </a:rPr>
              <a:t>1. </a:t>
            </a:r>
            <a:r>
              <a:rPr lang="en-GB" dirty="0"/>
              <a:t>The total length of BRT line bus in Tehran : 164 km</a:t>
            </a:r>
          </a:p>
          <a:p>
            <a:r>
              <a:rPr lang="en-GB" b="1" dirty="0">
                <a:solidFill>
                  <a:srgbClr val="FF0000"/>
                </a:solidFill>
              </a:rPr>
              <a:t>2. </a:t>
            </a:r>
            <a:r>
              <a:rPr lang="en-GB" dirty="0"/>
              <a:t>Normal width of BRT line bus : 8 m</a:t>
            </a:r>
          </a:p>
          <a:p>
            <a:r>
              <a:rPr lang="en-GB" b="1" dirty="0">
                <a:solidFill>
                  <a:srgbClr val="FF0000"/>
                </a:solidFill>
              </a:rPr>
              <a:t>3. </a:t>
            </a:r>
            <a:r>
              <a:rPr lang="en-GB" dirty="0"/>
              <a:t>The output power in the year for 1 m^2 solar panel : 140 kwh /year</a:t>
            </a:r>
          </a:p>
          <a:p>
            <a:r>
              <a:rPr lang="en-GB" b="1" dirty="0">
                <a:solidFill>
                  <a:srgbClr val="FF0000"/>
                </a:solidFill>
              </a:rPr>
              <a:t>4. </a:t>
            </a:r>
            <a:r>
              <a:rPr lang="en-GB" dirty="0"/>
              <a:t>The rate of electricity consumption for an electric bus : 66 kwh /100 km</a:t>
            </a:r>
          </a:p>
          <a:p>
            <a:r>
              <a:rPr lang="en-GB" b="1" dirty="0">
                <a:solidFill>
                  <a:srgbClr val="FF0000"/>
                </a:solidFill>
              </a:rPr>
              <a:t>5.</a:t>
            </a:r>
            <a:r>
              <a:rPr lang="en-GB" dirty="0"/>
              <a:t>Total number of diesel buses in Tehran : 3547</a:t>
            </a:r>
          </a:p>
          <a:p>
            <a:r>
              <a:rPr lang="en-GB" b="1" dirty="0">
                <a:solidFill>
                  <a:srgbClr val="FF0000"/>
                </a:solidFill>
              </a:rPr>
              <a:t>6. </a:t>
            </a:r>
            <a:r>
              <a:rPr lang="en-GB" dirty="0"/>
              <a:t>Total number of BRT buses in Tehran : 1100</a:t>
            </a:r>
          </a:p>
          <a:p>
            <a:r>
              <a:rPr lang="en-GB" b="1" dirty="0">
                <a:solidFill>
                  <a:srgbClr val="FF0000"/>
                </a:solidFill>
              </a:rPr>
              <a:t>7. </a:t>
            </a:r>
            <a:r>
              <a:rPr lang="en-GB" dirty="0"/>
              <a:t>BRT bus speed : between 20 ~ 50 km/h</a:t>
            </a:r>
          </a:p>
          <a:p>
            <a:r>
              <a:rPr lang="en-GB" b="1" dirty="0">
                <a:solidFill>
                  <a:srgbClr val="FF0000"/>
                </a:solidFill>
              </a:rPr>
              <a:t>8</a:t>
            </a:r>
            <a:r>
              <a:rPr lang="en-GB" b="1" dirty="0" smtClean="0">
                <a:solidFill>
                  <a:srgbClr val="FF0000"/>
                </a:solidFill>
              </a:rPr>
              <a:t>. </a:t>
            </a:r>
            <a:r>
              <a:rPr lang="en-GB" dirty="0" smtClean="0"/>
              <a:t>The </a:t>
            </a:r>
            <a:r>
              <a:rPr lang="en-GB" dirty="0"/>
              <a:t>average of bus speed : 35 km/h</a:t>
            </a:r>
          </a:p>
          <a:p>
            <a:r>
              <a:rPr lang="en-GB" b="1" dirty="0">
                <a:solidFill>
                  <a:srgbClr val="FF0000"/>
                </a:solidFill>
              </a:rPr>
              <a:t>9</a:t>
            </a:r>
            <a:r>
              <a:rPr lang="en-GB" b="1" dirty="0" smtClean="0">
                <a:solidFill>
                  <a:srgbClr val="FF0000"/>
                </a:solidFill>
              </a:rPr>
              <a:t>. </a:t>
            </a:r>
            <a:r>
              <a:rPr lang="en-GB" dirty="0" smtClean="0"/>
              <a:t>The </a:t>
            </a:r>
            <a:r>
              <a:rPr lang="en-GB" dirty="0"/>
              <a:t>time of moving buses per day : 15 h (6 am ~ </a:t>
            </a:r>
            <a:r>
              <a:rPr lang="en-GB" dirty="0" smtClean="0"/>
              <a:t>9pm)</a:t>
            </a:r>
          </a:p>
          <a:p>
            <a:r>
              <a:rPr lang="en-GB" b="1" dirty="0" smtClean="0">
                <a:solidFill>
                  <a:srgbClr val="FF0000"/>
                </a:solidFill>
              </a:rPr>
              <a:t>10. </a:t>
            </a:r>
            <a:r>
              <a:rPr lang="en-GB" dirty="0" smtClean="0"/>
              <a:t>Average </a:t>
            </a:r>
            <a:r>
              <a:rPr lang="en-GB" dirty="0"/>
              <a:t>moving distance per day for each bus : 500 km</a:t>
            </a:r>
          </a:p>
          <a:p>
            <a:r>
              <a:rPr lang="en-GB" b="1" dirty="0">
                <a:solidFill>
                  <a:srgbClr val="FF0000"/>
                </a:solidFill>
              </a:rPr>
              <a:t>11</a:t>
            </a:r>
            <a:r>
              <a:rPr lang="en-GB" b="1" dirty="0" smtClean="0">
                <a:solidFill>
                  <a:srgbClr val="FF0000"/>
                </a:solidFill>
              </a:rPr>
              <a:t>. </a:t>
            </a:r>
            <a:r>
              <a:rPr lang="en-GB" dirty="0" smtClean="0"/>
              <a:t>Fuel </a:t>
            </a:r>
            <a:r>
              <a:rPr lang="en-GB" dirty="0"/>
              <a:t>consumption of buses: 0.3 </a:t>
            </a:r>
            <a:r>
              <a:rPr lang="en-GB" dirty="0" err="1" smtClean="0"/>
              <a:t>Liter</a:t>
            </a:r>
            <a:r>
              <a:rPr lang="en-GB" dirty="0" smtClean="0"/>
              <a:t>/ </a:t>
            </a:r>
            <a:r>
              <a:rPr lang="en-GB" dirty="0"/>
              <a:t>km</a:t>
            </a:r>
          </a:p>
        </p:txBody>
      </p:sp>
      <p:sp>
        <p:nvSpPr>
          <p:cNvPr id="7" name="TextBox 6"/>
          <p:cNvSpPr txBox="1"/>
          <p:nvPr/>
        </p:nvSpPr>
        <p:spPr>
          <a:xfrm>
            <a:off x="35496" y="575384"/>
            <a:ext cx="2160240" cy="5940088"/>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sz="2000" b="1" dirty="0" smtClean="0">
                <a:solidFill>
                  <a:srgbClr val="FF0000"/>
                </a:solidFill>
                <a:effectLst>
                  <a:outerShdw blurRad="38100" dist="38100" dir="2700000" algn="tl">
                    <a:srgbClr val="000000">
                      <a:alpha val="43137"/>
                    </a:srgbClr>
                  </a:outerShdw>
                </a:effectLst>
              </a:rPr>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469818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descr="C:\Users\arjmand\Desktop\Untitled-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01961" y="1275054"/>
            <a:ext cx="5986463" cy="43497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35496" y="575384"/>
            <a:ext cx="2160240" cy="5970865"/>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sz="2000" b="1" dirty="0"/>
          </a:p>
          <a:p>
            <a:pPr algn="ctr"/>
            <a:r>
              <a:rPr lang="fr-FR" sz="2000" b="1" dirty="0" smtClean="0">
                <a:solidFill>
                  <a:srgbClr val="FF0000"/>
                </a:solidFill>
                <a:effectLst>
                  <a:outerShdw blurRad="38100" dist="38100" dir="2700000" algn="tl">
                    <a:srgbClr val="000000">
                      <a:alpha val="43137"/>
                    </a:srgbClr>
                  </a:outerShdw>
                </a:effectLst>
              </a:rPr>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2523776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51" name="Picture 3" descr="C:\Users\arjmand\Desktop\Untitled-2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95736" y="1387925"/>
            <a:ext cx="7128792" cy="456608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35496" y="575384"/>
            <a:ext cx="2160240" cy="5940088"/>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sz="2000" b="1" dirty="0" smtClean="0">
                <a:solidFill>
                  <a:srgbClr val="FF0000"/>
                </a:solidFill>
                <a:effectLst>
                  <a:outerShdw blurRad="38100" dist="38100" dir="2700000" algn="tl">
                    <a:srgbClr val="000000">
                      <a:alpha val="43137"/>
                    </a:srgbClr>
                  </a:outerShdw>
                </a:effectLst>
              </a:rPr>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11766479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35496" y="575384"/>
            <a:ext cx="2160240" cy="6001643"/>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HYPOTHESES</a:t>
            </a:r>
            <a:endParaRPr lang="fr-FR" sz="2400" b="1" dirty="0">
              <a:solidFill>
                <a:srgbClr val="FF0000"/>
              </a:solidFill>
              <a:effectLst>
                <a:outerShdw blurRad="38100" dist="38100" dir="2700000" algn="tl">
                  <a:srgbClr val="000000">
                    <a:alpha val="43137"/>
                  </a:srgbClr>
                </a:outerShdw>
              </a:effectLst>
            </a:endParaRPr>
          </a:p>
          <a:p>
            <a:pPr algn="ctr"/>
            <a:endParaRPr lang="fr-FR" b="1" dirty="0"/>
          </a:p>
          <a:p>
            <a:pPr algn="ctr"/>
            <a:r>
              <a:rPr lang="fr-FR" b="1" dirty="0" smtClean="0"/>
              <a:t>CONCLUSION</a:t>
            </a:r>
          </a:p>
          <a:p>
            <a:endParaRPr lang="fr-FR" dirty="0"/>
          </a:p>
          <a:p>
            <a:endParaRPr lang="fr-FR" dirty="0" smtClean="0"/>
          </a:p>
          <a:p>
            <a:endParaRPr lang="fr-FR" dirty="0"/>
          </a:p>
        </p:txBody>
      </p:sp>
      <p:pic>
        <p:nvPicPr>
          <p:cNvPr id="1026" name="Picture 2" descr="C:\Users\arjmand\Desktop\senarios 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39752" y="116632"/>
            <a:ext cx="6480720" cy="4832617"/>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Rectangle 11"/>
          <p:cNvSpPr/>
          <p:nvPr/>
        </p:nvSpPr>
        <p:spPr>
          <a:xfrm>
            <a:off x="2123728" y="4869160"/>
            <a:ext cx="3517787" cy="830997"/>
          </a:xfrm>
          <a:prstGeom prst="rect">
            <a:avLst/>
          </a:prstGeom>
        </p:spPr>
        <p:txBody>
          <a:bodyPr wrap="square">
            <a:spAutoFit/>
          </a:bodyPr>
          <a:lstStyle/>
          <a:p>
            <a:r>
              <a:rPr lang="en-GB" sz="1200" b="1" dirty="0">
                <a:solidFill>
                  <a:srgbClr val="FF0000"/>
                </a:solidFill>
              </a:rPr>
              <a:t>Today:</a:t>
            </a:r>
          </a:p>
          <a:p>
            <a:r>
              <a:rPr lang="en-GB" sz="1200" dirty="0"/>
              <a:t>If all the BRT Buses are electrified, the energy consumption will be 1391198KW per year which is quite high.</a:t>
            </a:r>
          </a:p>
        </p:txBody>
      </p:sp>
      <p:sp>
        <p:nvSpPr>
          <p:cNvPr id="13" name="Rectangle 12"/>
          <p:cNvSpPr/>
          <p:nvPr/>
        </p:nvSpPr>
        <p:spPr>
          <a:xfrm>
            <a:off x="2123728" y="5661248"/>
            <a:ext cx="3240360" cy="1200329"/>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1:</a:t>
            </a:r>
            <a:endParaRPr lang="en-GB" sz="1200" b="1" dirty="0">
              <a:solidFill>
                <a:srgbClr val="FF0000"/>
              </a:solidFill>
            </a:endParaRPr>
          </a:p>
          <a:p>
            <a:r>
              <a:rPr lang="en-GB" sz="1200" dirty="0"/>
              <a:t>As velocity rises while all other variants are kept constant, the energy consumption decreases but the transporting activities slow down which causes further problems in transforming passengers.</a:t>
            </a:r>
          </a:p>
        </p:txBody>
      </p:sp>
      <p:sp>
        <p:nvSpPr>
          <p:cNvPr id="14" name="Rectangle 13"/>
          <p:cNvSpPr/>
          <p:nvPr/>
        </p:nvSpPr>
        <p:spPr>
          <a:xfrm>
            <a:off x="5508104" y="4869160"/>
            <a:ext cx="3600400" cy="830997"/>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2:</a:t>
            </a:r>
            <a:endParaRPr lang="en-GB" sz="1200" b="1" dirty="0">
              <a:solidFill>
                <a:srgbClr val="FF0000"/>
              </a:solidFill>
            </a:endParaRPr>
          </a:p>
          <a:p>
            <a:r>
              <a:rPr lang="en-GB" sz="1200" dirty="0"/>
              <a:t>If 124KMof BRT line is covered by solar panels all amount </a:t>
            </a:r>
            <a:r>
              <a:rPr lang="en-GB" sz="1200" dirty="0" smtClean="0"/>
              <a:t>of </a:t>
            </a:r>
            <a:r>
              <a:rPr lang="en-GB" sz="1200" dirty="0"/>
              <a:t>electric energy needed by Buses will be supplied.</a:t>
            </a:r>
          </a:p>
        </p:txBody>
      </p:sp>
      <p:sp>
        <p:nvSpPr>
          <p:cNvPr id="15" name="Rectangle 14"/>
          <p:cNvSpPr/>
          <p:nvPr/>
        </p:nvSpPr>
        <p:spPr>
          <a:xfrm>
            <a:off x="5508104" y="5661248"/>
            <a:ext cx="3492221" cy="1200329"/>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3:</a:t>
            </a:r>
            <a:endParaRPr lang="en-GB" sz="1200" b="1" dirty="0">
              <a:solidFill>
                <a:srgbClr val="FF0000"/>
              </a:solidFill>
            </a:endParaRPr>
          </a:p>
          <a:p>
            <a:r>
              <a:rPr lang="en-GB" sz="1200" dirty="0"/>
              <a:t>According to the diagram If total length of BRT line(164km) is covered with solar panels, all amount of electric energy needed by Buses will be supplied and considerable amount of generated electric power remains.</a:t>
            </a:r>
          </a:p>
        </p:txBody>
      </p:sp>
    </p:spTree>
    <p:extLst>
      <p:ext uri="{BB962C8B-B14F-4D97-AF65-F5344CB8AC3E}">
        <p14:creationId xmlns="" xmlns:p14="http://schemas.microsoft.com/office/powerpoint/2010/main" val="138558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35496" y="575384"/>
            <a:ext cx="2160240" cy="6001643"/>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sz="2400" b="1" dirty="0" smtClean="0">
                <a:solidFill>
                  <a:srgbClr val="FF0000"/>
                </a:solidFill>
              </a:rPr>
              <a:t>HYPOTHESES</a:t>
            </a:r>
            <a:endParaRPr lang="fr-FR" sz="2400" b="1" dirty="0">
              <a:solidFill>
                <a:srgbClr val="FF0000"/>
              </a:solidFill>
            </a:endParaRPr>
          </a:p>
          <a:p>
            <a:pPr algn="ctr"/>
            <a:endParaRPr lang="fr-FR" b="1" dirty="0"/>
          </a:p>
          <a:p>
            <a:pPr algn="ctr"/>
            <a:r>
              <a:rPr lang="fr-FR" b="1" dirty="0" smtClean="0"/>
              <a:t>CONCLUSION</a:t>
            </a:r>
          </a:p>
          <a:p>
            <a:endParaRPr lang="fr-FR" dirty="0"/>
          </a:p>
          <a:p>
            <a:endParaRPr lang="fr-FR" dirty="0" smtClean="0"/>
          </a:p>
          <a:p>
            <a:endParaRPr lang="fr-FR" dirty="0"/>
          </a:p>
        </p:txBody>
      </p:sp>
      <p:sp>
        <p:nvSpPr>
          <p:cNvPr id="3" name="Rectangle 2"/>
          <p:cNvSpPr/>
          <p:nvPr/>
        </p:nvSpPr>
        <p:spPr>
          <a:xfrm>
            <a:off x="2249996" y="5046275"/>
            <a:ext cx="3474132" cy="830997"/>
          </a:xfrm>
          <a:prstGeom prst="rect">
            <a:avLst/>
          </a:prstGeom>
        </p:spPr>
        <p:txBody>
          <a:bodyPr wrap="square">
            <a:spAutoFit/>
          </a:bodyPr>
          <a:lstStyle/>
          <a:p>
            <a:r>
              <a:rPr lang="en-GB" sz="1200" b="1" dirty="0" smtClean="0">
                <a:solidFill>
                  <a:srgbClr val="FF0000"/>
                </a:solidFill>
              </a:rPr>
              <a:t>Hypotheses 4:</a:t>
            </a:r>
            <a:endParaRPr lang="en-GB" sz="1200" b="1" dirty="0">
              <a:solidFill>
                <a:srgbClr val="FF0000"/>
              </a:solidFill>
            </a:endParaRPr>
          </a:p>
          <a:p>
            <a:r>
              <a:rPr lang="en-GB" sz="1200" dirty="0"/>
              <a:t>If half width of BRT line (4m) is covered by solar panels, a considerable amount of electric energy needed by Buses will be supplied.</a:t>
            </a:r>
          </a:p>
        </p:txBody>
      </p:sp>
      <p:sp>
        <p:nvSpPr>
          <p:cNvPr id="5" name="Rectangle 4"/>
          <p:cNvSpPr/>
          <p:nvPr/>
        </p:nvSpPr>
        <p:spPr>
          <a:xfrm>
            <a:off x="2267744" y="5799756"/>
            <a:ext cx="2952328" cy="1015663"/>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5:</a:t>
            </a:r>
            <a:endParaRPr lang="en-GB" sz="1200" b="1" dirty="0">
              <a:solidFill>
                <a:srgbClr val="FF0000"/>
              </a:solidFill>
            </a:endParaRPr>
          </a:p>
          <a:p>
            <a:r>
              <a:rPr lang="en-GB" sz="1200" dirty="0"/>
              <a:t>If total length of BRT line (164km) is covered by solar panels, it is possible to add 50 buses to current number of buses (1150buses) and raise the velocity up to 45 Km/hr.</a:t>
            </a:r>
          </a:p>
        </p:txBody>
      </p:sp>
      <p:sp>
        <p:nvSpPr>
          <p:cNvPr id="6" name="Rectangle 5"/>
          <p:cNvSpPr/>
          <p:nvPr/>
        </p:nvSpPr>
        <p:spPr>
          <a:xfrm>
            <a:off x="5580112" y="5013176"/>
            <a:ext cx="3528392" cy="830997"/>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6:</a:t>
            </a:r>
            <a:endParaRPr lang="en-GB" sz="1200" b="1" dirty="0">
              <a:solidFill>
                <a:srgbClr val="FF0000"/>
              </a:solidFill>
            </a:endParaRPr>
          </a:p>
          <a:p>
            <a:r>
              <a:rPr lang="en-GB" sz="1200" dirty="0"/>
              <a:t>As the total bus line's length accomplished to 200km, if the total length is covered by solar panels, 1400 buses can be run with velocity of 45km/hr.</a:t>
            </a:r>
          </a:p>
        </p:txBody>
      </p:sp>
      <p:sp>
        <p:nvSpPr>
          <p:cNvPr id="10" name="Rectangle 9"/>
          <p:cNvSpPr/>
          <p:nvPr/>
        </p:nvSpPr>
        <p:spPr>
          <a:xfrm>
            <a:off x="5580112" y="5797713"/>
            <a:ext cx="3554122" cy="1015663"/>
          </a:xfrm>
          <a:prstGeom prst="rect">
            <a:avLst/>
          </a:prstGeom>
        </p:spPr>
        <p:txBody>
          <a:bodyPr wrap="square">
            <a:spAutoFit/>
          </a:bodyPr>
          <a:lstStyle/>
          <a:p>
            <a:r>
              <a:rPr lang="en-GB" sz="1200" b="1" dirty="0">
                <a:solidFill>
                  <a:srgbClr val="FF0000"/>
                </a:solidFill>
              </a:rPr>
              <a:t>Hypotheses </a:t>
            </a:r>
            <a:r>
              <a:rPr lang="en-GB" sz="1200" b="1" dirty="0" smtClean="0">
                <a:solidFill>
                  <a:srgbClr val="FF0000"/>
                </a:solidFill>
              </a:rPr>
              <a:t>7:</a:t>
            </a:r>
            <a:endParaRPr lang="en-GB" sz="1200" b="1" dirty="0">
              <a:solidFill>
                <a:srgbClr val="FF0000"/>
              </a:solidFill>
            </a:endParaRPr>
          </a:p>
          <a:p>
            <a:r>
              <a:rPr lang="en-GB" sz="1200" dirty="0"/>
              <a:t>If the buses and solar panel will be optimized efficiently in the future it can be possible to have 1450 buses with velocity of </a:t>
            </a:r>
            <a:r>
              <a:rPr lang="en-GB" sz="1200" dirty="0" smtClean="0"/>
              <a:t>50km/hr </a:t>
            </a:r>
            <a:r>
              <a:rPr lang="en-GB" sz="1200" dirty="0"/>
              <a:t>and remained significant extra generated electric power.</a:t>
            </a:r>
          </a:p>
        </p:txBody>
      </p:sp>
      <p:pic>
        <p:nvPicPr>
          <p:cNvPr id="2050" name="Picture 2" descr="C:\Users\arjmand\Desktop\scenarios 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33424" y="179923"/>
            <a:ext cx="6559056" cy="48332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34635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35496" y="575384"/>
            <a:ext cx="2160240" cy="6001643"/>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sz="2400" b="1" dirty="0" smtClean="0">
                <a:solidFill>
                  <a:srgbClr val="FF0000"/>
                </a:solidFill>
              </a:rPr>
              <a:t>HYPOTHESES</a:t>
            </a:r>
            <a:endParaRPr lang="fr-FR" sz="2400" b="1" dirty="0">
              <a:solidFill>
                <a:srgbClr val="FF0000"/>
              </a:solidFill>
            </a:endParaRPr>
          </a:p>
          <a:p>
            <a:pPr algn="ctr"/>
            <a:endParaRPr lang="fr-FR" b="1" dirty="0"/>
          </a:p>
          <a:p>
            <a:pPr algn="ctr"/>
            <a:r>
              <a:rPr lang="fr-FR" b="1" dirty="0" smtClean="0"/>
              <a:t>CONCLUSION</a:t>
            </a:r>
          </a:p>
          <a:p>
            <a:endParaRPr lang="fr-FR" dirty="0"/>
          </a:p>
          <a:p>
            <a:endParaRPr lang="fr-FR" dirty="0" smtClean="0"/>
          </a:p>
          <a:p>
            <a:endParaRPr lang="fr-FR" dirty="0"/>
          </a:p>
        </p:txBody>
      </p:sp>
      <p:sp>
        <p:nvSpPr>
          <p:cNvPr id="7" name="Rectangle 6"/>
          <p:cNvSpPr/>
          <p:nvPr/>
        </p:nvSpPr>
        <p:spPr>
          <a:xfrm>
            <a:off x="2574032" y="252218"/>
            <a:ext cx="4878288" cy="646331"/>
          </a:xfrm>
          <a:prstGeom prst="rect">
            <a:avLst/>
          </a:prstGeom>
        </p:spPr>
        <p:txBody>
          <a:bodyPr wrap="square">
            <a:spAutoFit/>
          </a:bodyPr>
          <a:lstStyle/>
          <a:p>
            <a:r>
              <a:rPr lang="en-GB" b="1" dirty="0">
                <a:solidFill>
                  <a:srgbClr val="FF0000"/>
                </a:solidFill>
                <a:effectLst>
                  <a:outerShdw blurRad="38100" dist="38100" dir="2700000" algn="tl">
                    <a:srgbClr val="000000">
                      <a:alpha val="43137"/>
                    </a:srgbClr>
                  </a:outerShdw>
                </a:effectLst>
              </a:rPr>
              <a:t>Estimation of Reduction of Air Pollution by using Solar Panel in Public Transportation in Tehran</a:t>
            </a:r>
          </a:p>
        </p:txBody>
      </p:sp>
      <p:graphicFrame>
        <p:nvGraphicFramePr>
          <p:cNvPr id="8" name="Table 7"/>
          <p:cNvGraphicFramePr>
            <a:graphicFrameLocks noGrp="1"/>
          </p:cNvGraphicFramePr>
          <p:nvPr>
            <p:extLst>
              <p:ext uri="{D42A27DB-BD31-4B8C-83A1-F6EECF244321}">
                <p14:modId xmlns="" xmlns:p14="http://schemas.microsoft.com/office/powerpoint/2010/main" val="1750673147"/>
              </p:ext>
            </p:extLst>
          </p:nvPr>
        </p:nvGraphicFramePr>
        <p:xfrm>
          <a:off x="2699792" y="1412776"/>
          <a:ext cx="6048672" cy="4536505"/>
        </p:xfrm>
        <a:graphic>
          <a:graphicData uri="http://schemas.openxmlformats.org/drawingml/2006/table">
            <a:tbl>
              <a:tblPr firstRow="1" firstCol="1" bandRow="1">
                <a:tableStyleId>{5C22544A-7EE6-4342-B048-85BDC9FD1C3A}</a:tableStyleId>
              </a:tblPr>
              <a:tblGrid>
                <a:gridCol w="2404480"/>
                <a:gridCol w="808480"/>
                <a:gridCol w="2835712"/>
              </a:tblGrid>
              <a:tr h="398166">
                <a:tc>
                  <a:txBody>
                    <a:bodyPr/>
                    <a:lstStyle/>
                    <a:p>
                      <a:pPr algn="ctr">
                        <a:lnSpc>
                          <a:spcPct val="115000"/>
                        </a:lnSpc>
                        <a:spcAft>
                          <a:spcPts val="0"/>
                        </a:spcAft>
                      </a:pPr>
                      <a:r>
                        <a:rPr lang="en-GB" sz="1600" b="1" dirty="0">
                          <a:effectLst/>
                        </a:rPr>
                        <a:t>Title</a:t>
                      </a:r>
                      <a:endParaRPr lang="en-GB" sz="1600" b="1"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600" dirty="0">
                          <a:effectLst/>
                        </a:rPr>
                        <a:t>Unit</a:t>
                      </a:r>
                      <a:endParaRPr lang="en-GB" sz="1600"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600" dirty="0">
                          <a:effectLst/>
                        </a:rPr>
                        <a:t>Definition</a:t>
                      </a:r>
                      <a:endParaRPr lang="en-GB" sz="1600" dirty="0">
                        <a:effectLst/>
                        <a:latin typeface="Tahoma"/>
                        <a:ea typeface="Calibri"/>
                        <a:cs typeface="Arial"/>
                      </a:endParaRPr>
                    </a:p>
                  </a:txBody>
                  <a:tcPr marL="68580" marR="68580" marT="0" marB="0">
                    <a:solidFill>
                      <a:schemeClr val="tx1">
                        <a:lumMod val="50000"/>
                      </a:schemeClr>
                    </a:solidFill>
                  </a:tcPr>
                </a:tc>
              </a:tr>
              <a:tr h="686369">
                <a:tc>
                  <a:txBody>
                    <a:bodyPr/>
                    <a:lstStyle/>
                    <a:p>
                      <a:pPr algn="ctr">
                        <a:lnSpc>
                          <a:spcPct val="115000"/>
                        </a:lnSpc>
                        <a:spcAft>
                          <a:spcPts val="0"/>
                        </a:spcAft>
                      </a:pPr>
                      <a:r>
                        <a:rPr lang="fr-FR" sz="1200" dirty="0">
                          <a:effectLst/>
                        </a:rPr>
                        <a:t>R= 1- (P </a:t>
                      </a:r>
                      <a:r>
                        <a:rPr lang="fr-FR" sz="1200" baseline="-25000" dirty="0" err="1">
                          <a:effectLst/>
                        </a:rPr>
                        <a:t>solar</a:t>
                      </a:r>
                      <a:r>
                        <a:rPr lang="fr-FR" sz="1200" dirty="0">
                          <a:effectLst/>
                        </a:rPr>
                        <a:t>  / P </a:t>
                      </a:r>
                      <a:r>
                        <a:rPr lang="fr-FR" sz="1200" baseline="-25000" dirty="0">
                          <a:effectLst/>
                        </a:rPr>
                        <a:t>diesel</a:t>
                      </a:r>
                      <a:r>
                        <a:rPr lang="fr-FR" sz="1200" dirty="0">
                          <a:effectLst/>
                        </a:rPr>
                        <a:t>)</a:t>
                      </a:r>
                      <a:endParaRPr lang="en-GB" sz="1000"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dirty="0">
                          <a:effectLst/>
                        </a:rPr>
                        <a:t>[%]</a:t>
                      </a:r>
                      <a:endParaRPr lang="en-GB" sz="1000" dirty="0">
                        <a:effectLst/>
                        <a:latin typeface="Tahoma"/>
                        <a:ea typeface="Calibri"/>
                        <a:cs typeface="Arial"/>
                      </a:endParaRPr>
                    </a:p>
                  </a:txBody>
                  <a:tcPr marL="68580" marR="68580" marT="0" marB="0">
                    <a:solidFill>
                      <a:schemeClr val="tx1">
                        <a:lumMod val="65000"/>
                      </a:schemeClr>
                    </a:solidFill>
                  </a:tcPr>
                </a:tc>
                <a:tc>
                  <a:txBody>
                    <a:bodyPr/>
                    <a:lstStyle/>
                    <a:p>
                      <a:pPr algn="ctr">
                        <a:lnSpc>
                          <a:spcPct val="115000"/>
                        </a:lnSpc>
                        <a:spcAft>
                          <a:spcPts val="0"/>
                        </a:spcAft>
                      </a:pPr>
                      <a:r>
                        <a:rPr lang="en-GB" sz="1200" dirty="0">
                          <a:effectLst/>
                        </a:rPr>
                        <a:t>Reduction of chemical pollution  in public transportation</a:t>
                      </a:r>
                      <a:endParaRPr lang="en-GB" sz="1000" dirty="0">
                        <a:effectLst/>
                        <a:latin typeface="Tahoma"/>
                        <a:ea typeface="Calibri"/>
                        <a:cs typeface="Arial"/>
                      </a:endParaRPr>
                    </a:p>
                  </a:txBody>
                  <a:tcPr marL="68580" marR="68580" marT="0" marB="0">
                    <a:solidFill>
                      <a:schemeClr val="tx1">
                        <a:lumMod val="65000"/>
                      </a:schemeClr>
                    </a:solidFill>
                  </a:tcPr>
                </a:tc>
              </a:tr>
              <a:tr h="398166">
                <a:tc>
                  <a:txBody>
                    <a:bodyPr/>
                    <a:lstStyle/>
                    <a:p>
                      <a:pPr algn="ctr">
                        <a:lnSpc>
                          <a:spcPct val="115000"/>
                        </a:lnSpc>
                        <a:spcAft>
                          <a:spcPts val="0"/>
                        </a:spcAft>
                      </a:pPr>
                      <a:r>
                        <a:rPr lang="fr-FR" sz="1400">
                          <a:effectLst/>
                        </a:rPr>
                        <a:t>P </a:t>
                      </a:r>
                      <a:r>
                        <a:rPr lang="fr-FR" sz="1400" baseline="-25000">
                          <a:effectLst/>
                        </a:rPr>
                        <a:t>diesel</a:t>
                      </a:r>
                      <a:r>
                        <a:rPr lang="fr-FR" sz="1400">
                          <a:effectLst/>
                        </a:rPr>
                        <a:t> = V </a:t>
                      </a:r>
                      <a:r>
                        <a:rPr lang="fr-FR" sz="1400" baseline="-25000">
                          <a:effectLst/>
                        </a:rPr>
                        <a:t>diesel</a:t>
                      </a:r>
                      <a:r>
                        <a:rPr lang="fr-FR" sz="1400">
                          <a:effectLst/>
                        </a:rPr>
                        <a:t>. D</a:t>
                      </a:r>
                      <a:endParaRPr lang="en-GB" sz="100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a:effectLst/>
                        </a:rPr>
                        <a:t>gr</a:t>
                      </a:r>
                      <a:endParaRPr lang="en-GB" sz="1000">
                        <a:effectLst/>
                        <a:latin typeface="Tahoma"/>
                        <a:ea typeface="Calibri"/>
                        <a:cs typeface="Arial"/>
                      </a:endParaRPr>
                    </a:p>
                  </a:txBody>
                  <a:tcPr marL="68580" marR="68580" marT="0" marB="0">
                    <a:solidFill>
                      <a:schemeClr val="tx1">
                        <a:lumMod val="75000"/>
                      </a:schemeClr>
                    </a:solidFill>
                  </a:tcPr>
                </a:tc>
                <a:tc>
                  <a:txBody>
                    <a:bodyPr/>
                    <a:lstStyle/>
                    <a:p>
                      <a:pPr algn="ctr">
                        <a:lnSpc>
                          <a:spcPct val="115000"/>
                        </a:lnSpc>
                        <a:spcAft>
                          <a:spcPts val="0"/>
                        </a:spcAft>
                      </a:pPr>
                      <a:r>
                        <a:rPr lang="en-GB" sz="1200" dirty="0">
                          <a:effectLst/>
                        </a:rPr>
                        <a:t>diesel pollution variable</a:t>
                      </a:r>
                      <a:endParaRPr lang="en-GB" sz="1000" dirty="0">
                        <a:effectLst/>
                        <a:latin typeface="Tahoma"/>
                        <a:ea typeface="Calibri"/>
                        <a:cs typeface="Arial"/>
                      </a:endParaRPr>
                    </a:p>
                  </a:txBody>
                  <a:tcPr marL="68580" marR="68580" marT="0" marB="0">
                    <a:solidFill>
                      <a:schemeClr val="tx1">
                        <a:lumMod val="75000"/>
                      </a:schemeClr>
                    </a:solidFill>
                  </a:tcPr>
                </a:tc>
              </a:tr>
              <a:tr h="398166">
                <a:tc>
                  <a:txBody>
                    <a:bodyPr/>
                    <a:lstStyle/>
                    <a:p>
                      <a:pPr algn="ctr">
                        <a:lnSpc>
                          <a:spcPct val="115000"/>
                        </a:lnSpc>
                        <a:spcAft>
                          <a:spcPts val="0"/>
                        </a:spcAft>
                      </a:pPr>
                      <a:r>
                        <a:rPr lang="en-GB" sz="1400">
                          <a:effectLst/>
                        </a:rPr>
                        <a:t>V </a:t>
                      </a:r>
                      <a:r>
                        <a:rPr lang="en-GB" sz="1400" baseline="-25000">
                          <a:effectLst/>
                        </a:rPr>
                        <a:t>diesel</a:t>
                      </a:r>
                      <a:endParaRPr lang="en-GB" sz="100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dirty="0">
                          <a:effectLst/>
                        </a:rPr>
                        <a:t>Gr/km</a:t>
                      </a:r>
                      <a:endParaRPr lang="en-GB" sz="1000" dirty="0">
                        <a:effectLst/>
                        <a:latin typeface="Tahoma"/>
                        <a:ea typeface="Calibri"/>
                        <a:cs typeface="Arial"/>
                      </a:endParaRPr>
                    </a:p>
                  </a:txBody>
                  <a:tcPr marL="68580" marR="68580" marT="0" marB="0">
                    <a:solidFill>
                      <a:schemeClr val="tx1">
                        <a:lumMod val="65000"/>
                      </a:schemeClr>
                    </a:solidFill>
                  </a:tcPr>
                </a:tc>
                <a:tc>
                  <a:txBody>
                    <a:bodyPr/>
                    <a:lstStyle/>
                    <a:p>
                      <a:pPr algn="ctr">
                        <a:lnSpc>
                          <a:spcPct val="115000"/>
                        </a:lnSpc>
                        <a:spcAft>
                          <a:spcPts val="0"/>
                        </a:spcAft>
                      </a:pPr>
                      <a:r>
                        <a:rPr lang="en-GB" sz="1200" dirty="0">
                          <a:effectLst/>
                        </a:rPr>
                        <a:t>Substances Pollution Emissions</a:t>
                      </a:r>
                      <a:endParaRPr lang="en-GB" sz="1000" dirty="0">
                        <a:effectLst/>
                        <a:latin typeface="Tahoma"/>
                        <a:ea typeface="Calibri"/>
                        <a:cs typeface="Arial"/>
                      </a:endParaRPr>
                    </a:p>
                  </a:txBody>
                  <a:tcPr marL="68580" marR="68580" marT="0" marB="0">
                    <a:solidFill>
                      <a:schemeClr val="tx1">
                        <a:lumMod val="65000"/>
                      </a:schemeClr>
                    </a:solidFill>
                  </a:tcPr>
                </a:tc>
              </a:tr>
              <a:tr h="376605">
                <a:tc>
                  <a:txBody>
                    <a:bodyPr/>
                    <a:lstStyle/>
                    <a:p>
                      <a:pPr algn="ctr">
                        <a:lnSpc>
                          <a:spcPct val="115000"/>
                        </a:lnSpc>
                        <a:spcAft>
                          <a:spcPts val="0"/>
                        </a:spcAft>
                      </a:pPr>
                      <a:r>
                        <a:rPr lang="en-GB" sz="1400">
                          <a:effectLst/>
                        </a:rPr>
                        <a:t>D</a:t>
                      </a:r>
                      <a:endParaRPr lang="en-GB" sz="100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a:effectLst/>
                        </a:rPr>
                        <a:t>km</a:t>
                      </a:r>
                      <a:endParaRPr lang="en-GB" sz="1000">
                        <a:effectLst/>
                        <a:latin typeface="Tahoma"/>
                        <a:ea typeface="Calibri"/>
                        <a:cs typeface="Arial"/>
                      </a:endParaRPr>
                    </a:p>
                  </a:txBody>
                  <a:tcPr marL="68580" marR="68580" marT="0" marB="0">
                    <a:solidFill>
                      <a:schemeClr val="tx1">
                        <a:lumMod val="75000"/>
                      </a:schemeClr>
                    </a:solidFill>
                  </a:tcPr>
                </a:tc>
                <a:tc>
                  <a:txBody>
                    <a:bodyPr/>
                    <a:lstStyle/>
                    <a:p>
                      <a:pPr algn="ctr">
                        <a:lnSpc>
                          <a:spcPct val="115000"/>
                        </a:lnSpc>
                        <a:spcAft>
                          <a:spcPts val="0"/>
                        </a:spcAft>
                      </a:pPr>
                      <a:r>
                        <a:rPr lang="en-GB" sz="1200" dirty="0">
                          <a:effectLst/>
                        </a:rPr>
                        <a:t>Distance</a:t>
                      </a:r>
                      <a:endParaRPr lang="en-GB" sz="1000" dirty="0">
                        <a:effectLst/>
                        <a:latin typeface="Tahoma"/>
                        <a:ea typeface="Calibri"/>
                        <a:cs typeface="Arial"/>
                      </a:endParaRPr>
                    </a:p>
                  </a:txBody>
                  <a:tcPr marL="68580" marR="68580" marT="0" marB="0">
                    <a:solidFill>
                      <a:schemeClr val="tx1">
                        <a:lumMod val="75000"/>
                      </a:schemeClr>
                    </a:solidFill>
                  </a:tcPr>
                </a:tc>
              </a:tr>
              <a:tr h="398166">
                <a:tc>
                  <a:txBody>
                    <a:bodyPr/>
                    <a:lstStyle/>
                    <a:p>
                      <a:pPr algn="ctr">
                        <a:lnSpc>
                          <a:spcPct val="115000"/>
                        </a:lnSpc>
                        <a:spcAft>
                          <a:spcPts val="0"/>
                        </a:spcAft>
                      </a:pPr>
                      <a:r>
                        <a:rPr lang="fr-FR" sz="1400">
                          <a:effectLst/>
                        </a:rPr>
                        <a:t>P </a:t>
                      </a:r>
                      <a:r>
                        <a:rPr lang="fr-FR" sz="1400" baseline="-25000">
                          <a:effectLst/>
                        </a:rPr>
                        <a:t>solar</a:t>
                      </a:r>
                      <a:r>
                        <a:rPr lang="fr-FR" sz="1400">
                          <a:effectLst/>
                        </a:rPr>
                        <a:t> = P </a:t>
                      </a:r>
                      <a:r>
                        <a:rPr lang="fr-FR" sz="1400" baseline="-25000">
                          <a:effectLst/>
                        </a:rPr>
                        <a:t>diesel</a:t>
                      </a:r>
                      <a:r>
                        <a:rPr lang="fr-FR" sz="1400">
                          <a:effectLst/>
                        </a:rPr>
                        <a:t> (T - </a:t>
                      </a:r>
                      <a:r>
                        <a:rPr lang="en-GB" sz="1400">
                          <a:effectLst/>
                        </a:rPr>
                        <a:t>Δ</a:t>
                      </a:r>
                      <a:r>
                        <a:rPr lang="fr-FR" sz="1400">
                          <a:effectLst/>
                        </a:rPr>
                        <a:t>T)  / P </a:t>
                      </a:r>
                      <a:r>
                        <a:rPr lang="fr-FR" sz="1400" baseline="-25000">
                          <a:effectLst/>
                        </a:rPr>
                        <a:t>diesel</a:t>
                      </a:r>
                      <a:endParaRPr lang="en-GB" sz="100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dirty="0">
                          <a:effectLst/>
                        </a:rPr>
                        <a:t>gr</a:t>
                      </a:r>
                      <a:endParaRPr lang="en-GB" sz="1000" dirty="0">
                        <a:effectLst/>
                        <a:latin typeface="Tahoma"/>
                        <a:ea typeface="Calibri"/>
                        <a:cs typeface="Arial"/>
                      </a:endParaRPr>
                    </a:p>
                  </a:txBody>
                  <a:tcPr marL="68580" marR="68580" marT="0" marB="0">
                    <a:solidFill>
                      <a:schemeClr val="tx1">
                        <a:lumMod val="65000"/>
                      </a:schemeClr>
                    </a:solidFill>
                  </a:tcPr>
                </a:tc>
                <a:tc>
                  <a:txBody>
                    <a:bodyPr/>
                    <a:lstStyle/>
                    <a:p>
                      <a:pPr algn="ctr">
                        <a:lnSpc>
                          <a:spcPct val="115000"/>
                        </a:lnSpc>
                        <a:spcAft>
                          <a:spcPts val="0"/>
                        </a:spcAft>
                      </a:pPr>
                      <a:r>
                        <a:rPr lang="en-GB" sz="1200" dirty="0">
                          <a:effectLst/>
                        </a:rPr>
                        <a:t>Pollution variable after adding solar panel</a:t>
                      </a:r>
                      <a:endParaRPr lang="en-GB" sz="1000" dirty="0">
                        <a:effectLst/>
                        <a:latin typeface="Tahoma"/>
                        <a:ea typeface="Calibri"/>
                        <a:cs typeface="Arial"/>
                      </a:endParaRPr>
                    </a:p>
                  </a:txBody>
                  <a:tcPr marL="68580" marR="68580" marT="0" marB="0">
                    <a:solidFill>
                      <a:schemeClr val="tx1">
                        <a:lumMod val="65000"/>
                      </a:schemeClr>
                    </a:solidFill>
                  </a:tcPr>
                </a:tc>
              </a:tr>
              <a:tr h="398166">
                <a:tc>
                  <a:txBody>
                    <a:bodyPr/>
                    <a:lstStyle/>
                    <a:p>
                      <a:pPr algn="ctr">
                        <a:lnSpc>
                          <a:spcPct val="115000"/>
                        </a:lnSpc>
                        <a:spcAft>
                          <a:spcPts val="0"/>
                        </a:spcAft>
                      </a:pPr>
                      <a:r>
                        <a:rPr lang="en-GB" sz="1400">
                          <a:effectLst/>
                        </a:rPr>
                        <a:t>T</a:t>
                      </a:r>
                      <a:endParaRPr lang="en-GB" sz="100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a:effectLst/>
                        </a:rPr>
                        <a:t>-</a:t>
                      </a:r>
                      <a:endParaRPr lang="en-GB" sz="1000">
                        <a:effectLst/>
                        <a:latin typeface="Tahoma"/>
                        <a:ea typeface="Calibri"/>
                        <a:cs typeface="Arial"/>
                      </a:endParaRPr>
                    </a:p>
                  </a:txBody>
                  <a:tcPr marL="68580" marR="68580" marT="0" marB="0">
                    <a:solidFill>
                      <a:schemeClr val="tx1">
                        <a:lumMod val="75000"/>
                      </a:schemeClr>
                    </a:solidFill>
                  </a:tcPr>
                </a:tc>
                <a:tc>
                  <a:txBody>
                    <a:bodyPr/>
                    <a:lstStyle/>
                    <a:p>
                      <a:pPr algn="ctr">
                        <a:lnSpc>
                          <a:spcPct val="115000"/>
                        </a:lnSpc>
                        <a:spcAft>
                          <a:spcPts val="0"/>
                        </a:spcAft>
                      </a:pPr>
                      <a:r>
                        <a:rPr lang="en-GB" sz="1200" dirty="0">
                          <a:effectLst/>
                        </a:rPr>
                        <a:t>Total number of diesel Buses</a:t>
                      </a:r>
                      <a:endParaRPr lang="en-GB" sz="1000" dirty="0">
                        <a:effectLst/>
                        <a:latin typeface="Tahoma"/>
                        <a:ea typeface="Calibri"/>
                        <a:cs typeface="Arial"/>
                      </a:endParaRPr>
                    </a:p>
                  </a:txBody>
                  <a:tcPr marL="68580" marR="68580" marT="0" marB="0">
                    <a:solidFill>
                      <a:schemeClr val="tx1">
                        <a:lumMod val="75000"/>
                      </a:schemeClr>
                    </a:solidFill>
                  </a:tcPr>
                </a:tc>
              </a:tr>
              <a:tr h="398166">
                <a:tc>
                  <a:txBody>
                    <a:bodyPr/>
                    <a:lstStyle/>
                    <a:p>
                      <a:pPr algn="ctr">
                        <a:lnSpc>
                          <a:spcPct val="115000"/>
                        </a:lnSpc>
                        <a:spcAft>
                          <a:spcPts val="0"/>
                        </a:spcAft>
                      </a:pPr>
                      <a:r>
                        <a:rPr lang="en-GB" sz="1400" dirty="0">
                          <a:effectLst/>
                        </a:rPr>
                        <a:t>ΔT</a:t>
                      </a:r>
                      <a:endParaRPr lang="en-GB" sz="1000"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dirty="0">
                          <a:effectLst/>
                        </a:rPr>
                        <a:t>-</a:t>
                      </a:r>
                      <a:endParaRPr lang="en-GB" sz="1000" dirty="0">
                        <a:effectLst/>
                        <a:latin typeface="Tahoma"/>
                        <a:ea typeface="Calibri"/>
                        <a:cs typeface="Arial"/>
                      </a:endParaRPr>
                    </a:p>
                  </a:txBody>
                  <a:tcPr marL="68580" marR="68580" marT="0" marB="0">
                    <a:solidFill>
                      <a:schemeClr val="tx1">
                        <a:lumMod val="65000"/>
                      </a:schemeClr>
                    </a:solidFill>
                  </a:tcPr>
                </a:tc>
                <a:tc>
                  <a:txBody>
                    <a:bodyPr/>
                    <a:lstStyle/>
                    <a:p>
                      <a:pPr algn="ctr">
                        <a:lnSpc>
                          <a:spcPct val="115000"/>
                        </a:lnSpc>
                        <a:spcAft>
                          <a:spcPts val="0"/>
                        </a:spcAft>
                      </a:pPr>
                      <a:r>
                        <a:rPr lang="en-GB" sz="1200" dirty="0">
                          <a:effectLst/>
                        </a:rPr>
                        <a:t>Number of Electric Buses</a:t>
                      </a:r>
                      <a:endParaRPr lang="en-GB" sz="1000" dirty="0">
                        <a:effectLst/>
                        <a:latin typeface="Tahoma"/>
                        <a:ea typeface="Calibri"/>
                        <a:cs typeface="Arial"/>
                      </a:endParaRPr>
                    </a:p>
                  </a:txBody>
                  <a:tcPr marL="68580" marR="68580" marT="0" marB="0">
                    <a:solidFill>
                      <a:schemeClr val="tx1">
                        <a:lumMod val="65000"/>
                      </a:schemeClr>
                    </a:solidFill>
                  </a:tcPr>
                </a:tc>
              </a:tr>
              <a:tr h="686369">
                <a:tc>
                  <a:txBody>
                    <a:bodyPr/>
                    <a:lstStyle/>
                    <a:p>
                      <a:pPr algn="ctr">
                        <a:lnSpc>
                          <a:spcPct val="115000"/>
                        </a:lnSpc>
                        <a:spcAft>
                          <a:spcPts val="0"/>
                        </a:spcAft>
                      </a:pPr>
                      <a:r>
                        <a:rPr lang="en-GB" sz="1400" dirty="0">
                          <a:effectLst/>
                        </a:rPr>
                        <a:t>NO x</a:t>
                      </a:r>
                      <a:endParaRPr lang="en-GB" sz="1000"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a:effectLst/>
                        </a:rPr>
                        <a:t>gr</a:t>
                      </a:r>
                      <a:endParaRPr lang="en-GB" sz="1000">
                        <a:effectLst/>
                        <a:latin typeface="Tahoma"/>
                        <a:ea typeface="Calibri"/>
                        <a:cs typeface="Arial"/>
                      </a:endParaRPr>
                    </a:p>
                  </a:txBody>
                  <a:tcPr marL="68580" marR="68580" marT="0" marB="0">
                    <a:solidFill>
                      <a:schemeClr val="tx1">
                        <a:lumMod val="75000"/>
                      </a:schemeClr>
                    </a:solidFill>
                  </a:tcPr>
                </a:tc>
                <a:tc>
                  <a:txBody>
                    <a:bodyPr/>
                    <a:lstStyle/>
                    <a:p>
                      <a:pPr algn="ctr">
                        <a:lnSpc>
                          <a:spcPct val="115000"/>
                        </a:lnSpc>
                        <a:spcAft>
                          <a:spcPts val="0"/>
                        </a:spcAft>
                      </a:pPr>
                      <a:r>
                        <a:rPr lang="en-GB" sz="1200" dirty="0">
                          <a:effectLst/>
                        </a:rPr>
                        <a:t>NO x = (NO+NO2+NO3)</a:t>
                      </a:r>
                      <a:endParaRPr lang="en-GB" sz="1000" dirty="0">
                        <a:effectLst/>
                      </a:endParaRPr>
                    </a:p>
                    <a:p>
                      <a:pPr algn="ctr">
                        <a:lnSpc>
                          <a:spcPct val="115000"/>
                        </a:lnSpc>
                        <a:spcAft>
                          <a:spcPts val="0"/>
                        </a:spcAft>
                      </a:pPr>
                      <a:r>
                        <a:rPr lang="en-GB" sz="1200" dirty="0">
                          <a:effectLst/>
                        </a:rPr>
                        <a:t>Nitrogen oxides</a:t>
                      </a:r>
                      <a:endParaRPr lang="en-GB" sz="1000" dirty="0">
                        <a:effectLst/>
                        <a:latin typeface="Tahoma"/>
                        <a:ea typeface="Calibri"/>
                        <a:cs typeface="Arial"/>
                      </a:endParaRPr>
                    </a:p>
                  </a:txBody>
                  <a:tcPr marL="68580" marR="68580" marT="0" marB="0">
                    <a:solidFill>
                      <a:schemeClr val="tx1">
                        <a:lumMod val="75000"/>
                      </a:schemeClr>
                    </a:solidFill>
                  </a:tcPr>
                </a:tc>
              </a:tr>
              <a:tr h="398166">
                <a:tc>
                  <a:txBody>
                    <a:bodyPr/>
                    <a:lstStyle/>
                    <a:p>
                      <a:pPr algn="ctr">
                        <a:lnSpc>
                          <a:spcPct val="115000"/>
                        </a:lnSpc>
                        <a:spcAft>
                          <a:spcPts val="0"/>
                        </a:spcAft>
                      </a:pPr>
                      <a:r>
                        <a:rPr lang="en-GB" sz="1400" dirty="0">
                          <a:effectLst/>
                        </a:rPr>
                        <a:t>CO</a:t>
                      </a:r>
                      <a:endParaRPr lang="en-GB" sz="1000" dirty="0">
                        <a:effectLst/>
                        <a:latin typeface="Tahoma"/>
                        <a:ea typeface="Calibri"/>
                        <a:cs typeface="Arial"/>
                      </a:endParaRPr>
                    </a:p>
                  </a:txBody>
                  <a:tcPr marL="68580" marR="68580" marT="0" marB="0">
                    <a:solidFill>
                      <a:schemeClr val="tx1">
                        <a:lumMod val="50000"/>
                      </a:schemeClr>
                    </a:solidFill>
                  </a:tcPr>
                </a:tc>
                <a:tc>
                  <a:txBody>
                    <a:bodyPr/>
                    <a:lstStyle/>
                    <a:p>
                      <a:pPr algn="ctr">
                        <a:lnSpc>
                          <a:spcPct val="115000"/>
                        </a:lnSpc>
                        <a:spcAft>
                          <a:spcPts val="0"/>
                        </a:spcAft>
                      </a:pPr>
                      <a:r>
                        <a:rPr lang="en-GB" sz="1200" dirty="0">
                          <a:effectLst/>
                        </a:rPr>
                        <a:t>gr</a:t>
                      </a:r>
                      <a:endParaRPr lang="en-GB" sz="1000" dirty="0">
                        <a:effectLst/>
                        <a:latin typeface="Tahoma"/>
                        <a:ea typeface="Calibri"/>
                        <a:cs typeface="Arial"/>
                      </a:endParaRPr>
                    </a:p>
                  </a:txBody>
                  <a:tcPr marL="68580" marR="68580" marT="0" marB="0">
                    <a:solidFill>
                      <a:schemeClr val="tx1">
                        <a:lumMod val="65000"/>
                      </a:schemeClr>
                    </a:solidFill>
                  </a:tcPr>
                </a:tc>
                <a:tc>
                  <a:txBody>
                    <a:bodyPr/>
                    <a:lstStyle/>
                    <a:p>
                      <a:pPr algn="ctr">
                        <a:lnSpc>
                          <a:spcPct val="115000"/>
                        </a:lnSpc>
                        <a:spcAft>
                          <a:spcPts val="0"/>
                        </a:spcAft>
                      </a:pPr>
                      <a:r>
                        <a:rPr lang="en-GB" sz="1200" dirty="0">
                          <a:effectLst/>
                        </a:rPr>
                        <a:t>Carbon monoxide</a:t>
                      </a:r>
                      <a:endParaRPr lang="en-GB" sz="1000" dirty="0">
                        <a:effectLst/>
                        <a:latin typeface="Tahoma"/>
                        <a:ea typeface="Calibri"/>
                        <a:cs typeface="Arial"/>
                      </a:endParaRPr>
                    </a:p>
                  </a:txBody>
                  <a:tcPr marL="68580" marR="68580" marT="0" marB="0">
                    <a:solidFill>
                      <a:schemeClr val="tx1">
                        <a:lumMod val="65000"/>
                      </a:schemeClr>
                    </a:solidFill>
                  </a:tcPr>
                </a:tc>
              </a:tr>
            </a:tbl>
          </a:graphicData>
        </a:graphic>
      </p:graphicFrame>
    </p:spTree>
    <p:extLst>
      <p:ext uri="{BB962C8B-B14F-4D97-AF65-F5344CB8AC3E}">
        <p14:creationId xmlns="" xmlns:p14="http://schemas.microsoft.com/office/powerpoint/2010/main" val="1384384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2286000" y="404664"/>
            <a:ext cx="7038528" cy="5847755"/>
          </a:xfrm>
          <a:prstGeom prst="rect">
            <a:avLst/>
          </a:prstGeom>
        </p:spPr>
        <p:txBody>
          <a:bodyPr wrap="square">
            <a:spAutoFit/>
          </a:bodyPr>
          <a:lstStyle/>
          <a:p>
            <a:pPr marL="285750" indent="-285750">
              <a:buFont typeface="Arial" panose="020B0604020202020204" pitchFamily="34" charset="0"/>
              <a:buChar char="•"/>
            </a:pPr>
            <a:r>
              <a:rPr lang="en-GB" b="1" dirty="0" smtClean="0">
                <a:solidFill>
                  <a:srgbClr val="FF0000"/>
                </a:solidFill>
                <a:effectLst>
                  <a:outerShdw blurRad="38100" dist="38100" dir="2700000" algn="tl">
                    <a:srgbClr val="000000">
                      <a:alpha val="43137"/>
                    </a:srgbClr>
                  </a:outerShdw>
                </a:effectLst>
              </a:rPr>
              <a:t>Emissions </a:t>
            </a:r>
            <a:r>
              <a:rPr lang="en-GB" b="1" dirty="0">
                <a:solidFill>
                  <a:srgbClr val="FF0000"/>
                </a:solidFill>
                <a:effectLst>
                  <a:outerShdw blurRad="38100" dist="38100" dir="2700000" algn="tl">
                    <a:srgbClr val="000000">
                      <a:alpha val="43137"/>
                    </a:srgbClr>
                  </a:outerShdw>
                </a:effectLst>
              </a:rPr>
              <a:t>for Diesel bus:</a:t>
            </a:r>
          </a:p>
          <a:p>
            <a:endParaRPr lang="en-GB" sz="1400" dirty="0"/>
          </a:p>
          <a:p>
            <a:r>
              <a:rPr lang="en-GB" b="1" dirty="0" smtClean="0"/>
              <a:t>Co = 3.1 </a:t>
            </a:r>
            <a:r>
              <a:rPr lang="en-GB" b="1" dirty="0"/>
              <a:t>gr </a:t>
            </a:r>
            <a:r>
              <a:rPr lang="en-GB" b="1" dirty="0" smtClean="0"/>
              <a:t>                      V </a:t>
            </a:r>
            <a:r>
              <a:rPr lang="en-GB" sz="1200" b="1" dirty="0"/>
              <a:t>Co diesel </a:t>
            </a:r>
            <a:r>
              <a:rPr lang="en-GB" b="1" dirty="0"/>
              <a:t>=3.1 gr/km</a:t>
            </a:r>
          </a:p>
          <a:p>
            <a:endParaRPr lang="en-GB" b="1" dirty="0"/>
          </a:p>
          <a:p>
            <a:r>
              <a:rPr lang="en-GB" b="1" dirty="0" err="1" smtClean="0"/>
              <a:t>Nox</a:t>
            </a:r>
            <a:r>
              <a:rPr lang="en-GB" b="1" dirty="0" smtClean="0"/>
              <a:t> = 12.4 </a:t>
            </a:r>
            <a:r>
              <a:rPr lang="en-GB" b="1" dirty="0"/>
              <a:t>gr </a:t>
            </a:r>
            <a:r>
              <a:rPr lang="en-GB" b="1" dirty="0" smtClean="0"/>
              <a:t>                 V </a:t>
            </a:r>
            <a:r>
              <a:rPr lang="en-GB" sz="1200" b="1" dirty="0" err="1"/>
              <a:t>Nox</a:t>
            </a:r>
            <a:r>
              <a:rPr lang="en-GB" sz="1200" b="1" dirty="0"/>
              <a:t> diesel </a:t>
            </a:r>
            <a:r>
              <a:rPr lang="en-GB" b="1" dirty="0"/>
              <a:t>= 12.4 gr/km</a:t>
            </a:r>
          </a:p>
          <a:p>
            <a:r>
              <a:rPr lang="en-GB" sz="1400" dirty="0" smtClean="0"/>
              <a:t> </a:t>
            </a:r>
            <a:endParaRPr lang="en-GB" dirty="0"/>
          </a:p>
          <a:p>
            <a:r>
              <a:rPr lang="en-GB" b="1" dirty="0"/>
              <a:t>P= V. D                         </a:t>
            </a:r>
          </a:p>
          <a:p>
            <a:r>
              <a:rPr lang="en-GB" b="1" dirty="0"/>
              <a:t>D = 1 </a:t>
            </a:r>
            <a:r>
              <a:rPr lang="en-GB" b="1" dirty="0" smtClean="0"/>
              <a:t>km</a:t>
            </a:r>
            <a:endParaRPr lang="en-GB" sz="1400" dirty="0"/>
          </a:p>
          <a:p>
            <a:endParaRPr lang="en-GB" sz="1400" dirty="0"/>
          </a:p>
          <a:p>
            <a:r>
              <a:rPr lang="en-GB" sz="1600" b="1" dirty="0" smtClean="0">
                <a:solidFill>
                  <a:srgbClr val="FFC000"/>
                </a:solidFill>
              </a:rPr>
              <a:t>The </a:t>
            </a:r>
            <a:r>
              <a:rPr lang="en-GB" sz="1600" b="1" dirty="0">
                <a:solidFill>
                  <a:srgbClr val="FFC000"/>
                </a:solidFill>
              </a:rPr>
              <a:t>Emission of Carbon Monoxide for each Bus: </a:t>
            </a:r>
            <a:r>
              <a:rPr lang="en-GB" sz="1600" b="1" dirty="0" smtClean="0">
                <a:solidFill>
                  <a:srgbClr val="FFC000"/>
                </a:solidFill>
              </a:rPr>
              <a:t> </a:t>
            </a:r>
            <a:r>
              <a:rPr lang="en-GB" sz="1400" b="1" dirty="0" smtClean="0"/>
              <a:t>500 </a:t>
            </a:r>
            <a:r>
              <a:rPr lang="en-GB" sz="1400" b="1" dirty="0"/>
              <a:t>* 3.1 =1550 gr/day  </a:t>
            </a:r>
          </a:p>
          <a:p>
            <a:r>
              <a:rPr lang="en-GB" sz="1400" dirty="0"/>
              <a:t>                   </a:t>
            </a:r>
          </a:p>
          <a:p>
            <a:r>
              <a:rPr lang="en-GB" sz="1600" b="1" dirty="0" smtClean="0">
                <a:solidFill>
                  <a:srgbClr val="FFC000"/>
                </a:solidFill>
              </a:rPr>
              <a:t>The </a:t>
            </a:r>
            <a:r>
              <a:rPr lang="en-GB" sz="1600" b="1" dirty="0">
                <a:solidFill>
                  <a:srgbClr val="FFC000"/>
                </a:solidFill>
              </a:rPr>
              <a:t>Emission of Nitrogen Oxides for each Bus: </a:t>
            </a:r>
            <a:r>
              <a:rPr lang="en-GB" sz="1600" b="1" dirty="0" smtClean="0">
                <a:solidFill>
                  <a:srgbClr val="FFC000"/>
                </a:solidFill>
              </a:rPr>
              <a:t> </a:t>
            </a:r>
            <a:r>
              <a:rPr lang="en-GB" sz="1400" b="1" dirty="0" smtClean="0"/>
              <a:t>500 </a:t>
            </a:r>
            <a:r>
              <a:rPr lang="en-GB" sz="1400" b="1" dirty="0"/>
              <a:t>* 12.4= 6200 gr/day</a:t>
            </a:r>
          </a:p>
          <a:p>
            <a:r>
              <a:rPr lang="en-GB" sz="1400" dirty="0"/>
              <a:t>                    </a:t>
            </a:r>
          </a:p>
          <a:p>
            <a:endParaRPr lang="en-GB" sz="1400" dirty="0"/>
          </a:p>
          <a:p>
            <a:r>
              <a:rPr lang="en-GB" sz="1400" b="1" dirty="0" smtClean="0"/>
              <a:t>As </a:t>
            </a:r>
            <a:r>
              <a:rPr lang="en-GB" sz="1400" b="1" dirty="0"/>
              <a:t>a bus travel 500 </a:t>
            </a:r>
            <a:r>
              <a:rPr lang="en-GB" sz="1400" b="1" dirty="0" smtClean="0"/>
              <a:t>kilometre, </a:t>
            </a:r>
            <a:r>
              <a:rPr lang="en-GB" sz="1400" b="1" dirty="0"/>
              <a:t>1.7 ton Co and 6.8 ton </a:t>
            </a:r>
            <a:r>
              <a:rPr lang="en-GB" sz="1400" b="1" dirty="0" err="1"/>
              <a:t>Nox</a:t>
            </a:r>
            <a:r>
              <a:rPr lang="en-GB" sz="1400" b="1" dirty="0"/>
              <a:t> emitted to the air.</a:t>
            </a:r>
          </a:p>
          <a:p>
            <a:endParaRPr lang="en-GB" sz="1400" dirty="0"/>
          </a:p>
          <a:p>
            <a:endParaRPr lang="en-GB" sz="1400" dirty="0"/>
          </a:p>
          <a:p>
            <a:pPr marL="285750" indent="-285750">
              <a:buFont typeface="Arial" panose="020B0604020202020204" pitchFamily="34" charset="0"/>
              <a:buChar char="•"/>
            </a:pPr>
            <a:r>
              <a:rPr lang="en-GB" b="1" dirty="0" smtClean="0">
                <a:solidFill>
                  <a:srgbClr val="FF0000"/>
                </a:solidFill>
                <a:effectLst>
                  <a:outerShdw blurRad="38100" dist="38100" dir="2700000" algn="tl">
                    <a:srgbClr val="000000">
                      <a:alpha val="43137"/>
                    </a:srgbClr>
                  </a:outerShdw>
                </a:effectLst>
              </a:rPr>
              <a:t>Reduction </a:t>
            </a:r>
            <a:r>
              <a:rPr lang="en-GB" b="1" dirty="0">
                <a:solidFill>
                  <a:srgbClr val="FF0000"/>
                </a:solidFill>
                <a:effectLst>
                  <a:outerShdw blurRad="38100" dist="38100" dir="2700000" algn="tl">
                    <a:srgbClr val="000000">
                      <a:alpha val="43137"/>
                    </a:srgbClr>
                  </a:outerShdw>
                </a:effectLst>
              </a:rPr>
              <a:t>of Diesel bus:</a:t>
            </a:r>
          </a:p>
          <a:p>
            <a:r>
              <a:rPr lang="en-GB" b="1" dirty="0"/>
              <a:t>R </a:t>
            </a:r>
            <a:r>
              <a:rPr lang="en-GB" sz="1200" b="1" dirty="0"/>
              <a:t>Co</a:t>
            </a:r>
            <a:r>
              <a:rPr lang="en-GB" b="1" dirty="0"/>
              <a:t> = 1 - (P </a:t>
            </a:r>
            <a:r>
              <a:rPr lang="en-GB" sz="1200" b="1" dirty="0"/>
              <a:t>Co solar</a:t>
            </a:r>
            <a:r>
              <a:rPr lang="en-GB" b="1" dirty="0"/>
              <a:t>/ P </a:t>
            </a:r>
            <a:r>
              <a:rPr lang="en-GB" sz="1200" b="1" dirty="0"/>
              <a:t>Co diesel</a:t>
            </a:r>
            <a:r>
              <a:rPr lang="en-GB" b="1" dirty="0"/>
              <a:t>)*100    </a:t>
            </a:r>
            <a:endParaRPr lang="en-GB" b="1" dirty="0" smtClean="0"/>
          </a:p>
          <a:p>
            <a:r>
              <a:rPr lang="en-GB" b="1" dirty="0" smtClean="0"/>
              <a:t>                R </a:t>
            </a:r>
            <a:r>
              <a:rPr lang="en-GB" sz="1200" b="1" dirty="0"/>
              <a:t>Co</a:t>
            </a:r>
            <a:r>
              <a:rPr lang="en-GB" b="1" dirty="0"/>
              <a:t> =1- (2447 * 3.1/ 3547 * 3.1) * 100 = = %31      </a:t>
            </a:r>
            <a:endParaRPr lang="en-GB" b="1" dirty="0" smtClean="0"/>
          </a:p>
          <a:p>
            <a:endParaRPr lang="en-GB" b="1" dirty="0"/>
          </a:p>
          <a:p>
            <a:r>
              <a:rPr lang="en-GB" b="1" dirty="0"/>
              <a:t>R </a:t>
            </a:r>
            <a:r>
              <a:rPr lang="en-GB" sz="1200" b="1" dirty="0" err="1"/>
              <a:t>Nox</a:t>
            </a:r>
            <a:r>
              <a:rPr lang="en-GB" b="1" dirty="0"/>
              <a:t> = 1 - (P </a:t>
            </a:r>
            <a:r>
              <a:rPr lang="en-GB" sz="1200" b="1" dirty="0" err="1"/>
              <a:t>Nox</a:t>
            </a:r>
            <a:r>
              <a:rPr lang="en-GB" sz="1200" b="1" dirty="0"/>
              <a:t> solar</a:t>
            </a:r>
            <a:r>
              <a:rPr lang="en-GB" b="1" dirty="0"/>
              <a:t>/ P </a:t>
            </a:r>
            <a:r>
              <a:rPr lang="en-GB" sz="1200" b="1" dirty="0" err="1"/>
              <a:t>Nox</a:t>
            </a:r>
            <a:r>
              <a:rPr lang="en-GB" sz="1200" b="1" dirty="0"/>
              <a:t> diesel</a:t>
            </a:r>
            <a:r>
              <a:rPr lang="en-GB" b="1" dirty="0"/>
              <a:t>)*</a:t>
            </a:r>
            <a:r>
              <a:rPr lang="en-GB" b="1" dirty="0" smtClean="0"/>
              <a:t>100</a:t>
            </a:r>
          </a:p>
          <a:p>
            <a:r>
              <a:rPr lang="en-GB" b="1" dirty="0" smtClean="0"/>
              <a:t>                R </a:t>
            </a:r>
            <a:r>
              <a:rPr lang="en-GB" b="1" dirty="0" err="1"/>
              <a:t>Nox</a:t>
            </a:r>
            <a:r>
              <a:rPr lang="en-GB" b="1" dirty="0"/>
              <a:t> = 1 - (2447 * 12.4 / 3547 * 12.4) * 100 </a:t>
            </a:r>
            <a:r>
              <a:rPr lang="en-GB" b="1" dirty="0" smtClean="0"/>
              <a:t>=%</a:t>
            </a:r>
            <a:r>
              <a:rPr lang="en-GB" b="1" dirty="0"/>
              <a:t>31</a:t>
            </a:r>
          </a:p>
        </p:txBody>
      </p:sp>
      <p:sp>
        <p:nvSpPr>
          <p:cNvPr id="7" name="TextBox 6"/>
          <p:cNvSpPr txBox="1"/>
          <p:nvPr/>
        </p:nvSpPr>
        <p:spPr>
          <a:xfrm>
            <a:off x="35496" y="575384"/>
            <a:ext cx="2160240" cy="6001643"/>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HYPOTHESES</a:t>
            </a:r>
            <a:endParaRPr lang="fr-FR" sz="2400" b="1" dirty="0">
              <a:solidFill>
                <a:srgbClr val="FF0000"/>
              </a:solidFill>
              <a:effectLst>
                <a:outerShdw blurRad="38100" dist="38100" dir="2700000" algn="tl">
                  <a:srgbClr val="000000">
                    <a:alpha val="43137"/>
                  </a:srgbClr>
                </a:outerShdw>
              </a:effectLst>
            </a:endParaRPr>
          </a:p>
          <a:p>
            <a:pPr algn="ctr"/>
            <a:endParaRPr lang="fr-FR" b="1" dirty="0"/>
          </a:p>
          <a:p>
            <a:pPr algn="ctr"/>
            <a:r>
              <a:rPr lang="fr-FR" b="1" dirty="0" smtClean="0"/>
              <a:t>CONCLUSION</a:t>
            </a:r>
          </a:p>
          <a:p>
            <a:endParaRPr lang="fr-FR" dirty="0"/>
          </a:p>
          <a:p>
            <a:endParaRPr lang="fr-FR" dirty="0" smtClean="0"/>
          </a:p>
          <a:p>
            <a:endParaRPr lang="fr-FR" dirty="0"/>
          </a:p>
        </p:txBody>
      </p:sp>
      <p:sp>
        <p:nvSpPr>
          <p:cNvPr id="3" name="Right Arrow 2"/>
          <p:cNvSpPr/>
          <p:nvPr/>
        </p:nvSpPr>
        <p:spPr>
          <a:xfrm>
            <a:off x="3717032" y="908720"/>
            <a:ext cx="638944" cy="21602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3717032" y="1484784"/>
            <a:ext cx="638944" cy="21602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Brace 12"/>
          <p:cNvSpPr/>
          <p:nvPr/>
        </p:nvSpPr>
        <p:spPr>
          <a:xfrm>
            <a:off x="3038790" y="1916832"/>
            <a:ext cx="441176" cy="6480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Rectangle 13"/>
          <p:cNvSpPr/>
          <p:nvPr/>
        </p:nvSpPr>
        <p:spPr>
          <a:xfrm>
            <a:off x="3479966" y="2062589"/>
            <a:ext cx="5124482" cy="646331"/>
          </a:xfrm>
          <a:prstGeom prst="rect">
            <a:avLst/>
          </a:prstGeom>
        </p:spPr>
        <p:txBody>
          <a:bodyPr wrap="square">
            <a:spAutoFit/>
          </a:bodyPr>
          <a:lstStyle/>
          <a:p>
            <a:r>
              <a:rPr lang="en-GB" b="1" dirty="0"/>
              <a:t>P </a:t>
            </a:r>
            <a:r>
              <a:rPr lang="en-GB" sz="1200" b="1" dirty="0"/>
              <a:t>Co diesel </a:t>
            </a:r>
            <a:r>
              <a:rPr lang="en-GB" b="1" dirty="0"/>
              <a:t>= 3.1 gr/km, P </a:t>
            </a:r>
            <a:r>
              <a:rPr lang="en-GB" sz="1200" b="1" dirty="0" err="1"/>
              <a:t>Nox</a:t>
            </a:r>
            <a:r>
              <a:rPr lang="en-GB" sz="1200" b="1" dirty="0"/>
              <a:t> diesel </a:t>
            </a:r>
            <a:r>
              <a:rPr lang="en-GB" b="1" dirty="0"/>
              <a:t>= 12.4 gr/km</a:t>
            </a:r>
          </a:p>
          <a:p>
            <a:endParaRPr lang="en-GB" dirty="0"/>
          </a:p>
        </p:txBody>
      </p:sp>
      <p:sp>
        <p:nvSpPr>
          <p:cNvPr id="16" name="Right Arrow 15"/>
          <p:cNvSpPr/>
          <p:nvPr/>
        </p:nvSpPr>
        <p:spPr>
          <a:xfrm>
            <a:off x="2446801" y="5045661"/>
            <a:ext cx="677951" cy="18353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2409086" y="5877272"/>
            <a:ext cx="677951" cy="18353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 xmlns:p14="http://schemas.microsoft.com/office/powerpoint/2010/main" val="503722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35496" y="575384"/>
            <a:ext cx="2160240" cy="5909310"/>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31380786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35496" y="575384"/>
            <a:ext cx="2160240" cy="6001643"/>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smtClean="0"/>
              <a:t>HYPOTHESES</a:t>
            </a:r>
            <a:endParaRPr lang="fr-FR" b="1" dirty="0"/>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CONCLUSION</a:t>
            </a:r>
          </a:p>
          <a:p>
            <a:endParaRPr lang="fr-FR" dirty="0"/>
          </a:p>
          <a:p>
            <a:endParaRPr lang="fr-FR" dirty="0" smtClean="0"/>
          </a:p>
          <a:p>
            <a:endParaRPr lang="fr-FR" dirty="0"/>
          </a:p>
        </p:txBody>
      </p:sp>
      <p:sp>
        <p:nvSpPr>
          <p:cNvPr id="2" name="Rectangle 1"/>
          <p:cNvSpPr/>
          <p:nvPr/>
        </p:nvSpPr>
        <p:spPr>
          <a:xfrm>
            <a:off x="2483768" y="84102"/>
            <a:ext cx="6624736" cy="7017306"/>
          </a:xfrm>
          <a:prstGeom prst="rect">
            <a:avLst/>
          </a:prstGeom>
        </p:spPr>
        <p:txBody>
          <a:bodyPr wrap="square">
            <a:spAutoFit/>
          </a:bodyPr>
          <a:lstStyle/>
          <a:p>
            <a:pPr algn="just"/>
            <a:r>
              <a:rPr lang="en-GB" sz="1500" dirty="0"/>
              <a:t>All mentioned above leads us to the conclusion that using solar panels in BRT lines reduces the annual fuel consumption of 60 million litters. As a result the two air pollutant indexes of Co and </a:t>
            </a:r>
            <a:r>
              <a:rPr lang="en-GB" sz="1500" dirty="0" err="1"/>
              <a:t>Nox</a:t>
            </a:r>
            <a:r>
              <a:rPr lang="en-GB" sz="1500" dirty="0"/>
              <a:t> will be decreased as 2000ton and 8000 ton respectively. It is a significant step for changing consumption pattern and using recycled energy instead of fossil fuel</a:t>
            </a:r>
            <a:r>
              <a:rPr lang="en-GB" sz="1500" dirty="0" smtClean="0"/>
              <a:t>.</a:t>
            </a:r>
          </a:p>
          <a:p>
            <a:pPr algn="just"/>
            <a:endParaRPr lang="en-GB" sz="1500" dirty="0" smtClean="0"/>
          </a:p>
          <a:p>
            <a:pPr algn="just"/>
            <a:r>
              <a:rPr lang="en-GB" sz="1500" dirty="0" smtClean="0"/>
              <a:t>According </a:t>
            </a:r>
            <a:r>
              <a:rPr lang="en-GB" sz="1500" dirty="0"/>
              <a:t>to what is said, the important un sustainability measures for the environment are energy consumption, Air pollution, and destruction of the natural resources.</a:t>
            </a:r>
          </a:p>
          <a:p>
            <a:pPr algn="just"/>
            <a:endParaRPr lang="en-GB" sz="1500" dirty="0" smtClean="0"/>
          </a:p>
          <a:p>
            <a:pPr algn="just"/>
            <a:r>
              <a:rPr lang="en-GB" sz="1500" dirty="0" smtClean="0"/>
              <a:t>Totally</a:t>
            </a:r>
            <a:r>
              <a:rPr lang="en-GB" sz="1500" dirty="0"/>
              <a:t>, it can be said that sustainability factor for the transportation, includes the reduction of energy consumption, reduction of the environment destruction, increase in the social sustainability for access to the transportation system as well as improvement in the efficiency and performance along with the economic development</a:t>
            </a:r>
            <a:r>
              <a:rPr lang="en-GB" sz="1500" dirty="0" smtClean="0"/>
              <a:t>.</a:t>
            </a:r>
          </a:p>
          <a:p>
            <a:pPr algn="just"/>
            <a:endParaRPr lang="en-GB" sz="1500" dirty="0" smtClean="0"/>
          </a:p>
          <a:p>
            <a:pPr algn="just"/>
            <a:r>
              <a:rPr lang="en-GB" sz="1500" dirty="0" smtClean="0"/>
              <a:t>Also </a:t>
            </a:r>
            <a:r>
              <a:rPr lang="en-GB" sz="1500" dirty="0"/>
              <a:t>with regard to the three defined levels about the sustainable transportation, namely environmental, social and economic levels, the present study emphasizes on the environmental dimension in order to reduce the pollutions resulted from the transportation sector by using from the renewable energies especially the solar energy</a:t>
            </a:r>
            <a:r>
              <a:rPr lang="en-GB" sz="1500" dirty="0" smtClean="0"/>
              <a:t>.</a:t>
            </a:r>
          </a:p>
          <a:p>
            <a:pPr algn="just"/>
            <a:endParaRPr lang="en-GB" sz="1500" dirty="0"/>
          </a:p>
          <a:p>
            <a:pPr algn="just"/>
            <a:r>
              <a:rPr lang="en-GB" sz="1500" dirty="0" smtClean="0"/>
              <a:t>With </a:t>
            </a:r>
            <a:r>
              <a:rPr lang="en-GB" sz="1500" dirty="0"/>
              <a:t>regard to the special situation of Iran and specially Tehran City in terms of its complexities, the challenges faced by the urban management and transportation sector and also proper use from the radiation of the Sun in this region, the emphasis of the present study is placed on the use from the Solar Energy as a proper pattern of the Renewable Energies in the Sustainable Urban Transportation.</a:t>
            </a:r>
          </a:p>
          <a:p>
            <a:pPr algn="just"/>
            <a:r>
              <a:rPr lang="en-GB" sz="1500" dirty="0"/>
              <a:t>All these can make the dream of having clean air come true and provide people with sustainable metropolises.</a:t>
            </a:r>
          </a:p>
          <a:p>
            <a:pPr algn="just"/>
            <a:endParaRPr lang="en-GB" sz="1500" dirty="0"/>
          </a:p>
        </p:txBody>
      </p:sp>
    </p:spTree>
    <p:extLst>
      <p:ext uri="{BB962C8B-B14F-4D97-AF65-F5344CB8AC3E}">
        <p14:creationId xmlns="" xmlns:p14="http://schemas.microsoft.com/office/powerpoint/2010/main" val="503722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2771800" y="2914919"/>
            <a:ext cx="5328592" cy="461665"/>
          </a:xfrm>
          <a:prstGeom prst="rect">
            <a:avLst/>
          </a:prstGeom>
          <a:noFill/>
        </p:spPr>
        <p:txBody>
          <a:bodyPr vert="horz" wrap="square" rtlCol="0">
            <a:spAutoFit/>
          </a:bodyPr>
          <a:lstStyle/>
          <a:p>
            <a:r>
              <a:rPr lang="fr-FR" sz="2400" b="1" dirty="0" smtClean="0"/>
              <a:t>THANK YOU FOR YOUR ATTENTION   </a:t>
            </a:r>
            <a:endParaRPr lang="en-GB" sz="2400" b="1" dirty="0"/>
          </a:p>
        </p:txBody>
      </p:sp>
    </p:spTree>
    <p:extLst>
      <p:ext uri="{BB962C8B-B14F-4D97-AF65-F5344CB8AC3E}">
        <p14:creationId xmlns="" xmlns:p14="http://schemas.microsoft.com/office/powerpoint/2010/main" val="3916523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219788" y="548680"/>
            <a:ext cx="6528676" cy="1569660"/>
          </a:xfrm>
          <a:prstGeom prst="rect">
            <a:avLst/>
          </a:prstGeom>
          <a:noFill/>
        </p:spPr>
        <p:txBody>
          <a:bodyPr wrap="square" rtlCol="0">
            <a:spAutoFit/>
          </a:bodyPr>
          <a:lstStyle/>
          <a:p>
            <a:pPr algn="just"/>
            <a:r>
              <a:rPr lang="en-GB" sz="1600" b="1" dirty="0">
                <a:latin typeface="+mj-lt"/>
                <a:ea typeface="Tahoma" panose="020B0604030504040204" pitchFamily="34" charset="0"/>
                <a:cs typeface="Tahoma" panose="020B0604030504040204" pitchFamily="34" charset="0"/>
              </a:rPr>
              <a:t>Irregular energy consumption in most countries, world's attention to energy consumption improvement as well as environmental preservation have caused many countries to conduct research and studies for energy consumption improvement and replacement of oil products. This issue is developing and on the other hand, transportation –especially in populous cities – is known as the most urban challenge subject in last </a:t>
            </a:r>
            <a:r>
              <a:rPr lang="en-GB" sz="1600" b="1" dirty="0" smtClean="0">
                <a:latin typeface="+mj-lt"/>
                <a:ea typeface="Tahoma" panose="020B0604030504040204" pitchFamily="34" charset="0"/>
                <a:cs typeface="Tahoma" panose="020B0604030504040204" pitchFamily="34" charset="0"/>
              </a:rPr>
              <a:t>decades.</a:t>
            </a:r>
            <a:endParaRPr lang="en-GB" sz="1600" b="1" dirty="0">
              <a:latin typeface="+mj-lt"/>
              <a:ea typeface="Tahoma" panose="020B0604030504040204" pitchFamily="34" charset="0"/>
              <a:cs typeface="Tahoma" panose="020B0604030504040204" pitchFamily="34" charset="0"/>
            </a:endParaRPr>
          </a:p>
        </p:txBody>
      </p:sp>
      <p:sp>
        <p:nvSpPr>
          <p:cNvPr id="7" name="TextBox 6"/>
          <p:cNvSpPr txBox="1"/>
          <p:nvPr/>
        </p:nvSpPr>
        <p:spPr>
          <a:xfrm>
            <a:off x="35496" y="575384"/>
            <a:ext cx="2160240" cy="6001643"/>
          </a:xfrm>
          <a:prstGeom prst="rect">
            <a:avLst/>
          </a:prstGeom>
          <a:noFill/>
        </p:spPr>
        <p:txBody>
          <a:bodyPr wrap="square" rtlCol="0">
            <a:spAutoFit/>
          </a:bodyPr>
          <a:lstStyle/>
          <a:p>
            <a:pPr algn="ctr"/>
            <a:r>
              <a:rPr lang="fr-FR" sz="2400" b="1" dirty="0" smtClean="0">
                <a:solidFill>
                  <a:srgbClr val="FF0000"/>
                </a:solidFill>
                <a:effectLst>
                  <a:outerShdw blurRad="38100" dist="38100" dir="2700000" algn="tl">
                    <a:srgbClr val="000000">
                      <a:alpha val="43137"/>
                    </a:srgbClr>
                  </a:outerShdw>
                </a:effectLst>
              </a:rPr>
              <a:t>PREFACE</a:t>
            </a:r>
            <a:r>
              <a:rPr lang="fr-FR" sz="2400" b="1" dirty="0" smtClean="0">
                <a:solidFill>
                  <a:srgbClr val="FF0000"/>
                </a:solidFill>
              </a:rPr>
              <a:t>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pic>
        <p:nvPicPr>
          <p:cNvPr id="7170" name="Picture 2" descr="C:\Users\arjmand\Desktop\trafic\Traffic-Related-Air-Pollutio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843808" y="2564904"/>
            <a:ext cx="5611489" cy="36724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9360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heckerboard(across)">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2198578" y="1141905"/>
            <a:ext cx="5973822" cy="1477328"/>
          </a:xfrm>
          <a:prstGeom prst="rect">
            <a:avLst/>
          </a:prstGeom>
        </p:spPr>
        <p:txBody>
          <a:bodyPr wrap="square">
            <a:spAutoFit/>
          </a:bodyPr>
          <a:lstStyle/>
          <a:p>
            <a:pPr algn="just"/>
            <a:r>
              <a:rPr lang="en-GB" b="1" dirty="0"/>
              <a:t>The fact is that, public transit is not rendered appropriately and it will turn into a crisis in the near future if no preventive or corrective measure is taken. That is why developed and developing countries have no option other than moving toward a sustainable public transportation management.</a:t>
            </a:r>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sz="2400" b="1" dirty="0" smtClean="0">
                <a:solidFill>
                  <a:srgbClr val="FF0000"/>
                </a:solidFill>
                <a:effectLst>
                  <a:outerShdw blurRad="38100" dist="38100" dir="2700000" algn="tl">
                    <a:srgbClr val="000000">
                      <a:alpha val="43137"/>
                    </a:srgbClr>
                  </a:outerShdw>
                </a:effectLst>
              </a:rPr>
              <a:t>PROBLEM</a:t>
            </a:r>
            <a:r>
              <a:rPr lang="fr-FR" sz="2400" b="1" dirty="0" smtClean="0">
                <a:solidFill>
                  <a:srgbClr val="FF0000"/>
                </a:solidFill>
                <a:effectLst>
                  <a:outerShdw blurRad="38100" dist="38100" dir="2700000" algn="tl">
                    <a:srgbClr val="000000">
                      <a:alpha val="43137"/>
                    </a:srgbClr>
                  </a:outerShdw>
                </a:effectLst>
              </a:rPr>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3916523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2123728" y="1916832"/>
            <a:ext cx="5814392" cy="1200329"/>
          </a:xfrm>
          <a:prstGeom prst="rect">
            <a:avLst/>
          </a:prstGeom>
        </p:spPr>
        <p:txBody>
          <a:bodyPr wrap="square">
            <a:spAutoFit/>
          </a:bodyPr>
          <a:lstStyle/>
          <a:p>
            <a:pPr algn="just"/>
            <a:r>
              <a:rPr lang="en-GB" b="1" dirty="0"/>
              <a:t>The importance and necessity of conducting this kind of study will be defined with emphasis on three subjects that the present study has been conducted in order to answer these three Questions:</a:t>
            </a:r>
          </a:p>
        </p:txBody>
      </p:sp>
      <p:sp>
        <p:nvSpPr>
          <p:cNvPr id="3" name="Rectangle 2"/>
          <p:cNvSpPr/>
          <p:nvPr/>
        </p:nvSpPr>
        <p:spPr>
          <a:xfrm>
            <a:off x="2217514" y="3296887"/>
            <a:ext cx="6170909" cy="1200329"/>
          </a:xfrm>
          <a:prstGeom prst="rect">
            <a:avLst/>
          </a:prstGeom>
        </p:spPr>
        <p:txBody>
          <a:bodyPr wrap="square">
            <a:spAutoFit/>
          </a:bodyPr>
          <a:lstStyle/>
          <a:p>
            <a:r>
              <a:rPr lang="en-GB" b="1" dirty="0" smtClean="0">
                <a:solidFill>
                  <a:srgbClr val="FF0000"/>
                </a:solidFill>
              </a:rPr>
              <a:t>1. </a:t>
            </a:r>
            <a:r>
              <a:rPr lang="en-GB" dirty="0" smtClean="0"/>
              <a:t>To </a:t>
            </a:r>
            <a:r>
              <a:rPr lang="en-GB" dirty="0"/>
              <a:t>what extent, using from renewable energies with emphasis on the Solar Energy in the Urban Transportation Sector can lead to Urban Sustainability</a:t>
            </a:r>
            <a:r>
              <a:rPr lang="en-GB" dirty="0" smtClean="0"/>
              <a:t>?</a:t>
            </a:r>
          </a:p>
          <a:p>
            <a:endParaRPr lang="en-GB" dirty="0"/>
          </a:p>
        </p:txBody>
      </p:sp>
      <p:sp>
        <p:nvSpPr>
          <p:cNvPr id="7" name="Rectangle 6"/>
          <p:cNvSpPr/>
          <p:nvPr/>
        </p:nvSpPr>
        <p:spPr>
          <a:xfrm>
            <a:off x="2195736" y="4324658"/>
            <a:ext cx="6192688" cy="923330"/>
          </a:xfrm>
          <a:prstGeom prst="rect">
            <a:avLst/>
          </a:prstGeom>
        </p:spPr>
        <p:txBody>
          <a:bodyPr wrap="square">
            <a:spAutoFit/>
          </a:bodyPr>
          <a:lstStyle/>
          <a:p>
            <a:r>
              <a:rPr lang="en-GB" b="1" dirty="0">
                <a:solidFill>
                  <a:srgbClr val="FF0000"/>
                </a:solidFill>
              </a:rPr>
              <a:t>2.</a:t>
            </a:r>
            <a:r>
              <a:rPr lang="en-GB" dirty="0"/>
              <a:t>  How and what are the potentials of Iran, with emphasis on the use from the Solar Energy for the Urban Applications?</a:t>
            </a:r>
          </a:p>
          <a:p>
            <a:endParaRPr lang="en-GB" dirty="0"/>
          </a:p>
        </p:txBody>
      </p:sp>
      <p:sp>
        <p:nvSpPr>
          <p:cNvPr id="9" name="Rectangle 8"/>
          <p:cNvSpPr/>
          <p:nvPr/>
        </p:nvSpPr>
        <p:spPr>
          <a:xfrm>
            <a:off x="2195735" y="5271206"/>
            <a:ext cx="6192687" cy="646331"/>
          </a:xfrm>
          <a:prstGeom prst="rect">
            <a:avLst/>
          </a:prstGeom>
        </p:spPr>
        <p:txBody>
          <a:bodyPr wrap="square">
            <a:spAutoFit/>
          </a:bodyPr>
          <a:lstStyle/>
          <a:p>
            <a:r>
              <a:rPr lang="en-GB" b="1" dirty="0">
                <a:solidFill>
                  <a:srgbClr val="FF0000"/>
                </a:solidFill>
              </a:rPr>
              <a:t>3.</a:t>
            </a:r>
            <a:r>
              <a:rPr lang="en-GB" dirty="0"/>
              <a:t>  Will use from the Solar Energy in the Urban Transportation, help to </a:t>
            </a:r>
            <a:r>
              <a:rPr lang="en-GB" dirty="0" smtClean="0"/>
              <a:t>Sustainability of City </a:t>
            </a:r>
            <a:r>
              <a:rPr lang="en-GB" dirty="0"/>
              <a:t>of Tehran?</a:t>
            </a:r>
          </a:p>
        </p:txBody>
      </p:sp>
      <p:sp>
        <p:nvSpPr>
          <p:cNvPr id="8" name="TextBox 7"/>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RESEARCH QUESTION</a:t>
            </a:r>
          </a:p>
          <a:p>
            <a:pPr algn="ctr"/>
            <a:endParaRPr lang="fr-FR" b="1" dirty="0"/>
          </a:p>
          <a:p>
            <a:pPr algn="ctr"/>
            <a:r>
              <a:rPr lang="fr-FR" b="1" dirty="0" smtClean="0"/>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391652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mph" presetSubtype="0" grpId="0" nodeType="clickEffect">
                                  <p:stCondLst>
                                    <p:cond delay="0"/>
                                  </p:stCondLst>
                                  <p:iterate type="lt">
                                    <p:tmAbs val="25"/>
                                  </p:iterate>
                                  <p:childTnLst>
                                    <p:set>
                                      <p:cBhvr override="childStyle">
                                        <p:cTn id="13" dur="indefinite"/>
                                        <p:tgtEl>
                                          <p:spTgt spid="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2286000" y="2793702"/>
            <a:ext cx="6318448" cy="923330"/>
          </a:xfrm>
          <a:prstGeom prst="rect">
            <a:avLst/>
          </a:prstGeom>
        </p:spPr>
        <p:txBody>
          <a:bodyPr wrap="square">
            <a:spAutoFit/>
          </a:bodyPr>
          <a:lstStyle/>
          <a:p>
            <a:pPr algn="just"/>
            <a:r>
              <a:rPr lang="en-GB" b="1" dirty="0"/>
              <a:t>The present study tries to answer this question: If using from the Solar Energy as a Renewable Source of Energy in the urban transportation system, can lead to sustainability of the City?</a:t>
            </a:r>
          </a:p>
        </p:txBody>
      </p:sp>
      <p:sp>
        <p:nvSpPr>
          <p:cNvPr id="7" name="TextBox 6"/>
          <p:cNvSpPr txBox="1"/>
          <p:nvPr/>
        </p:nvSpPr>
        <p:spPr>
          <a:xfrm>
            <a:off x="35496" y="575384"/>
            <a:ext cx="2160240" cy="6370975"/>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RESEARCH AIMS</a:t>
            </a:r>
          </a:p>
          <a:p>
            <a:pPr algn="ctr"/>
            <a:endParaRPr lang="fr-FR" b="1" dirty="0"/>
          </a:p>
          <a:p>
            <a:pPr algn="ctr"/>
            <a:r>
              <a:rPr lang="fr-FR" b="1" dirty="0" smtClean="0"/>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Tree>
    <p:extLst>
      <p:ext uri="{BB962C8B-B14F-4D97-AF65-F5344CB8AC3E}">
        <p14:creationId xmlns="" xmlns:p14="http://schemas.microsoft.com/office/powerpoint/2010/main" val="3916523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2771800" y="221759"/>
            <a:ext cx="4320480" cy="400110"/>
          </a:xfrm>
          <a:prstGeom prst="rect">
            <a:avLst/>
          </a:prstGeom>
          <a:noFill/>
        </p:spPr>
        <p:txBody>
          <a:bodyPr wrap="square" rtlCol="0">
            <a:spAutoFit/>
          </a:bodyPr>
          <a:lstStyle/>
          <a:p>
            <a:r>
              <a:rPr lang="fr-FR" sz="2000" b="1" dirty="0" smtClean="0">
                <a:solidFill>
                  <a:srgbClr val="FF0000"/>
                </a:solidFill>
                <a:effectLst>
                  <a:outerShdw blurRad="38100" dist="38100" dir="2700000" algn="tl">
                    <a:srgbClr val="000000">
                      <a:alpha val="43137"/>
                    </a:srgbClr>
                  </a:outerShdw>
                </a:effectLst>
              </a:rPr>
              <a:t>TEHRAN   AIR    POLLUTION</a:t>
            </a:r>
            <a:endParaRPr lang="en-GB" sz="2000" b="1"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195736" y="3284984"/>
            <a:ext cx="6858000" cy="2585323"/>
          </a:xfrm>
          <a:prstGeom prst="rect">
            <a:avLst/>
          </a:prstGeom>
        </p:spPr>
        <p:txBody>
          <a:bodyPr wrap="square">
            <a:spAutoFit/>
          </a:bodyPr>
          <a:lstStyle/>
          <a:p>
            <a:pPr algn="just"/>
            <a:r>
              <a:rPr lang="en-GB" b="1" dirty="0"/>
              <a:t>Air pollution derived from fossil fuels of the automotive in Iran, especially in metropolises or big cities like Tehran is under critic and dangerous conditions. Air pollution in Tehran has reached to a high amount in many cases which resulted in a dangerous status reported by environment official and healthcare managers and they warn seriously for not going out from home.</a:t>
            </a:r>
          </a:p>
          <a:p>
            <a:pPr algn="just"/>
            <a:r>
              <a:rPr lang="en-GB" b="1" dirty="0"/>
              <a:t>For instance, during the recent years, elementary and secondary schools were closed for a few days for many times and the whole city organizations were also forced closure in emergency cases.</a:t>
            </a:r>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sz="2400" b="1" dirty="0" smtClean="0">
                <a:solidFill>
                  <a:srgbClr val="FF0000"/>
                </a:solidFill>
                <a:effectLst>
                  <a:outerShdw blurRad="38100" dist="38100" dir="2700000" algn="tl">
                    <a:srgbClr val="000000">
                      <a:alpha val="43137"/>
                    </a:srgbClr>
                  </a:outerShdw>
                </a:effectLst>
              </a:rPr>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pic>
        <p:nvPicPr>
          <p:cNvPr id="8195" name="Picture 3" descr="C:\Users\arjmand\Desktop\trafic\12-07-tehran-air-pollutio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767236" y="703070"/>
            <a:ext cx="5715000" cy="23812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16523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2123728" y="5048016"/>
            <a:ext cx="6941144" cy="1477328"/>
          </a:xfrm>
          <a:prstGeom prst="rect">
            <a:avLst/>
          </a:prstGeom>
          <a:noFill/>
        </p:spPr>
        <p:txBody>
          <a:bodyPr wrap="square" rtlCol="0">
            <a:spAutoFit/>
          </a:bodyPr>
          <a:lstStyle/>
          <a:p>
            <a:pPr algn="just"/>
            <a:r>
              <a:rPr lang="en-GB" b="1" dirty="0"/>
              <a:t>Bus rapid transit system, is the beginning of changing of view and making big revolution in urban traffic and transportation management structure. According to studies, 10 main corridors of city are chosen for making rapid bus system and 6 lines are </a:t>
            </a:r>
            <a:r>
              <a:rPr lang="en-GB" b="1" dirty="0" smtClean="0"/>
              <a:t>established, </a:t>
            </a:r>
            <a:r>
              <a:rPr lang="en-GB" b="1" dirty="0"/>
              <a:t>until now there is 164 KM bus special line in Tehran. </a:t>
            </a:r>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sz="2400" b="1" dirty="0" smtClean="0">
                <a:solidFill>
                  <a:srgbClr val="FF0000"/>
                </a:solidFill>
              </a:rPr>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
        <p:nvSpPr>
          <p:cNvPr id="2" name="TextBox 1"/>
          <p:cNvSpPr txBox="1"/>
          <p:nvPr/>
        </p:nvSpPr>
        <p:spPr>
          <a:xfrm>
            <a:off x="2771800" y="221759"/>
            <a:ext cx="4320480" cy="400110"/>
          </a:xfrm>
          <a:prstGeom prst="rect">
            <a:avLst/>
          </a:prstGeom>
          <a:noFill/>
        </p:spPr>
        <p:txBody>
          <a:bodyPr wrap="square" rtlCol="0">
            <a:spAutoFit/>
          </a:bodyPr>
          <a:lstStyle/>
          <a:p>
            <a:r>
              <a:rPr lang="fr-FR" sz="2000" b="1" dirty="0" smtClean="0">
                <a:solidFill>
                  <a:srgbClr val="FF0000"/>
                </a:solidFill>
                <a:effectLst>
                  <a:outerShdw blurRad="38100" dist="38100" dir="2700000" algn="tl">
                    <a:srgbClr val="000000">
                      <a:alpha val="43137"/>
                    </a:srgbClr>
                  </a:outerShdw>
                </a:effectLst>
              </a:rPr>
              <a:t>BRT  LINES  IN   TEHRAN</a:t>
            </a:r>
            <a:endParaRPr lang="en-GB" sz="2000" b="1" dirty="0">
              <a:solidFill>
                <a:srgbClr val="FF0000"/>
              </a:solidFill>
              <a:effectLst>
                <a:outerShdw blurRad="38100" dist="38100" dir="2700000" algn="tl">
                  <a:srgbClr val="000000">
                    <a:alpha val="43137"/>
                  </a:srgbClr>
                </a:outerShdw>
              </a:effectLst>
            </a:endParaRPr>
          </a:p>
        </p:txBody>
      </p:sp>
      <p:pic>
        <p:nvPicPr>
          <p:cNvPr id="3076" name="Picture 4" descr="C:\Users\arjmand\Desktop\trafic\ScottDalton_BogotaBRT_NYTimes.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790473" y="908720"/>
            <a:ext cx="5715000" cy="3810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31481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23728" y="41858"/>
            <a:ext cx="2304256" cy="6816142"/>
          </a:xfrm>
          <a:prstGeom prst="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2123728" y="5097958"/>
            <a:ext cx="6941144" cy="923330"/>
          </a:xfrm>
          <a:prstGeom prst="rect">
            <a:avLst/>
          </a:prstGeom>
          <a:noFill/>
        </p:spPr>
        <p:txBody>
          <a:bodyPr wrap="square" rtlCol="0">
            <a:spAutoFit/>
          </a:bodyPr>
          <a:lstStyle/>
          <a:p>
            <a:pPr algn="just"/>
            <a:r>
              <a:rPr lang="en-GB" b="1" dirty="0" smtClean="0"/>
              <a:t>But </a:t>
            </a:r>
            <a:r>
              <a:rPr lang="en-GB" b="1" dirty="0"/>
              <a:t>for safe and easy plying of public vehicles in Tehran, we need to 200KM special line. The putting into operation of these 6 lines of BRT by 1100 </a:t>
            </a:r>
            <a:r>
              <a:rPr lang="en-GB" b="1" dirty="0" smtClean="0"/>
              <a:t>buses.</a:t>
            </a:r>
            <a:endParaRPr lang="en-GB" b="1" dirty="0"/>
          </a:p>
        </p:txBody>
      </p:sp>
      <p:sp>
        <p:nvSpPr>
          <p:cNvPr id="7" name="TextBox 6"/>
          <p:cNvSpPr txBox="1"/>
          <p:nvPr/>
        </p:nvSpPr>
        <p:spPr>
          <a:xfrm>
            <a:off x="35496" y="575384"/>
            <a:ext cx="2160240" cy="6093976"/>
          </a:xfrm>
          <a:prstGeom prst="rect">
            <a:avLst/>
          </a:prstGeom>
          <a:noFill/>
        </p:spPr>
        <p:txBody>
          <a:bodyPr wrap="square" rtlCol="0">
            <a:spAutoFit/>
          </a:bodyPr>
          <a:lstStyle/>
          <a:p>
            <a:pPr algn="ctr"/>
            <a:r>
              <a:rPr lang="fr-FR" b="1" dirty="0" smtClean="0"/>
              <a:t>PREFACE </a:t>
            </a:r>
          </a:p>
          <a:p>
            <a:pPr algn="ctr"/>
            <a:endParaRPr lang="fr-FR" b="1" dirty="0"/>
          </a:p>
          <a:p>
            <a:pPr algn="ctr"/>
            <a:r>
              <a:rPr lang="en-US" b="1" dirty="0" smtClean="0"/>
              <a:t>PROBLEM</a:t>
            </a:r>
            <a:r>
              <a:rPr lang="fr-FR" b="1" dirty="0" smtClean="0"/>
              <a:t> DEFINITION</a:t>
            </a:r>
          </a:p>
          <a:p>
            <a:pPr algn="ctr"/>
            <a:endParaRPr lang="fr-FR" b="1" dirty="0"/>
          </a:p>
          <a:p>
            <a:pPr algn="ctr"/>
            <a:r>
              <a:rPr lang="fr-FR" b="1" dirty="0" smtClean="0"/>
              <a:t>RESEARCH QUESTION</a:t>
            </a:r>
          </a:p>
          <a:p>
            <a:pPr algn="ctr"/>
            <a:endParaRPr lang="fr-FR" b="1" dirty="0"/>
          </a:p>
          <a:p>
            <a:pPr algn="ctr"/>
            <a:r>
              <a:rPr lang="fr-FR" b="1" dirty="0" smtClean="0"/>
              <a:t>RESEARCH AIMS</a:t>
            </a:r>
          </a:p>
          <a:p>
            <a:pPr algn="ctr"/>
            <a:endParaRPr lang="fr-FR" b="1" dirty="0"/>
          </a:p>
          <a:p>
            <a:pPr algn="ctr"/>
            <a:r>
              <a:rPr lang="fr-FR" sz="2400" b="1" dirty="0" smtClean="0">
                <a:solidFill>
                  <a:srgbClr val="FF0000"/>
                </a:solidFill>
              </a:rPr>
              <a:t>LITERATURE RESEARCH</a:t>
            </a:r>
          </a:p>
          <a:p>
            <a:pPr algn="ctr"/>
            <a:endParaRPr lang="fr-FR" b="1" dirty="0"/>
          </a:p>
          <a:p>
            <a:pPr algn="ctr"/>
            <a:r>
              <a:rPr lang="fr-FR" b="1" dirty="0" smtClean="0"/>
              <a:t>METHODOLOGY</a:t>
            </a:r>
          </a:p>
          <a:p>
            <a:pPr algn="ctr"/>
            <a:endParaRPr lang="fr-FR" b="1" dirty="0"/>
          </a:p>
          <a:p>
            <a:pPr algn="ctr"/>
            <a:r>
              <a:rPr lang="fr-FR" b="1" dirty="0" smtClean="0"/>
              <a:t>HYPOTHESES</a:t>
            </a:r>
            <a:endParaRPr lang="fr-FR" b="1" dirty="0"/>
          </a:p>
          <a:p>
            <a:pPr algn="ctr"/>
            <a:endParaRPr lang="fr-FR" b="1" dirty="0"/>
          </a:p>
          <a:p>
            <a:pPr algn="ctr"/>
            <a:r>
              <a:rPr lang="fr-FR" b="1" dirty="0" smtClean="0"/>
              <a:t>CONCLUSION</a:t>
            </a:r>
          </a:p>
          <a:p>
            <a:endParaRPr lang="fr-FR" dirty="0"/>
          </a:p>
          <a:p>
            <a:endParaRPr lang="fr-FR" dirty="0" smtClean="0"/>
          </a:p>
          <a:p>
            <a:endParaRPr lang="fr-FR" dirty="0"/>
          </a:p>
        </p:txBody>
      </p:sp>
      <p:sp>
        <p:nvSpPr>
          <p:cNvPr id="2" name="TextBox 1"/>
          <p:cNvSpPr txBox="1"/>
          <p:nvPr/>
        </p:nvSpPr>
        <p:spPr>
          <a:xfrm>
            <a:off x="2771800" y="221759"/>
            <a:ext cx="4320480" cy="400110"/>
          </a:xfrm>
          <a:prstGeom prst="rect">
            <a:avLst/>
          </a:prstGeom>
          <a:noFill/>
        </p:spPr>
        <p:txBody>
          <a:bodyPr wrap="square" rtlCol="0">
            <a:spAutoFit/>
          </a:bodyPr>
          <a:lstStyle/>
          <a:p>
            <a:r>
              <a:rPr lang="fr-FR" sz="2000" b="1" dirty="0" smtClean="0">
                <a:solidFill>
                  <a:srgbClr val="FF0000"/>
                </a:solidFill>
                <a:effectLst>
                  <a:outerShdw blurRad="38100" dist="38100" dir="2700000" algn="tl">
                    <a:srgbClr val="000000">
                      <a:alpha val="43137"/>
                    </a:srgbClr>
                  </a:outerShdw>
                </a:effectLst>
              </a:rPr>
              <a:t>BRT  LINES  IN   TEHRAN</a:t>
            </a:r>
            <a:endParaRPr lang="en-GB" sz="2000" b="1" dirty="0">
              <a:solidFill>
                <a:srgbClr val="FF0000"/>
              </a:solidFill>
              <a:effectLst>
                <a:outerShdw blurRad="38100" dist="38100" dir="2700000" algn="tl">
                  <a:srgbClr val="000000">
                    <a:alpha val="43137"/>
                  </a:srgbClr>
                </a:outerShdw>
              </a:effectLst>
            </a:endParaRPr>
          </a:p>
        </p:txBody>
      </p:sp>
      <p:pic>
        <p:nvPicPr>
          <p:cNvPr id="8" name="Picture 3" descr="C:\Users\arjmand\Desktop\brt naghshe.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95601" y="956083"/>
            <a:ext cx="6555653" cy="37690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73239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ysClr val="windowText" lastClr="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TotalTime>
  <Words>1992</Words>
  <Application>Microsoft Office PowerPoint</Application>
  <PresentationFormat>On-screen Show (4:3)</PresentationFormat>
  <Paragraphs>434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arjmand</dc:creator>
  <cp:lastModifiedBy>user</cp:lastModifiedBy>
  <cp:revision>68</cp:revision>
  <dcterms:created xsi:type="dcterms:W3CDTF">2014-06-26T08:59:28Z</dcterms:created>
  <dcterms:modified xsi:type="dcterms:W3CDTF">2014-07-01T07:10:55Z</dcterms:modified>
</cp:coreProperties>
</file>